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2.xml" ContentType="application/vnd.openxmlformats-officedocument.presentationml.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Lst>
  <p:notesMasterIdLst>
    <p:notesMasterId r:id="rId88"/>
  </p:notesMasterIdLst>
  <p:sldIdLst>
    <p:sldId id="256" r:id="rId2"/>
    <p:sldId id="355" r:id="rId3"/>
    <p:sldId id="312" r:id="rId4"/>
    <p:sldId id="368" r:id="rId5"/>
    <p:sldId id="369" r:id="rId6"/>
    <p:sldId id="261" r:id="rId7"/>
    <p:sldId id="354" r:id="rId8"/>
    <p:sldId id="381" r:id="rId9"/>
    <p:sldId id="315" r:id="rId10"/>
    <p:sldId id="265" r:id="rId11"/>
    <p:sldId id="267" r:id="rId12"/>
    <p:sldId id="382" r:id="rId13"/>
    <p:sldId id="356" r:id="rId14"/>
    <p:sldId id="370" r:id="rId15"/>
    <p:sldId id="358" r:id="rId16"/>
    <p:sldId id="262" r:id="rId17"/>
    <p:sldId id="383" r:id="rId18"/>
    <p:sldId id="384" r:id="rId19"/>
    <p:sldId id="375" r:id="rId20"/>
    <p:sldId id="276" r:id="rId21"/>
    <p:sldId id="317" r:id="rId22"/>
    <p:sldId id="376" r:id="rId23"/>
    <p:sldId id="280" r:id="rId24"/>
    <p:sldId id="281" r:id="rId25"/>
    <p:sldId id="359" r:id="rId26"/>
    <p:sldId id="361" r:id="rId27"/>
    <p:sldId id="362" r:id="rId28"/>
    <p:sldId id="363" r:id="rId29"/>
    <p:sldId id="385" r:id="rId30"/>
    <p:sldId id="360" r:id="rId31"/>
    <p:sldId id="318" r:id="rId32"/>
    <p:sldId id="319" r:id="rId33"/>
    <p:sldId id="377" r:id="rId34"/>
    <p:sldId id="324" r:id="rId35"/>
    <p:sldId id="386" r:id="rId36"/>
    <p:sldId id="378" r:id="rId37"/>
    <p:sldId id="325" r:id="rId38"/>
    <p:sldId id="379" r:id="rId39"/>
    <p:sldId id="387" r:id="rId40"/>
    <p:sldId id="389" r:id="rId41"/>
    <p:sldId id="388" r:id="rId42"/>
    <p:sldId id="327" r:id="rId43"/>
    <p:sldId id="390" r:id="rId44"/>
    <p:sldId id="328" r:id="rId45"/>
    <p:sldId id="329" r:id="rId46"/>
    <p:sldId id="391" r:id="rId47"/>
    <p:sldId id="330" r:id="rId48"/>
    <p:sldId id="392" r:id="rId49"/>
    <p:sldId id="331" r:id="rId50"/>
    <p:sldId id="322" r:id="rId51"/>
    <p:sldId id="364" r:id="rId52"/>
    <p:sldId id="332" r:id="rId53"/>
    <p:sldId id="393" r:id="rId54"/>
    <p:sldId id="334" r:id="rId55"/>
    <p:sldId id="394" r:id="rId56"/>
    <p:sldId id="333" r:id="rId57"/>
    <p:sldId id="395" r:id="rId58"/>
    <p:sldId id="396" r:id="rId59"/>
    <p:sldId id="365" r:id="rId60"/>
    <p:sldId id="335" r:id="rId61"/>
    <p:sldId id="399" r:id="rId62"/>
    <p:sldId id="340" r:id="rId63"/>
    <p:sldId id="397" r:id="rId64"/>
    <p:sldId id="398" r:id="rId65"/>
    <p:sldId id="341" r:id="rId66"/>
    <p:sldId id="401" r:id="rId67"/>
    <p:sldId id="400" r:id="rId68"/>
    <p:sldId id="343" r:id="rId69"/>
    <p:sldId id="344" r:id="rId70"/>
    <p:sldId id="402" r:id="rId71"/>
    <p:sldId id="373" r:id="rId72"/>
    <p:sldId id="403" r:id="rId73"/>
    <p:sldId id="404" r:id="rId74"/>
    <p:sldId id="366" r:id="rId75"/>
    <p:sldId id="345" r:id="rId76"/>
    <p:sldId id="405" r:id="rId77"/>
    <p:sldId id="374" r:id="rId78"/>
    <p:sldId id="406" r:id="rId79"/>
    <p:sldId id="346" r:id="rId80"/>
    <p:sldId id="367" r:id="rId81"/>
    <p:sldId id="347" r:id="rId82"/>
    <p:sldId id="349" r:id="rId83"/>
    <p:sldId id="350" r:id="rId84"/>
    <p:sldId id="351" r:id="rId85"/>
    <p:sldId id="348" r:id="rId86"/>
    <p:sldId id="264" r:id="rId87"/>
  </p:sldIdLst>
  <p:sldSz cx="9144000" cy="5143500" type="screen16x9"/>
  <p:notesSz cx="6858000" cy="9144000"/>
  <p:embeddedFontLst>
    <p:embeddedFont>
      <p:font typeface="Anaheim" panose="020B0604020202020204" charset="0"/>
      <p:regular r:id="rId89"/>
    </p:embeddedFont>
    <p:embeddedFont>
      <p:font typeface="Cabin" panose="020B0604020202020204" charset="0"/>
      <p:regular r:id="rId90"/>
      <p:bold r:id="rId91"/>
      <p:italic r:id="rId92"/>
      <p:boldItalic r:id="rId93"/>
    </p:embeddedFont>
    <p:embeddedFont>
      <p:font typeface="Helvetica" panose="020B0604020202020204" pitchFamily="34" charset="0"/>
      <p:regular r:id="rId94"/>
      <p:bold r:id="rId95"/>
      <p:italic r:id="rId96"/>
      <p:boldItalic r:id="rId97"/>
    </p:embeddedFont>
    <p:embeddedFont>
      <p:font typeface="Livvic" panose="020B0604020202020204" charset="0"/>
      <p:regular r:id="rId98"/>
      <p:bold r:id="rId99"/>
      <p:italic r:id="rId100"/>
      <p:boldItalic r:id="rId101"/>
    </p:embeddedFont>
    <p:embeddedFont>
      <p:font typeface="Nunito Sans" panose="020B060402020202020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Marcela Barbosa Hernandez" initials="DMBH" lastIdx="2" clrIdx="0">
    <p:extLst>
      <p:ext uri="{19B8F6BF-5375-455C-9EA6-DF929625EA0E}">
        <p15:presenceInfo xmlns:p15="http://schemas.microsoft.com/office/powerpoint/2012/main" userId="S::DMBarbosa@minambiente.gov.co::671b7c62-6a3a-4a8b-b0ab-3007ee845c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955"/>
    <a:srgbClr val="000000"/>
    <a:srgbClr val="671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87E183-7042-4A90-8E03-13095AF31676}">
  <a:tblStyle styleId="{6F87E183-7042-4A90-8E03-13095AF316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94364" autoAdjust="0"/>
  </p:normalViewPr>
  <p:slideViewPr>
    <p:cSldViewPr snapToGrid="0">
      <p:cViewPr varScale="1">
        <p:scale>
          <a:sx n="143" d="100"/>
          <a:sy n="143"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5.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17T00:25:59.203"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8-17T02:57:25.326" idx="2">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2544927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2544927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07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30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03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f27db53a4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f27db53a4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f27db53a4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f27db53a4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672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f27db53a4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f27db53a4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808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f27db53a47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0" name="Google Shape;2020;gf27db53a47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f27db53a4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f27db53a4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f27db53a47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f27db53a47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47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3"/>
        <p:cNvGrpSpPr/>
        <p:nvPr/>
      </p:nvGrpSpPr>
      <p:grpSpPr>
        <a:xfrm>
          <a:off x="0" y="0"/>
          <a:ext cx="0" cy="0"/>
          <a:chOff x="0" y="0"/>
          <a:chExt cx="0" cy="0"/>
        </a:xfrm>
      </p:grpSpPr>
      <p:sp>
        <p:nvSpPr>
          <p:cNvPr id="2344" name="Google Shape;2344;gf27db53a47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5" name="Google Shape;2345;gf27db53a47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401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0712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f27db53a47_0_1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f27db53a47_0_1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994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026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583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247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134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8752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f27db53a47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f27db53a47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5114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f27db53a47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f27db53a47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092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36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f27db53a47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f27db53a47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605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8141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5608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3733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3411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6565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897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8978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f27db53a47_0_2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f27db53a47_0_2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2993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645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0066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456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99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5733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5768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9683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6973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132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7489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138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356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919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9842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716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9452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07986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3579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3456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0699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24554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58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09318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9975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1235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f27db53a47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f27db53a47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7871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f27db53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f27db53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6099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f27db53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f27db53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92623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f27db53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f27db53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5189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f27db53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f27db53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1118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f27db53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f27db53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115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47574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66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f27db53a47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f27db53a47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9217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29107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83123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04073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83234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4682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f27db53a47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f27db53a47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57554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f27db53a4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f27db53a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70239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f27db53a47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f27db53a47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9866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f27db53a47_0_2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f27db53a47_0_2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36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f27db53a4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f27db53a4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f27db53a4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f27db53a4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406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8950" y="197300"/>
            <a:ext cx="6736052" cy="3627907"/>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4219225" y="871875"/>
            <a:ext cx="4189200" cy="17679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SzPts val="7200"/>
              <a:buNone/>
              <a:defRPr sz="4000"/>
            </a:lvl1pPr>
            <a:lvl2pPr lvl="1" algn="ctr">
              <a:lnSpc>
                <a:spcPct val="80000"/>
              </a:lnSpc>
              <a:spcBef>
                <a:spcPts val="0"/>
              </a:spcBef>
              <a:spcAft>
                <a:spcPts val="0"/>
              </a:spcAft>
              <a:buSzPts val="7200"/>
              <a:buNone/>
              <a:defRPr sz="7200"/>
            </a:lvl2pPr>
            <a:lvl3pPr lvl="2" algn="ctr">
              <a:lnSpc>
                <a:spcPct val="80000"/>
              </a:lnSpc>
              <a:spcBef>
                <a:spcPts val="0"/>
              </a:spcBef>
              <a:spcAft>
                <a:spcPts val="0"/>
              </a:spcAft>
              <a:buSzPts val="7200"/>
              <a:buNone/>
              <a:defRPr sz="7200"/>
            </a:lvl3pPr>
            <a:lvl4pPr lvl="3" algn="ctr">
              <a:lnSpc>
                <a:spcPct val="80000"/>
              </a:lnSpc>
              <a:spcBef>
                <a:spcPts val="0"/>
              </a:spcBef>
              <a:spcAft>
                <a:spcPts val="0"/>
              </a:spcAft>
              <a:buSzPts val="7200"/>
              <a:buNone/>
              <a:defRPr sz="7200"/>
            </a:lvl4pPr>
            <a:lvl5pPr lvl="4" algn="ctr">
              <a:lnSpc>
                <a:spcPct val="80000"/>
              </a:lnSpc>
              <a:spcBef>
                <a:spcPts val="0"/>
              </a:spcBef>
              <a:spcAft>
                <a:spcPts val="0"/>
              </a:spcAft>
              <a:buSzPts val="7200"/>
              <a:buNone/>
              <a:defRPr sz="7200"/>
            </a:lvl5pPr>
            <a:lvl6pPr lvl="5" algn="ctr">
              <a:lnSpc>
                <a:spcPct val="80000"/>
              </a:lnSpc>
              <a:spcBef>
                <a:spcPts val="0"/>
              </a:spcBef>
              <a:spcAft>
                <a:spcPts val="0"/>
              </a:spcAft>
              <a:buSzPts val="7200"/>
              <a:buNone/>
              <a:defRPr sz="7200"/>
            </a:lvl6pPr>
            <a:lvl7pPr lvl="6" algn="ctr">
              <a:lnSpc>
                <a:spcPct val="80000"/>
              </a:lnSpc>
              <a:spcBef>
                <a:spcPts val="0"/>
              </a:spcBef>
              <a:spcAft>
                <a:spcPts val="0"/>
              </a:spcAft>
              <a:buSzPts val="7200"/>
              <a:buNone/>
              <a:defRPr sz="7200"/>
            </a:lvl7pPr>
            <a:lvl8pPr lvl="7" algn="ctr">
              <a:lnSpc>
                <a:spcPct val="80000"/>
              </a:lnSpc>
              <a:spcBef>
                <a:spcPts val="0"/>
              </a:spcBef>
              <a:spcAft>
                <a:spcPts val="0"/>
              </a:spcAft>
              <a:buSzPts val="7200"/>
              <a:buNone/>
              <a:defRPr sz="7200"/>
            </a:lvl8pPr>
            <a:lvl9pPr lvl="8" algn="ctr">
              <a:lnSpc>
                <a:spcPct val="80000"/>
              </a:lnSpc>
              <a:spcBef>
                <a:spcPts val="0"/>
              </a:spcBef>
              <a:spcAft>
                <a:spcPts val="0"/>
              </a:spcAft>
              <a:buSzPts val="7200"/>
              <a:buNone/>
              <a:defRPr sz="7200"/>
            </a:lvl9pPr>
          </a:lstStyle>
          <a:p>
            <a:endParaRPr/>
          </a:p>
        </p:txBody>
      </p:sp>
      <p:sp>
        <p:nvSpPr>
          <p:cNvPr id="11" name="Google Shape;11;p2"/>
          <p:cNvSpPr txBox="1">
            <a:spLocks noGrp="1"/>
          </p:cNvSpPr>
          <p:nvPr>
            <p:ph type="subTitle" idx="1"/>
          </p:nvPr>
        </p:nvSpPr>
        <p:spPr>
          <a:xfrm>
            <a:off x="4219225" y="3825200"/>
            <a:ext cx="3912600" cy="446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400"/>
              <a:buNone/>
              <a:defRPr>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grpSp>
        <p:nvGrpSpPr>
          <p:cNvPr id="12" name="Google Shape;12;p2"/>
          <p:cNvGrpSpPr/>
          <p:nvPr/>
        </p:nvGrpSpPr>
        <p:grpSpPr>
          <a:xfrm>
            <a:off x="209775" y="4059388"/>
            <a:ext cx="1642700" cy="938088"/>
            <a:chOff x="209775" y="4059388"/>
            <a:chExt cx="1642700" cy="938088"/>
          </a:xfrm>
        </p:grpSpPr>
        <p:sp>
          <p:nvSpPr>
            <p:cNvPr id="13" name="Google Shape;13;p2"/>
            <p:cNvSpPr/>
            <p:nvPr/>
          </p:nvSpPr>
          <p:spPr>
            <a:xfrm>
              <a:off x="1732375" y="48106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1005325" y="46679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209775" y="40593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300550" y="44213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2350" y="46679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292"/>
        <p:cNvGrpSpPr/>
        <p:nvPr/>
      </p:nvGrpSpPr>
      <p:grpSpPr>
        <a:xfrm>
          <a:off x="0" y="0"/>
          <a:ext cx="0" cy="0"/>
          <a:chOff x="0" y="0"/>
          <a:chExt cx="0" cy="0"/>
        </a:xfrm>
      </p:grpSpPr>
      <p:sp>
        <p:nvSpPr>
          <p:cNvPr id="293" name="Google Shape;293;p18"/>
          <p:cNvSpPr/>
          <p:nvPr/>
        </p:nvSpPr>
        <p:spPr>
          <a:xfrm flipH="1">
            <a:off x="-2356746" y="635725"/>
            <a:ext cx="10343543" cy="5143567"/>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18"/>
          <p:cNvSpPr txBox="1">
            <a:spLocks noGrp="1"/>
          </p:cNvSpPr>
          <p:nvPr>
            <p:ph type="subTitle" idx="1"/>
          </p:nvPr>
        </p:nvSpPr>
        <p:spPr>
          <a:xfrm>
            <a:off x="3026400" y="1757225"/>
            <a:ext cx="3091200" cy="171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5" name="Google Shape;295;p18"/>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96" name="Google Shape;296;p18"/>
          <p:cNvSpPr/>
          <p:nvPr/>
        </p:nvSpPr>
        <p:spPr>
          <a:xfrm>
            <a:off x="9088475" y="501175"/>
            <a:ext cx="280225" cy="311075"/>
          </a:xfrm>
          <a:custGeom>
            <a:avLst/>
            <a:gdLst/>
            <a:ahLst/>
            <a:cxnLst/>
            <a:rect l="l" t="t" r="r" b="b"/>
            <a:pathLst>
              <a:path w="11209" h="12443" extrusionOk="0">
                <a:moveTo>
                  <a:pt x="1" y="1"/>
                </a:moveTo>
                <a:cubicBezTo>
                  <a:pt x="301" y="4104"/>
                  <a:pt x="801" y="8273"/>
                  <a:pt x="1469" y="12443"/>
                </a:cubicBezTo>
                <a:cubicBezTo>
                  <a:pt x="4871" y="9908"/>
                  <a:pt x="8107" y="7273"/>
                  <a:pt x="11209" y="4504"/>
                </a:cubicBezTo>
                <a:cubicBezTo>
                  <a:pt x="7373" y="3203"/>
                  <a:pt x="3637" y="166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18"/>
          <p:cNvSpPr/>
          <p:nvPr/>
        </p:nvSpPr>
        <p:spPr>
          <a:xfrm>
            <a:off x="8819950" y="360250"/>
            <a:ext cx="268550" cy="312750"/>
          </a:xfrm>
          <a:custGeom>
            <a:avLst/>
            <a:gdLst/>
            <a:ahLst/>
            <a:cxnLst/>
            <a:rect l="l" t="t" r="r" b="b"/>
            <a:pathLst>
              <a:path w="10742" h="12510" extrusionOk="0">
                <a:moveTo>
                  <a:pt x="134" y="0"/>
                </a:moveTo>
                <a:cubicBezTo>
                  <a:pt x="1" y="4103"/>
                  <a:pt x="34" y="8306"/>
                  <a:pt x="268" y="12509"/>
                </a:cubicBezTo>
                <a:cubicBezTo>
                  <a:pt x="3904" y="10341"/>
                  <a:pt x="7406" y="8039"/>
                  <a:pt x="10742" y="5638"/>
                </a:cubicBezTo>
                <a:cubicBezTo>
                  <a:pt x="7106" y="3936"/>
                  <a:pt x="3570" y="2035"/>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8"/>
          <p:cNvSpPr/>
          <p:nvPr/>
        </p:nvSpPr>
        <p:spPr>
          <a:xfrm>
            <a:off x="8545600" y="192625"/>
            <a:ext cx="277725" cy="311925"/>
          </a:xfrm>
          <a:custGeom>
            <a:avLst/>
            <a:gdLst/>
            <a:ahLst/>
            <a:cxnLst/>
            <a:rect l="l" t="t" r="r" b="b"/>
            <a:pathLst>
              <a:path w="11109" h="12477" extrusionOk="0">
                <a:moveTo>
                  <a:pt x="1135" y="1"/>
                </a:moveTo>
                <a:cubicBezTo>
                  <a:pt x="567" y="4103"/>
                  <a:pt x="167" y="8240"/>
                  <a:pt x="0" y="12476"/>
                </a:cubicBezTo>
                <a:cubicBezTo>
                  <a:pt x="3803" y="10675"/>
                  <a:pt x="7539" y="8773"/>
                  <a:pt x="11108" y="6705"/>
                </a:cubicBezTo>
                <a:cubicBezTo>
                  <a:pt x="7673" y="4637"/>
                  <a:pt x="4337" y="2402"/>
                  <a:pt x="1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8"/>
          <p:cNvSpPr/>
          <p:nvPr/>
        </p:nvSpPr>
        <p:spPr>
          <a:xfrm>
            <a:off x="8282075" y="0"/>
            <a:ext cx="291900" cy="306900"/>
          </a:xfrm>
          <a:custGeom>
            <a:avLst/>
            <a:gdLst/>
            <a:ahLst/>
            <a:cxnLst/>
            <a:rect l="l" t="t" r="r" b="b"/>
            <a:pathLst>
              <a:path w="11676" h="12276" extrusionOk="0">
                <a:moveTo>
                  <a:pt x="2436" y="0"/>
                </a:moveTo>
                <a:cubicBezTo>
                  <a:pt x="1468" y="4003"/>
                  <a:pt x="634" y="8106"/>
                  <a:pt x="1" y="12275"/>
                </a:cubicBezTo>
                <a:cubicBezTo>
                  <a:pt x="4003" y="10908"/>
                  <a:pt x="7906" y="9373"/>
                  <a:pt x="11676" y="7706"/>
                </a:cubicBezTo>
                <a:cubicBezTo>
                  <a:pt x="8473" y="5304"/>
                  <a:pt x="5371" y="2735"/>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18"/>
          <p:cNvSpPr/>
          <p:nvPr/>
        </p:nvSpPr>
        <p:spPr>
          <a:xfrm>
            <a:off x="8790775" y="510350"/>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18"/>
          <p:cNvSpPr/>
          <p:nvPr/>
        </p:nvSpPr>
        <p:spPr>
          <a:xfrm>
            <a:off x="8423000" y="376925"/>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18"/>
          <p:cNvSpPr/>
          <p:nvPr/>
        </p:nvSpPr>
        <p:spPr>
          <a:xfrm>
            <a:off x="8071100" y="205975"/>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18"/>
          <p:cNvSpPr/>
          <p:nvPr/>
        </p:nvSpPr>
        <p:spPr>
          <a:xfrm>
            <a:off x="7716675" y="0"/>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18"/>
          <p:cNvSpPr/>
          <p:nvPr/>
        </p:nvSpPr>
        <p:spPr>
          <a:xfrm flipH="1">
            <a:off x="483075" y="968813"/>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8"/>
          <p:cNvSpPr/>
          <p:nvPr/>
        </p:nvSpPr>
        <p:spPr>
          <a:xfrm flipH="1">
            <a:off x="1357875" y="360250"/>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18"/>
          <p:cNvSpPr/>
          <p:nvPr/>
        </p:nvSpPr>
        <p:spPr>
          <a:xfrm flipH="1">
            <a:off x="267075" y="72217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8"/>
          <p:cNvSpPr/>
          <p:nvPr/>
        </p:nvSpPr>
        <p:spPr>
          <a:xfrm flipH="1">
            <a:off x="1202750" y="472825"/>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18"/>
          <p:cNvSpPr/>
          <p:nvPr/>
        </p:nvSpPr>
        <p:spPr>
          <a:xfrm flipH="1">
            <a:off x="1101100" y="968813"/>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309"/>
        <p:cNvGrpSpPr/>
        <p:nvPr/>
      </p:nvGrpSpPr>
      <p:grpSpPr>
        <a:xfrm>
          <a:off x="0" y="0"/>
          <a:ext cx="0" cy="0"/>
          <a:chOff x="0" y="0"/>
          <a:chExt cx="0" cy="0"/>
        </a:xfrm>
      </p:grpSpPr>
      <p:sp>
        <p:nvSpPr>
          <p:cNvPr id="310" name="Google Shape;310;p19"/>
          <p:cNvSpPr/>
          <p:nvPr/>
        </p:nvSpPr>
        <p:spPr>
          <a:xfrm>
            <a:off x="-1019575" y="-194925"/>
            <a:ext cx="7870781" cy="4239050"/>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9"/>
          <p:cNvSpPr txBox="1">
            <a:spLocks noGrp="1"/>
          </p:cNvSpPr>
          <p:nvPr>
            <p:ph type="body" idx="1"/>
          </p:nvPr>
        </p:nvSpPr>
        <p:spPr>
          <a:xfrm>
            <a:off x="539499" y="713225"/>
            <a:ext cx="5598000" cy="14904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2400"/>
              <a:buNone/>
              <a:defRPr sz="2400"/>
            </a:lvl1pPr>
          </a:lstStyle>
          <a:p>
            <a:endParaRPr/>
          </a:p>
        </p:txBody>
      </p:sp>
      <p:sp>
        <p:nvSpPr>
          <p:cNvPr id="312" name="Google Shape;312;p19"/>
          <p:cNvSpPr txBox="1">
            <a:spLocks noGrp="1"/>
          </p:cNvSpPr>
          <p:nvPr>
            <p:ph type="subTitle" idx="2"/>
          </p:nvPr>
        </p:nvSpPr>
        <p:spPr>
          <a:xfrm>
            <a:off x="1218099" y="2203625"/>
            <a:ext cx="4240800" cy="419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1"/>
                </a:solidFill>
                <a:latin typeface="Cabin"/>
                <a:ea typeface="Cabin"/>
                <a:cs typeface="Cabin"/>
                <a:sym typeface="Cabin"/>
              </a:defRPr>
            </a:lvl1pPr>
            <a:lvl2pPr lvl="1" algn="ctr" rtl="0">
              <a:spcBef>
                <a:spcPts val="0"/>
              </a:spcBef>
              <a:spcAft>
                <a:spcPts val="0"/>
              </a:spcAft>
              <a:buNone/>
              <a:defRPr sz="3000" b="1">
                <a:solidFill>
                  <a:schemeClr val="lt1"/>
                </a:solidFill>
                <a:latin typeface="Cabin"/>
                <a:ea typeface="Cabin"/>
                <a:cs typeface="Cabin"/>
                <a:sym typeface="Cabin"/>
              </a:defRPr>
            </a:lvl2pPr>
            <a:lvl3pPr lvl="2" algn="ctr" rtl="0">
              <a:spcBef>
                <a:spcPts val="0"/>
              </a:spcBef>
              <a:spcAft>
                <a:spcPts val="0"/>
              </a:spcAft>
              <a:buNone/>
              <a:defRPr sz="3000" b="1">
                <a:solidFill>
                  <a:schemeClr val="lt1"/>
                </a:solidFill>
                <a:latin typeface="Cabin"/>
                <a:ea typeface="Cabin"/>
                <a:cs typeface="Cabin"/>
                <a:sym typeface="Cabin"/>
              </a:defRPr>
            </a:lvl3pPr>
            <a:lvl4pPr lvl="3" algn="ctr" rtl="0">
              <a:spcBef>
                <a:spcPts val="0"/>
              </a:spcBef>
              <a:spcAft>
                <a:spcPts val="0"/>
              </a:spcAft>
              <a:buNone/>
              <a:defRPr sz="3000" b="1">
                <a:solidFill>
                  <a:schemeClr val="lt1"/>
                </a:solidFill>
                <a:latin typeface="Cabin"/>
                <a:ea typeface="Cabin"/>
                <a:cs typeface="Cabin"/>
                <a:sym typeface="Cabin"/>
              </a:defRPr>
            </a:lvl4pPr>
            <a:lvl5pPr lvl="4" algn="ctr" rtl="0">
              <a:spcBef>
                <a:spcPts val="0"/>
              </a:spcBef>
              <a:spcAft>
                <a:spcPts val="0"/>
              </a:spcAft>
              <a:buNone/>
              <a:defRPr sz="3000" b="1">
                <a:solidFill>
                  <a:schemeClr val="lt1"/>
                </a:solidFill>
                <a:latin typeface="Cabin"/>
                <a:ea typeface="Cabin"/>
                <a:cs typeface="Cabin"/>
                <a:sym typeface="Cabin"/>
              </a:defRPr>
            </a:lvl5pPr>
            <a:lvl6pPr lvl="5" algn="ctr" rtl="0">
              <a:spcBef>
                <a:spcPts val="0"/>
              </a:spcBef>
              <a:spcAft>
                <a:spcPts val="0"/>
              </a:spcAft>
              <a:buNone/>
              <a:defRPr sz="3000" b="1">
                <a:solidFill>
                  <a:schemeClr val="lt1"/>
                </a:solidFill>
                <a:latin typeface="Cabin"/>
                <a:ea typeface="Cabin"/>
                <a:cs typeface="Cabin"/>
                <a:sym typeface="Cabin"/>
              </a:defRPr>
            </a:lvl6pPr>
            <a:lvl7pPr lvl="6" algn="ctr" rtl="0">
              <a:spcBef>
                <a:spcPts val="0"/>
              </a:spcBef>
              <a:spcAft>
                <a:spcPts val="0"/>
              </a:spcAft>
              <a:buNone/>
              <a:defRPr sz="3000" b="1">
                <a:solidFill>
                  <a:schemeClr val="lt1"/>
                </a:solidFill>
                <a:latin typeface="Cabin"/>
                <a:ea typeface="Cabin"/>
                <a:cs typeface="Cabin"/>
                <a:sym typeface="Cabin"/>
              </a:defRPr>
            </a:lvl7pPr>
            <a:lvl8pPr lvl="7" algn="ctr" rtl="0">
              <a:spcBef>
                <a:spcPts val="0"/>
              </a:spcBef>
              <a:spcAft>
                <a:spcPts val="0"/>
              </a:spcAft>
              <a:buNone/>
              <a:defRPr sz="3000" b="1">
                <a:solidFill>
                  <a:schemeClr val="lt1"/>
                </a:solidFill>
                <a:latin typeface="Cabin"/>
                <a:ea typeface="Cabin"/>
                <a:cs typeface="Cabin"/>
                <a:sym typeface="Cabin"/>
              </a:defRPr>
            </a:lvl8pPr>
            <a:lvl9pPr lvl="8" algn="ctr" rtl="0">
              <a:spcBef>
                <a:spcPts val="0"/>
              </a:spcBef>
              <a:spcAft>
                <a:spcPts val="0"/>
              </a:spcAft>
              <a:buNone/>
              <a:defRPr sz="3000" b="1">
                <a:solidFill>
                  <a:schemeClr val="lt1"/>
                </a:solidFill>
                <a:latin typeface="Cabin"/>
                <a:ea typeface="Cabin"/>
                <a:cs typeface="Cabin"/>
                <a:sym typeface="Cabin"/>
              </a:defRPr>
            </a:lvl9pPr>
          </a:lstStyle>
          <a:p>
            <a:endParaRPr/>
          </a:p>
        </p:txBody>
      </p:sp>
      <p:sp>
        <p:nvSpPr>
          <p:cNvPr id="313" name="Google Shape;313;p19"/>
          <p:cNvSpPr/>
          <p:nvPr/>
        </p:nvSpPr>
        <p:spPr>
          <a:xfrm>
            <a:off x="1063175" y="45425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19"/>
          <p:cNvSpPr/>
          <p:nvPr/>
        </p:nvSpPr>
        <p:spPr>
          <a:xfrm>
            <a:off x="267625" y="39339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19"/>
          <p:cNvSpPr/>
          <p:nvPr/>
        </p:nvSpPr>
        <p:spPr>
          <a:xfrm>
            <a:off x="1358400" y="42959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19"/>
          <p:cNvSpPr/>
          <p:nvPr/>
        </p:nvSpPr>
        <p:spPr>
          <a:xfrm>
            <a:off x="677900" y="4070763"/>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19"/>
          <p:cNvSpPr/>
          <p:nvPr/>
        </p:nvSpPr>
        <p:spPr>
          <a:xfrm>
            <a:off x="490200" y="45425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19"/>
          <p:cNvSpPr/>
          <p:nvPr/>
        </p:nvSpPr>
        <p:spPr>
          <a:xfrm>
            <a:off x="8384700" y="308738"/>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19"/>
          <p:cNvSpPr/>
          <p:nvPr/>
        </p:nvSpPr>
        <p:spPr>
          <a:xfrm>
            <a:off x="7664875" y="7564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19"/>
          <p:cNvSpPr/>
          <p:nvPr/>
        </p:nvSpPr>
        <p:spPr>
          <a:xfrm>
            <a:off x="8071150" y="327913"/>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21">
    <p:spTree>
      <p:nvGrpSpPr>
        <p:cNvPr id="1" name="Shape 371"/>
        <p:cNvGrpSpPr/>
        <p:nvPr/>
      </p:nvGrpSpPr>
      <p:grpSpPr>
        <a:xfrm>
          <a:off x="0" y="0"/>
          <a:ext cx="0" cy="0"/>
          <a:chOff x="0" y="0"/>
          <a:chExt cx="0" cy="0"/>
        </a:xfrm>
      </p:grpSpPr>
      <p:sp>
        <p:nvSpPr>
          <p:cNvPr id="372" name="Google Shape;372;p23"/>
          <p:cNvSpPr txBox="1">
            <a:spLocks noGrp="1"/>
          </p:cNvSpPr>
          <p:nvPr>
            <p:ph type="title"/>
          </p:nvPr>
        </p:nvSpPr>
        <p:spPr>
          <a:xfrm>
            <a:off x="2780788" y="997975"/>
            <a:ext cx="5522700" cy="7341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3" name="Google Shape;373;p23"/>
          <p:cNvSpPr txBox="1">
            <a:spLocks noGrp="1"/>
          </p:cNvSpPr>
          <p:nvPr>
            <p:ph type="title" idx="2" hasCustomPrompt="1"/>
          </p:nvPr>
        </p:nvSpPr>
        <p:spPr>
          <a:xfrm>
            <a:off x="840513" y="1084800"/>
            <a:ext cx="1711800" cy="104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7200"/>
              <a:buNone/>
              <a:defRPr sz="9600">
                <a:solidFill>
                  <a:schemeClr val="accent3"/>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374" name="Google Shape;374;p23"/>
          <p:cNvSpPr txBox="1">
            <a:spLocks noGrp="1"/>
          </p:cNvSpPr>
          <p:nvPr>
            <p:ph type="subTitle" idx="1"/>
          </p:nvPr>
        </p:nvSpPr>
        <p:spPr>
          <a:xfrm>
            <a:off x="2780784" y="1778300"/>
            <a:ext cx="4906500" cy="44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latin typeface="Cabin"/>
                <a:ea typeface="Cabin"/>
                <a:cs typeface="Cabin"/>
                <a:sym typeface="Cabin"/>
              </a:defRPr>
            </a:lvl1pPr>
            <a:lvl2pPr lvl="1" rtl="0">
              <a:spcBef>
                <a:spcPts val="0"/>
              </a:spcBef>
              <a:spcAft>
                <a:spcPts val="0"/>
              </a:spcAft>
              <a:buNone/>
              <a:defRPr>
                <a:solidFill>
                  <a:schemeClr val="accent1"/>
                </a:solidFill>
                <a:latin typeface="Cabin"/>
                <a:ea typeface="Cabin"/>
                <a:cs typeface="Cabin"/>
                <a:sym typeface="Cabin"/>
              </a:defRPr>
            </a:lvl2pPr>
            <a:lvl3pPr lvl="2" rtl="0">
              <a:spcBef>
                <a:spcPts val="0"/>
              </a:spcBef>
              <a:spcAft>
                <a:spcPts val="0"/>
              </a:spcAft>
              <a:buNone/>
              <a:defRPr>
                <a:solidFill>
                  <a:schemeClr val="accent1"/>
                </a:solidFill>
                <a:latin typeface="Cabin"/>
                <a:ea typeface="Cabin"/>
                <a:cs typeface="Cabin"/>
                <a:sym typeface="Cabin"/>
              </a:defRPr>
            </a:lvl3pPr>
            <a:lvl4pPr lvl="3" rtl="0">
              <a:spcBef>
                <a:spcPts val="0"/>
              </a:spcBef>
              <a:spcAft>
                <a:spcPts val="0"/>
              </a:spcAft>
              <a:buNone/>
              <a:defRPr>
                <a:solidFill>
                  <a:schemeClr val="accent1"/>
                </a:solidFill>
                <a:latin typeface="Cabin"/>
                <a:ea typeface="Cabin"/>
                <a:cs typeface="Cabin"/>
                <a:sym typeface="Cabin"/>
              </a:defRPr>
            </a:lvl4pPr>
            <a:lvl5pPr lvl="4" rtl="0">
              <a:spcBef>
                <a:spcPts val="0"/>
              </a:spcBef>
              <a:spcAft>
                <a:spcPts val="0"/>
              </a:spcAft>
              <a:buNone/>
              <a:defRPr>
                <a:solidFill>
                  <a:schemeClr val="accent1"/>
                </a:solidFill>
                <a:latin typeface="Cabin"/>
                <a:ea typeface="Cabin"/>
                <a:cs typeface="Cabin"/>
                <a:sym typeface="Cabin"/>
              </a:defRPr>
            </a:lvl5pPr>
            <a:lvl6pPr lvl="5" rtl="0">
              <a:spcBef>
                <a:spcPts val="0"/>
              </a:spcBef>
              <a:spcAft>
                <a:spcPts val="0"/>
              </a:spcAft>
              <a:buNone/>
              <a:defRPr>
                <a:solidFill>
                  <a:schemeClr val="accent1"/>
                </a:solidFill>
                <a:latin typeface="Cabin"/>
                <a:ea typeface="Cabin"/>
                <a:cs typeface="Cabin"/>
                <a:sym typeface="Cabin"/>
              </a:defRPr>
            </a:lvl6pPr>
            <a:lvl7pPr lvl="6" rtl="0">
              <a:spcBef>
                <a:spcPts val="0"/>
              </a:spcBef>
              <a:spcAft>
                <a:spcPts val="0"/>
              </a:spcAft>
              <a:buNone/>
              <a:defRPr>
                <a:solidFill>
                  <a:schemeClr val="accent1"/>
                </a:solidFill>
                <a:latin typeface="Cabin"/>
                <a:ea typeface="Cabin"/>
                <a:cs typeface="Cabin"/>
                <a:sym typeface="Cabin"/>
              </a:defRPr>
            </a:lvl7pPr>
            <a:lvl8pPr lvl="7" rtl="0">
              <a:spcBef>
                <a:spcPts val="0"/>
              </a:spcBef>
              <a:spcAft>
                <a:spcPts val="0"/>
              </a:spcAft>
              <a:buNone/>
              <a:defRPr>
                <a:solidFill>
                  <a:schemeClr val="accent1"/>
                </a:solidFill>
                <a:latin typeface="Cabin"/>
                <a:ea typeface="Cabin"/>
                <a:cs typeface="Cabin"/>
                <a:sym typeface="Cabin"/>
              </a:defRPr>
            </a:lvl8pPr>
            <a:lvl9pPr lvl="8" rtl="0">
              <a:spcBef>
                <a:spcPts val="0"/>
              </a:spcBef>
              <a:spcAft>
                <a:spcPts val="0"/>
              </a:spcAft>
              <a:buNone/>
              <a:defRPr>
                <a:solidFill>
                  <a:schemeClr val="accent1"/>
                </a:solidFill>
                <a:latin typeface="Cabin"/>
                <a:ea typeface="Cabin"/>
                <a:cs typeface="Cabin"/>
                <a:sym typeface="Cabin"/>
              </a:defRPr>
            </a:lvl9pPr>
          </a:lstStyle>
          <a:p>
            <a:endParaRPr/>
          </a:p>
        </p:txBody>
      </p:sp>
      <p:sp>
        <p:nvSpPr>
          <p:cNvPr id="375" name="Google Shape;375;p23"/>
          <p:cNvSpPr/>
          <p:nvPr/>
        </p:nvSpPr>
        <p:spPr>
          <a:xfrm rot="9283598" flipH="1">
            <a:off x="-952701" y="-100"/>
            <a:ext cx="9550429" cy="5143676"/>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3"/>
          <p:cNvSpPr/>
          <p:nvPr/>
        </p:nvSpPr>
        <p:spPr>
          <a:xfrm>
            <a:off x="8290100" y="3044950"/>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3"/>
          <p:cNvSpPr/>
          <p:nvPr/>
        </p:nvSpPr>
        <p:spPr>
          <a:xfrm>
            <a:off x="7570275" y="3492663"/>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3"/>
          <p:cNvSpPr/>
          <p:nvPr/>
        </p:nvSpPr>
        <p:spPr>
          <a:xfrm>
            <a:off x="7976550" y="3064125"/>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3"/>
          <p:cNvSpPr/>
          <p:nvPr/>
        </p:nvSpPr>
        <p:spPr>
          <a:xfrm>
            <a:off x="1480275" y="4034013"/>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3"/>
          <p:cNvSpPr/>
          <p:nvPr/>
        </p:nvSpPr>
        <p:spPr>
          <a:xfrm>
            <a:off x="858350" y="3198600"/>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3"/>
          <p:cNvSpPr/>
          <p:nvPr/>
        </p:nvSpPr>
        <p:spPr>
          <a:xfrm>
            <a:off x="1833375" y="352802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3"/>
          <p:cNvSpPr/>
          <p:nvPr/>
        </p:nvSpPr>
        <p:spPr>
          <a:xfrm>
            <a:off x="1162525" y="3335375"/>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3"/>
          <p:cNvSpPr/>
          <p:nvPr/>
        </p:nvSpPr>
        <p:spPr>
          <a:xfrm>
            <a:off x="946750" y="3842188"/>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3"/>
          <p:cNvSpPr/>
          <p:nvPr/>
        </p:nvSpPr>
        <p:spPr>
          <a:xfrm>
            <a:off x="7976538" y="3865313"/>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_1">
    <p:spTree>
      <p:nvGrpSpPr>
        <p:cNvPr id="1" name="Shape 406"/>
        <p:cNvGrpSpPr/>
        <p:nvPr/>
      </p:nvGrpSpPr>
      <p:grpSpPr>
        <a:xfrm>
          <a:off x="0" y="0"/>
          <a:ext cx="0" cy="0"/>
          <a:chOff x="0" y="0"/>
          <a:chExt cx="0" cy="0"/>
        </a:xfrm>
      </p:grpSpPr>
      <p:sp>
        <p:nvSpPr>
          <p:cNvPr id="407" name="Google Shape;407;p25"/>
          <p:cNvSpPr/>
          <p:nvPr/>
        </p:nvSpPr>
        <p:spPr>
          <a:xfrm>
            <a:off x="-1419525" y="813550"/>
            <a:ext cx="10252401" cy="5521745"/>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5"/>
          <p:cNvSpPr txBox="1">
            <a:spLocks noGrp="1"/>
          </p:cNvSpPr>
          <p:nvPr>
            <p:ph type="subTitle" idx="1"/>
          </p:nvPr>
        </p:nvSpPr>
        <p:spPr>
          <a:xfrm>
            <a:off x="1118250" y="1960263"/>
            <a:ext cx="2951400" cy="170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700"/>
            </a:lvl1pPr>
            <a:lvl2pPr lvl="1" algn="ctr" rtl="0">
              <a:spcBef>
                <a:spcPts val="0"/>
              </a:spcBef>
              <a:spcAft>
                <a:spcPts val="0"/>
              </a:spcAft>
              <a:buNone/>
              <a:defRPr sz="1700"/>
            </a:lvl2pPr>
            <a:lvl3pPr lvl="2" algn="ctr" rtl="0">
              <a:spcBef>
                <a:spcPts val="0"/>
              </a:spcBef>
              <a:spcAft>
                <a:spcPts val="0"/>
              </a:spcAft>
              <a:buNone/>
              <a:defRPr sz="1700"/>
            </a:lvl3pPr>
            <a:lvl4pPr lvl="3" algn="ctr" rtl="0">
              <a:spcBef>
                <a:spcPts val="0"/>
              </a:spcBef>
              <a:spcAft>
                <a:spcPts val="0"/>
              </a:spcAft>
              <a:buNone/>
              <a:defRPr sz="1700"/>
            </a:lvl4pPr>
            <a:lvl5pPr lvl="4" algn="ctr" rtl="0">
              <a:spcBef>
                <a:spcPts val="0"/>
              </a:spcBef>
              <a:spcAft>
                <a:spcPts val="0"/>
              </a:spcAft>
              <a:buNone/>
              <a:defRPr sz="1700"/>
            </a:lvl5pPr>
            <a:lvl6pPr lvl="5" algn="ctr" rtl="0">
              <a:spcBef>
                <a:spcPts val="0"/>
              </a:spcBef>
              <a:spcAft>
                <a:spcPts val="0"/>
              </a:spcAft>
              <a:buNone/>
              <a:defRPr sz="1700"/>
            </a:lvl6pPr>
            <a:lvl7pPr lvl="6" algn="ctr" rtl="0">
              <a:spcBef>
                <a:spcPts val="0"/>
              </a:spcBef>
              <a:spcAft>
                <a:spcPts val="0"/>
              </a:spcAft>
              <a:buNone/>
              <a:defRPr sz="1700"/>
            </a:lvl7pPr>
            <a:lvl8pPr lvl="7" algn="ctr" rtl="0">
              <a:spcBef>
                <a:spcPts val="0"/>
              </a:spcBef>
              <a:spcAft>
                <a:spcPts val="0"/>
              </a:spcAft>
              <a:buNone/>
              <a:defRPr sz="1700"/>
            </a:lvl8pPr>
            <a:lvl9pPr lvl="8" algn="ctr" rtl="0">
              <a:spcBef>
                <a:spcPts val="0"/>
              </a:spcBef>
              <a:spcAft>
                <a:spcPts val="0"/>
              </a:spcAft>
              <a:buNone/>
              <a:defRPr sz="1700"/>
            </a:lvl9pPr>
          </a:lstStyle>
          <a:p>
            <a:endParaRPr/>
          </a:p>
        </p:txBody>
      </p:sp>
      <p:sp>
        <p:nvSpPr>
          <p:cNvPr id="409" name="Google Shape;409;p25"/>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10" name="Google Shape;410;p25"/>
          <p:cNvSpPr/>
          <p:nvPr/>
        </p:nvSpPr>
        <p:spPr>
          <a:xfrm>
            <a:off x="8374500" y="284038"/>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5"/>
          <p:cNvSpPr/>
          <p:nvPr/>
        </p:nvSpPr>
        <p:spPr>
          <a:xfrm>
            <a:off x="248325" y="181863"/>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5"/>
          <p:cNvSpPr/>
          <p:nvPr/>
        </p:nvSpPr>
        <p:spPr>
          <a:xfrm>
            <a:off x="1339100" y="543788"/>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5"/>
          <p:cNvSpPr/>
          <p:nvPr/>
        </p:nvSpPr>
        <p:spPr>
          <a:xfrm>
            <a:off x="658600" y="31863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5"/>
          <p:cNvSpPr/>
          <p:nvPr/>
        </p:nvSpPr>
        <p:spPr>
          <a:xfrm>
            <a:off x="7801525" y="284038"/>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5"/>
          <p:cNvSpPr/>
          <p:nvPr/>
        </p:nvSpPr>
        <p:spPr>
          <a:xfrm>
            <a:off x="8153200" y="6813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527"/>
        <p:cNvGrpSpPr/>
        <p:nvPr/>
      </p:nvGrpSpPr>
      <p:grpSpPr>
        <a:xfrm>
          <a:off x="0" y="0"/>
          <a:ext cx="0" cy="0"/>
          <a:chOff x="0" y="0"/>
          <a:chExt cx="0" cy="0"/>
        </a:xfrm>
      </p:grpSpPr>
      <p:sp>
        <p:nvSpPr>
          <p:cNvPr id="528" name="Google Shape;528;p32"/>
          <p:cNvSpPr/>
          <p:nvPr/>
        </p:nvSpPr>
        <p:spPr>
          <a:xfrm>
            <a:off x="-1305375" y="1088075"/>
            <a:ext cx="10810153" cy="4752540"/>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32"/>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15">
    <p:spTree>
      <p:nvGrpSpPr>
        <p:cNvPr id="1" name="Shape 584"/>
        <p:cNvGrpSpPr/>
        <p:nvPr/>
      </p:nvGrpSpPr>
      <p:grpSpPr>
        <a:xfrm>
          <a:off x="0" y="0"/>
          <a:ext cx="0" cy="0"/>
          <a:chOff x="0" y="0"/>
          <a:chExt cx="0" cy="0"/>
        </a:xfrm>
      </p:grpSpPr>
      <p:sp>
        <p:nvSpPr>
          <p:cNvPr id="585" name="Google Shape;585;p36"/>
          <p:cNvSpPr/>
          <p:nvPr/>
        </p:nvSpPr>
        <p:spPr>
          <a:xfrm rot="6940389">
            <a:off x="2759845" y="-1568652"/>
            <a:ext cx="4894739" cy="8474129"/>
          </a:xfrm>
          <a:custGeom>
            <a:avLst/>
            <a:gdLst/>
            <a:ahLst/>
            <a:cxnLst/>
            <a:rect l="l" t="t" r="r" b="b"/>
            <a:pathLst>
              <a:path w="72190" h="65954" extrusionOk="0">
                <a:moveTo>
                  <a:pt x="34880" y="0"/>
                </a:moveTo>
                <a:cubicBezTo>
                  <a:pt x="25087" y="0"/>
                  <a:pt x="13290" y="529"/>
                  <a:pt x="5364" y="6697"/>
                </a:cubicBezTo>
                <a:cubicBezTo>
                  <a:pt x="0" y="16540"/>
                  <a:pt x="10470" y="23490"/>
                  <a:pt x="9587" y="38473"/>
                </a:cubicBezTo>
                <a:cubicBezTo>
                  <a:pt x="9352" y="46819"/>
                  <a:pt x="7654" y="55210"/>
                  <a:pt x="16291" y="61333"/>
                </a:cubicBezTo>
                <a:cubicBezTo>
                  <a:pt x="21199" y="64725"/>
                  <a:pt x="27543" y="65954"/>
                  <a:pt x="33600" y="65954"/>
                </a:cubicBezTo>
                <a:cubicBezTo>
                  <a:pt x="35803" y="65954"/>
                  <a:pt x="37967" y="65791"/>
                  <a:pt x="40011" y="65511"/>
                </a:cubicBezTo>
                <a:cubicBezTo>
                  <a:pt x="46000" y="64796"/>
                  <a:pt x="51597" y="64461"/>
                  <a:pt x="54860" y="59791"/>
                </a:cubicBezTo>
                <a:cubicBezTo>
                  <a:pt x="60748" y="48651"/>
                  <a:pt x="55318" y="49702"/>
                  <a:pt x="69876" y="36640"/>
                </a:cubicBezTo>
                <a:cubicBezTo>
                  <a:pt x="72189" y="33691"/>
                  <a:pt x="71619" y="29423"/>
                  <a:pt x="70938" y="25668"/>
                </a:cubicBezTo>
                <a:cubicBezTo>
                  <a:pt x="69787" y="16976"/>
                  <a:pt x="63754" y="9959"/>
                  <a:pt x="55899" y="5557"/>
                </a:cubicBezTo>
                <a:cubicBezTo>
                  <a:pt x="49798" y="2127"/>
                  <a:pt x="42905" y="194"/>
                  <a:pt x="36458" y="4"/>
                </a:cubicBezTo>
                <a:cubicBezTo>
                  <a:pt x="35939" y="2"/>
                  <a:pt x="35412" y="0"/>
                  <a:pt x="34880"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36"/>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87" name="Google Shape;587;p36"/>
          <p:cNvSpPr/>
          <p:nvPr/>
        </p:nvSpPr>
        <p:spPr>
          <a:xfrm>
            <a:off x="8808625" y="346125"/>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36"/>
          <p:cNvSpPr/>
          <p:nvPr/>
        </p:nvSpPr>
        <p:spPr>
          <a:xfrm>
            <a:off x="8035750" y="632888"/>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36"/>
          <p:cNvSpPr/>
          <p:nvPr/>
        </p:nvSpPr>
        <p:spPr>
          <a:xfrm>
            <a:off x="8442025" y="204350"/>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36"/>
          <p:cNvSpPr/>
          <p:nvPr/>
        </p:nvSpPr>
        <p:spPr>
          <a:xfrm>
            <a:off x="208825" y="40723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36"/>
          <p:cNvSpPr/>
          <p:nvPr/>
        </p:nvSpPr>
        <p:spPr>
          <a:xfrm>
            <a:off x="652475" y="4295200"/>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36"/>
          <p:cNvSpPr/>
          <p:nvPr/>
        </p:nvSpPr>
        <p:spPr>
          <a:xfrm>
            <a:off x="445450" y="4450613"/>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36"/>
          <p:cNvSpPr/>
          <p:nvPr/>
        </p:nvSpPr>
        <p:spPr>
          <a:xfrm>
            <a:off x="884725" y="464910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CUSTOM_20">
    <p:spTree>
      <p:nvGrpSpPr>
        <p:cNvPr id="1" name="Shape 594"/>
        <p:cNvGrpSpPr/>
        <p:nvPr/>
      </p:nvGrpSpPr>
      <p:grpSpPr>
        <a:xfrm>
          <a:off x="0" y="0"/>
          <a:ext cx="0" cy="0"/>
          <a:chOff x="0" y="0"/>
          <a:chExt cx="0" cy="0"/>
        </a:xfrm>
      </p:grpSpPr>
      <p:sp>
        <p:nvSpPr>
          <p:cNvPr id="595" name="Google Shape;595;p37"/>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6" name="Google Shape;596;p37"/>
          <p:cNvSpPr/>
          <p:nvPr/>
        </p:nvSpPr>
        <p:spPr>
          <a:xfrm rot="481249">
            <a:off x="-1579580" y="839109"/>
            <a:ext cx="9550317" cy="5143616"/>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37"/>
          <p:cNvSpPr/>
          <p:nvPr/>
        </p:nvSpPr>
        <p:spPr>
          <a:xfrm>
            <a:off x="1266975" y="9337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37"/>
          <p:cNvSpPr/>
          <p:nvPr/>
        </p:nvSpPr>
        <p:spPr>
          <a:xfrm>
            <a:off x="239925" y="3251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37"/>
          <p:cNvSpPr/>
          <p:nvPr/>
        </p:nvSpPr>
        <p:spPr>
          <a:xfrm>
            <a:off x="1639350" y="7132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37"/>
          <p:cNvSpPr/>
          <p:nvPr/>
        </p:nvSpPr>
        <p:spPr>
          <a:xfrm>
            <a:off x="910650" y="3251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37"/>
          <p:cNvSpPr/>
          <p:nvPr/>
        </p:nvSpPr>
        <p:spPr>
          <a:xfrm>
            <a:off x="472150" y="741925"/>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37"/>
          <p:cNvSpPr/>
          <p:nvPr/>
        </p:nvSpPr>
        <p:spPr>
          <a:xfrm>
            <a:off x="8033550" y="242263"/>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37"/>
          <p:cNvSpPr/>
          <p:nvPr/>
        </p:nvSpPr>
        <p:spPr>
          <a:xfrm>
            <a:off x="8704275" y="242263"/>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37"/>
          <p:cNvSpPr/>
          <p:nvPr/>
        </p:nvSpPr>
        <p:spPr>
          <a:xfrm>
            <a:off x="8265775" y="65900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CUSTOM_22">
    <p:spTree>
      <p:nvGrpSpPr>
        <p:cNvPr id="1" name="Shape 605"/>
        <p:cNvGrpSpPr/>
        <p:nvPr/>
      </p:nvGrpSpPr>
      <p:grpSpPr>
        <a:xfrm>
          <a:off x="0" y="0"/>
          <a:ext cx="0" cy="0"/>
          <a:chOff x="0" y="0"/>
          <a:chExt cx="0" cy="0"/>
        </a:xfrm>
      </p:grpSpPr>
      <p:sp>
        <p:nvSpPr>
          <p:cNvPr id="606" name="Google Shape;606;p38"/>
          <p:cNvSpPr/>
          <p:nvPr/>
        </p:nvSpPr>
        <p:spPr>
          <a:xfrm>
            <a:off x="365875" y="-387625"/>
            <a:ext cx="8238115" cy="5143563"/>
          </a:xfrm>
          <a:custGeom>
            <a:avLst/>
            <a:gdLst/>
            <a:ahLst/>
            <a:cxnLst/>
            <a:rect l="l" t="t" r="r" b="b"/>
            <a:pathLst>
              <a:path w="117327" h="54913" extrusionOk="0">
                <a:moveTo>
                  <a:pt x="93356" y="0"/>
                </a:moveTo>
                <a:cubicBezTo>
                  <a:pt x="88268" y="0"/>
                  <a:pt x="83308" y="1414"/>
                  <a:pt x="77942" y="1787"/>
                </a:cubicBezTo>
                <a:cubicBezTo>
                  <a:pt x="56780" y="2759"/>
                  <a:pt x="55697" y="6502"/>
                  <a:pt x="51708" y="9508"/>
                </a:cubicBezTo>
                <a:cubicBezTo>
                  <a:pt x="50260" y="10596"/>
                  <a:pt x="48530" y="11140"/>
                  <a:pt x="46794" y="11140"/>
                </a:cubicBezTo>
                <a:cubicBezTo>
                  <a:pt x="45303" y="11140"/>
                  <a:pt x="43806" y="10738"/>
                  <a:pt x="42479" y="9932"/>
                </a:cubicBezTo>
                <a:cubicBezTo>
                  <a:pt x="35972" y="5988"/>
                  <a:pt x="27164" y="1899"/>
                  <a:pt x="20478" y="1899"/>
                </a:cubicBezTo>
                <a:cubicBezTo>
                  <a:pt x="20460" y="1899"/>
                  <a:pt x="20442" y="1899"/>
                  <a:pt x="20423" y="1899"/>
                </a:cubicBezTo>
                <a:cubicBezTo>
                  <a:pt x="7642" y="2111"/>
                  <a:pt x="4346" y="9832"/>
                  <a:pt x="2915" y="21217"/>
                </a:cubicBezTo>
                <a:cubicBezTo>
                  <a:pt x="0" y="47094"/>
                  <a:pt x="18455" y="54913"/>
                  <a:pt x="40084" y="54913"/>
                </a:cubicBezTo>
                <a:cubicBezTo>
                  <a:pt x="41419" y="54913"/>
                  <a:pt x="42766" y="54883"/>
                  <a:pt x="44121" y="54826"/>
                </a:cubicBezTo>
                <a:cubicBezTo>
                  <a:pt x="50523" y="54289"/>
                  <a:pt x="56333" y="51787"/>
                  <a:pt x="62691" y="51351"/>
                </a:cubicBezTo>
                <a:cubicBezTo>
                  <a:pt x="63252" y="51299"/>
                  <a:pt x="63806" y="51275"/>
                  <a:pt x="64353" y="51275"/>
                </a:cubicBezTo>
                <a:cubicBezTo>
                  <a:pt x="69792" y="51275"/>
                  <a:pt x="74570" y="53648"/>
                  <a:pt x="79819" y="54379"/>
                </a:cubicBezTo>
                <a:cubicBezTo>
                  <a:pt x="81641" y="54648"/>
                  <a:pt x="83517" y="54789"/>
                  <a:pt x="85406" y="54789"/>
                </a:cubicBezTo>
                <a:cubicBezTo>
                  <a:pt x="92841" y="54789"/>
                  <a:pt x="100466" y="52611"/>
                  <a:pt x="105696" y="47541"/>
                </a:cubicBezTo>
                <a:cubicBezTo>
                  <a:pt x="113796" y="39697"/>
                  <a:pt x="117327" y="27195"/>
                  <a:pt x="116075" y="16033"/>
                </a:cubicBezTo>
                <a:cubicBezTo>
                  <a:pt x="115662" y="6201"/>
                  <a:pt x="106768" y="3173"/>
                  <a:pt x="98724" y="614"/>
                </a:cubicBezTo>
                <a:cubicBezTo>
                  <a:pt x="96904" y="171"/>
                  <a:pt x="95122" y="0"/>
                  <a:pt x="93356"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07" name="Google Shape;607;p38"/>
          <p:cNvGrpSpPr/>
          <p:nvPr/>
        </p:nvGrpSpPr>
        <p:grpSpPr>
          <a:xfrm flipH="1">
            <a:off x="7519700" y="-71612"/>
            <a:ext cx="1680375" cy="994050"/>
            <a:chOff x="1190200" y="238125"/>
            <a:chExt cx="1680375" cy="994050"/>
          </a:xfrm>
        </p:grpSpPr>
        <p:sp>
          <p:nvSpPr>
            <p:cNvPr id="608" name="Google Shape;608;p38"/>
            <p:cNvSpPr/>
            <p:nvPr/>
          </p:nvSpPr>
          <p:spPr>
            <a:xfrm>
              <a:off x="1190200" y="935275"/>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38"/>
            <p:cNvSpPr/>
            <p:nvPr/>
          </p:nvSpPr>
          <p:spPr>
            <a:xfrm>
              <a:off x="1492075" y="851875"/>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38"/>
            <p:cNvSpPr/>
            <p:nvPr/>
          </p:nvSpPr>
          <p:spPr>
            <a:xfrm>
              <a:off x="1783950" y="739300"/>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38"/>
            <p:cNvSpPr/>
            <p:nvPr/>
          </p:nvSpPr>
          <p:spPr>
            <a:xfrm>
              <a:off x="2064150" y="598375"/>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38"/>
            <p:cNvSpPr/>
            <p:nvPr/>
          </p:nvSpPr>
          <p:spPr>
            <a:xfrm>
              <a:off x="2329325" y="430750"/>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38"/>
            <p:cNvSpPr/>
            <p:nvPr/>
          </p:nvSpPr>
          <p:spPr>
            <a:xfrm>
              <a:off x="2578675" y="238125"/>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14" name="Google Shape;614;p38"/>
          <p:cNvSpPr/>
          <p:nvPr/>
        </p:nvSpPr>
        <p:spPr>
          <a:xfrm rot="10800000" flipH="1">
            <a:off x="939025" y="201163"/>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38"/>
          <p:cNvSpPr/>
          <p:nvPr/>
        </p:nvSpPr>
        <p:spPr>
          <a:xfrm rot="10800000" flipH="1">
            <a:off x="143475" y="934825"/>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38"/>
          <p:cNvSpPr/>
          <p:nvPr/>
        </p:nvSpPr>
        <p:spPr>
          <a:xfrm rot="10800000" flipH="1">
            <a:off x="1234250" y="57207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38"/>
          <p:cNvSpPr/>
          <p:nvPr/>
        </p:nvSpPr>
        <p:spPr>
          <a:xfrm rot="10800000" flipH="1">
            <a:off x="553750" y="742175"/>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38"/>
          <p:cNvSpPr/>
          <p:nvPr/>
        </p:nvSpPr>
        <p:spPr>
          <a:xfrm rot="10800000" flipH="1">
            <a:off x="366050" y="271213"/>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38"/>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0_1_1_1">
    <p:spTree>
      <p:nvGrpSpPr>
        <p:cNvPr id="1" name="Shape 643"/>
        <p:cNvGrpSpPr/>
        <p:nvPr/>
      </p:nvGrpSpPr>
      <p:grpSpPr>
        <a:xfrm>
          <a:off x="0" y="0"/>
          <a:ext cx="0" cy="0"/>
          <a:chOff x="0" y="0"/>
          <a:chExt cx="0" cy="0"/>
        </a:xfrm>
      </p:grpSpPr>
      <p:grpSp>
        <p:nvGrpSpPr>
          <p:cNvPr id="644" name="Google Shape;644;p40"/>
          <p:cNvGrpSpPr/>
          <p:nvPr/>
        </p:nvGrpSpPr>
        <p:grpSpPr>
          <a:xfrm flipH="1">
            <a:off x="171925" y="244763"/>
            <a:ext cx="1420125" cy="576163"/>
            <a:chOff x="6827350" y="4382713"/>
            <a:chExt cx="1420125" cy="576163"/>
          </a:xfrm>
        </p:grpSpPr>
        <p:sp>
          <p:nvSpPr>
            <p:cNvPr id="645" name="Google Shape;645;p40"/>
            <p:cNvSpPr/>
            <p:nvPr/>
          </p:nvSpPr>
          <p:spPr>
            <a:xfrm>
              <a:off x="8127375" y="47720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40"/>
            <p:cNvSpPr/>
            <p:nvPr/>
          </p:nvSpPr>
          <p:spPr>
            <a:xfrm>
              <a:off x="7400325" y="46293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40"/>
            <p:cNvSpPr/>
            <p:nvPr/>
          </p:nvSpPr>
          <p:spPr>
            <a:xfrm>
              <a:off x="7695550" y="43827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40"/>
            <p:cNvSpPr/>
            <p:nvPr/>
          </p:nvSpPr>
          <p:spPr>
            <a:xfrm>
              <a:off x="6827350" y="46293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9" name="Google Shape;649;p40"/>
          <p:cNvGrpSpPr/>
          <p:nvPr/>
        </p:nvGrpSpPr>
        <p:grpSpPr>
          <a:xfrm>
            <a:off x="7373025" y="-53510"/>
            <a:ext cx="1847175" cy="986550"/>
            <a:chOff x="4156475" y="238125"/>
            <a:chExt cx="1847175" cy="986550"/>
          </a:xfrm>
        </p:grpSpPr>
        <p:sp>
          <p:nvSpPr>
            <p:cNvPr id="650" name="Google Shape;650;p40"/>
            <p:cNvSpPr/>
            <p:nvPr/>
          </p:nvSpPr>
          <p:spPr>
            <a:xfrm>
              <a:off x="5611675" y="842700"/>
              <a:ext cx="391975" cy="381975"/>
            </a:xfrm>
            <a:custGeom>
              <a:avLst/>
              <a:gdLst/>
              <a:ahLst/>
              <a:cxnLst/>
              <a:rect l="l" t="t" r="r" b="b"/>
              <a:pathLst>
                <a:path w="15679" h="15279" extrusionOk="0">
                  <a:moveTo>
                    <a:pt x="1" y="1"/>
                  </a:moveTo>
                  <a:lnTo>
                    <a:pt x="1" y="1"/>
                  </a:lnTo>
                  <a:cubicBezTo>
                    <a:pt x="1702" y="5138"/>
                    <a:pt x="3637" y="10208"/>
                    <a:pt x="5838" y="15279"/>
                  </a:cubicBezTo>
                  <a:cubicBezTo>
                    <a:pt x="9341" y="11009"/>
                    <a:pt x="12610" y="6639"/>
                    <a:pt x="15679" y="2203"/>
                  </a:cubicBezTo>
                  <a:cubicBezTo>
                    <a:pt x="10375" y="1736"/>
                    <a:pt x="5171" y="10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40"/>
            <p:cNvSpPr/>
            <p:nvPr/>
          </p:nvSpPr>
          <p:spPr>
            <a:xfrm>
              <a:off x="5230575" y="748475"/>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40"/>
            <p:cNvSpPr/>
            <p:nvPr/>
          </p:nvSpPr>
          <p:spPr>
            <a:xfrm>
              <a:off x="4862800" y="615050"/>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40"/>
            <p:cNvSpPr/>
            <p:nvPr/>
          </p:nvSpPr>
          <p:spPr>
            <a:xfrm>
              <a:off x="4510900" y="444100"/>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40"/>
            <p:cNvSpPr/>
            <p:nvPr/>
          </p:nvSpPr>
          <p:spPr>
            <a:xfrm>
              <a:off x="4156475" y="238125"/>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55" name="Google Shape;655;p40"/>
          <p:cNvSpPr/>
          <p:nvPr/>
        </p:nvSpPr>
        <p:spPr>
          <a:xfrm>
            <a:off x="1137500" y="820925"/>
            <a:ext cx="10418051" cy="5143563"/>
          </a:xfrm>
          <a:custGeom>
            <a:avLst/>
            <a:gdLst/>
            <a:ahLst/>
            <a:cxnLst/>
            <a:rect l="l" t="t" r="r" b="b"/>
            <a:pathLst>
              <a:path w="117327" h="54913" extrusionOk="0">
                <a:moveTo>
                  <a:pt x="93356" y="0"/>
                </a:moveTo>
                <a:cubicBezTo>
                  <a:pt x="88268" y="0"/>
                  <a:pt x="83308" y="1414"/>
                  <a:pt x="77942" y="1787"/>
                </a:cubicBezTo>
                <a:cubicBezTo>
                  <a:pt x="56780" y="2759"/>
                  <a:pt x="55697" y="6502"/>
                  <a:pt x="51708" y="9508"/>
                </a:cubicBezTo>
                <a:cubicBezTo>
                  <a:pt x="50260" y="10596"/>
                  <a:pt x="48530" y="11140"/>
                  <a:pt x="46794" y="11140"/>
                </a:cubicBezTo>
                <a:cubicBezTo>
                  <a:pt x="45303" y="11140"/>
                  <a:pt x="43806" y="10738"/>
                  <a:pt x="42479" y="9932"/>
                </a:cubicBezTo>
                <a:cubicBezTo>
                  <a:pt x="35972" y="5988"/>
                  <a:pt x="27164" y="1899"/>
                  <a:pt x="20478" y="1899"/>
                </a:cubicBezTo>
                <a:cubicBezTo>
                  <a:pt x="20460" y="1899"/>
                  <a:pt x="20442" y="1899"/>
                  <a:pt x="20423" y="1899"/>
                </a:cubicBezTo>
                <a:cubicBezTo>
                  <a:pt x="7642" y="2111"/>
                  <a:pt x="4346" y="9832"/>
                  <a:pt x="2915" y="21217"/>
                </a:cubicBezTo>
                <a:cubicBezTo>
                  <a:pt x="0" y="47094"/>
                  <a:pt x="18455" y="54913"/>
                  <a:pt x="40084" y="54913"/>
                </a:cubicBezTo>
                <a:cubicBezTo>
                  <a:pt x="41419" y="54913"/>
                  <a:pt x="42766" y="54883"/>
                  <a:pt x="44121" y="54826"/>
                </a:cubicBezTo>
                <a:cubicBezTo>
                  <a:pt x="50523" y="54289"/>
                  <a:pt x="56333" y="51787"/>
                  <a:pt x="62691" y="51351"/>
                </a:cubicBezTo>
                <a:cubicBezTo>
                  <a:pt x="63252" y="51299"/>
                  <a:pt x="63806" y="51275"/>
                  <a:pt x="64353" y="51275"/>
                </a:cubicBezTo>
                <a:cubicBezTo>
                  <a:pt x="69792" y="51275"/>
                  <a:pt x="74570" y="53648"/>
                  <a:pt x="79819" y="54379"/>
                </a:cubicBezTo>
                <a:cubicBezTo>
                  <a:pt x="81641" y="54648"/>
                  <a:pt x="83517" y="54789"/>
                  <a:pt x="85406" y="54789"/>
                </a:cubicBezTo>
                <a:cubicBezTo>
                  <a:pt x="92841" y="54789"/>
                  <a:pt x="100466" y="52611"/>
                  <a:pt x="105696" y="47541"/>
                </a:cubicBezTo>
                <a:cubicBezTo>
                  <a:pt x="113796" y="39697"/>
                  <a:pt x="117327" y="27195"/>
                  <a:pt x="116075" y="16033"/>
                </a:cubicBezTo>
                <a:cubicBezTo>
                  <a:pt x="115662" y="6201"/>
                  <a:pt x="106768" y="3173"/>
                  <a:pt x="98724" y="614"/>
                </a:cubicBezTo>
                <a:cubicBezTo>
                  <a:pt x="96904" y="171"/>
                  <a:pt x="95122" y="0"/>
                  <a:pt x="93356"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_1_1_1_1_1">
    <p:spTree>
      <p:nvGrpSpPr>
        <p:cNvPr id="1" name="Shape 656"/>
        <p:cNvGrpSpPr/>
        <p:nvPr/>
      </p:nvGrpSpPr>
      <p:grpSpPr>
        <a:xfrm>
          <a:off x="0" y="0"/>
          <a:ext cx="0" cy="0"/>
          <a:chOff x="0" y="0"/>
          <a:chExt cx="0" cy="0"/>
        </a:xfrm>
      </p:grpSpPr>
      <p:grpSp>
        <p:nvGrpSpPr>
          <p:cNvPr id="657" name="Google Shape;657;p41"/>
          <p:cNvGrpSpPr/>
          <p:nvPr/>
        </p:nvGrpSpPr>
        <p:grpSpPr>
          <a:xfrm>
            <a:off x="-76200" y="0"/>
            <a:ext cx="2245775" cy="1024075"/>
            <a:chOff x="-76200" y="0"/>
            <a:chExt cx="2245775" cy="1024075"/>
          </a:xfrm>
        </p:grpSpPr>
        <p:sp>
          <p:nvSpPr>
            <p:cNvPr id="658" name="Google Shape;658;p41"/>
            <p:cNvSpPr/>
            <p:nvPr/>
          </p:nvSpPr>
          <p:spPr>
            <a:xfrm>
              <a:off x="-76200" y="697150"/>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41"/>
            <p:cNvSpPr/>
            <p:nvPr/>
          </p:nvSpPr>
          <p:spPr>
            <a:xfrm>
              <a:off x="225675" y="613750"/>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41"/>
            <p:cNvSpPr/>
            <p:nvPr/>
          </p:nvSpPr>
          <p:spPr>
            <a:xfrm>
              <a:off x="517550" y="501175"/>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41"/>
            <p:cNvSpPr/>
            <p:nvPr/>
          </p:nvSpPr>
          <p:spPr>
            <a:xfrm>
              <a:off x="797750" y="360250"/>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41"/>
            <p:cNvSpPr/>
            <p:nvPr/>
          </p:nvSpPr>
          <p:spPr>
            <a:xfrm>
              <a:off x="1062925" y="192625"/>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41"/>
            <p:cNvSpPr/>
            <p:nvPr/>
          </p:nvSpPr>
          <p:spPr>
            <a:xfrm>
              <a:off x="1312275" y="0"/>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41"/>
            <p:cNvSpPr/>
            <p:nvPr/>
          </p:nvSpPr>
          <p:spPr>
            <a:xfrm>
              <a:off x="-76200" y="659625"/>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41"/>
            <p:cNvSpPr/>
            <p:nvPr/>
          </p:nvSpPr>
          <p:spPr>
            <a:xfrm>
              <a:off x="322400" y="604575"/>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41"/>
            <p:cNvSpPr/>
            <p:nvPr/>
          </p:nvSpPr>
          <p:spPr>
            <a:xfrm>
              <a:off x="714350" y="510350"/>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41"/>
            <p:cNvSpPr/>
            <p:nvPr/>
          </p:nvSpPr>
          <p:spPr>
            <a:xfrm>
              <a:off x="1095450" y="376925"/>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41"/>
            <p:cNvSpPr/>
            <p:nvPr/>
          </p:nvSpPr>
          <p:spPr>
            <a:xfrm>
              <a:off x="1463225" y="205975"/>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41"/>
            <p:cNvSpPr/>
            <p:nvPr/>
          </p:nvSpPr>
          <p:spPr>
            <a:xfrm>
              <a:off x="1815150" y="0"/>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0" name="Google Shape;670;p41"/>
          <p:cNvSpPr/>
          <p:nvPr/>
        </p:nvSpPr>
        <p:spPr>
          <a:xfrm>
            <a:off x="8481325" y="440538"/>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41"/>
          <p:cNvSpPr/>
          <p:nvPr/>
        </p:nvSpPr>
        <p:spPr>
          <a:xfrm>
            <a:off x="8108250" y="297125"/>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41"/>
          <p:cNvSpPr/>
          <p:nvPr/>
        </p:nvSpPr>
        <p:spPr>
          <a:xfrm>
            <a:off x="8816475" y="9408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41"/>
          <p:cNvSpPr/>
          <p:nvPr/>
        </p:nvSpPr>
        <p:spPr>
          <a:xfrm>
            <a:off x="7985625" y="7732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41"/>
          <p:cNvSpPr/>
          <p:nvPr/>
        </p:nvSpPr>
        <p:spPr>
          <a:xfrm>
            <a:off x="8108250" y="1165813"/>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41"/>
          <p:cNvSpPr/>
          <p:nvPr/>
        </p:nvSpPr>
        <p:spPr>
          <a:xfrm>
            <a:off x="-1909549" y="174350"/>
            <a:ext cx="10571694" cy="4988107"/>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143750" y="-535975"/>
            <a:ext cx="7170994" cy="6551541"/>
          </a:xfrm>
          <a:custGeom>
            <a:avLst/>
            <a:gdLst/>
            <a:ahLst/>
            <a:cxnLst/>
            <a:rect l="l" t="t" r="r" b="b"/>
            <a:pathLst>
              <a:path w="72190" h="65954" extrusionOk="0">
                <a:moveTo>
                  <a:pt x="34880" y="0"/>
                </a:moveTo>
                <a:cubicBezTo>
                  <a:pt x="25087" y="0"/>
                  <a:pt x="13290" y="529"/>
                  <a:pt x="5364" y="6697"/>
                </a:cubicBezTo>
                <a:cubicBezTo>
                  <a:pt x="0" y="16540"/>
                  <a:pt x="10470" y="23490"/>
                  <a:pt x="9587" y="38473"/>
                </a:cubicBezTo>
                <a:cubicBezTo>
                  <a:pt x="9352" y="46819"/>
                  <a:pt x="7654" y="55210"/>
                  <a:pt x="16291" y="61333"/>
                </a:cubicBezTo>
                <a:cubicBezTo>
                  <a:pt x="21199" y="64725"/>
                  <a:pt x="27543" y="65954"/>
                  <a:pt x="33600" y="65954"/>
                </a:cubicBezTo>
                <a:cubicBezTo>
                  <a:pt x="35803" y="65954"/>
                  <a:pt x="37967" y="65791"/>
                  <a:pt x="40011" y="65511"/>
                </a:cubicBezTo>
                <a:cubicBezTo>
                  <a:pt x="46000" y="64796"/>
                  <a:pt x="51597" y="64461"/>
                  <a:pt x="54860" y="59791"/>
                </a:cubicBezTo>
                <a:cubicBezTo>
                  <a:pt x="60748" y="48651"/>
                  <a:pt x="55318" y="49702"/>
                  <a:pt x="69876" y="36640"/>
                </a:cubicBezTo>
                <a:cubicBezTo>
                  <a:pt x="72189" y="33691"/>
                  <a:pt x="71619" y="29423"/>
                  <a:pt x="70938" y="25668"/>
                </a:cubicBezTo>
                <a:cubicBezTo>
                  <a:pt x="69787" y="16976"/>
                  <a:pt x="63754" y="9959"/>
                  <a:pt x="55899" y="5557"/>
                </a:cubicBezTo>
                <a:cubicBezTo>
                  <a:pt x="49798" y="2127"/>
                  <a:pt x="42905" y="194"/>
                  <a:pt x="36458" y="4"/>
                </a:cubicBezTo>
                <a:cubicBezTo>
                  <a:pt x="35939" y="2"/>
                  <a:pt x="35412" y="0"/>
                  <a:pt x="34880"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txBox="1">
            <a:spLocks noGrp="1"/>
          </p:cNvSpPr>
          <p:nvPr>
            <p:ph type="title"/>
          </p:nvPr>
        </p:nvSpPr>
        <p:spPr>
          <a:xfrm>
            <a:off x="2923850" y="2589838"/>
            <a:ext cx="5069100" cy="841800"/>
          </a:xfrm>
          <a:prstGeom prst="rect">
            <a:avLst/>
          </a:prstGeom>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1" name="Google Shape;21;p3"/>
          <p:cNvSpPr txBox="1">
            <a:spLocks noGrp="1"/>
          </p:cNvSpPr>
          <p:nvPr>
            <p:ph type="title" idx="2" hasCustomPrompt="1"/>
          </p:nvPr>
        </p:nvSpPr>
        <p:spPr>
          <a:xfrm>
            <a:off x="2926600" y="1549138"/>
            <a:ext cx="1638600" cy="10407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1"/>
              </a:buClr>
              <a:buSzPts val="7200"/>
              <a:buNone/>
              <a:defRPr sz="9600">
                <a:solidFill>
                  <a:schemeClr val="accent3"/>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2" name="Google Shape;22;p3"/>
          <p:cNvSpPr txBox="1">
            <a:spLocks noGrp="1"/>
          </p:cNvSpPr>
          <p:nvPr>
            <p:ph type="subTitle" idx="1"/>
          </p:nvPr>
        </p:nvSpPr>
        <p:spPr>
          <a:xfrm>
            <a:off x="2926600" y="3487663"/>
            <a:ext cx="5069100" cy="44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latin typeface="Cabin"/>
                <a:ea typeface="Cabin"/>
                <a:cs typeface="Cabin"/>
                <a:sym typeface="Cabin"/>
              </a:defRPr>
            </a:lvl1pPr>
            <a:lvl2pPr lvl="1" rtl="0">
              <a:spcBef>
                <a:spcPts val="0"/>
              </a:spcBef>
              <a:spcAft>
                <a:spcPts val="0"/>
              </a:spcAft>
              <a:buNone/>
              <a:defRPr>
                <a:solidFill>
                  <a:schemeClr val="accent1"/>
                </a:solidFill>
                <a:latin typeface="Cabin"/>
                <a:ea typeface="Cabin"/>
                <a:cs typeface="Cabin"/>
                <a:sym typeface="Cabin"/>
              </a:defRPr>
            </a:lvl2pPr>
            <a:lvl3pPr lvl="2" rtl="0">
              <a:spcBef>
                <a:spcPts val="0"/>
              </a:spcBef>
              <a:spcAft>
                <a:spcPts val="0"/>
              </a:spcAft>
              <a:buNone/>
              <a:defRPr>
                <a:solidFill>
                  <a:schemeClr val="accent1"/>
                </a:solidFill>
                <a:latin typeface="Cabin"/>
                <a:ea typeface="Cabin"/>
                <a:cs typeface="Cabin"/>
                <a:sym typeface="Cabin"/>
              </a:defRPr>
            </a:lvl3pPr>
            <a:lvl4pPr lvl="3" rtl="0">
              <a:spcBef>
                <a:spcPts val="0"/>
              </a:spcBef>
              <a:spcAft>
                <a:spcPts val="0"/>
              </a:spcAft>
              <a:buNone/>
              <a:defRPr>
                <a:solidFill>
                  <a:schemeClr val="accent1"/>
                </a:solidFill>
                <a:latin typeface="Cabin"/>
                <a:ea typeface="Cabin"/>
                <a:cs typeface="Cabin"/>
                <a:sym typeface="Cabin"/>
              </a:defRPr>
            </a:lvl4pPr>
            <a:lvl5pPr lvl="4" rtl="0">
              <a:spcBef>
                <a:spcPts val="0"/>
              </a:spcBef>
              <a:spcAft>
                <a:spcPts val="0"/>
              </a:spcAft>
              <a:buNone/>
              <a:defRPr>
                <a:solidFill>
                  <a:schemeClr val="accent1"/>
                </a:solidFill>
                <a:latin typeface="Cabin"/>
                <a:ea typeface="Cabin"/>
                <a:cs typeface="Cabin"/>
                <a:sym typeface="Cabin"/>
              </a:defRPr>
            </a:lvl5pPr>
            <a:lvl6pPr lvl="5" rtl="0">
              <a:spcBef>
                <a:spcPts val="0"/>
              </a:spcBef>
              <a:spcAft>
                <a:spcPts val="0"/>
              </a:spcAft>
              <a:buNone/>
              <a:defRPr>
                <a:solidFill>
                  <a:schemeClr val="accent1"/>
                </a:solidFill>
                <a:latin typeface="Cabin"/>
                <a:ea typeface="Cabin"/>
                <a:cs typeface="Cabin"/>
                <a:sym typeface="Cabin"/>
              </a:defRPr>
            </a:lvl6pPr>
            <a:lvl7pPr lvl="6" rtl="0">
              <a:spcBef>
                <a:spcPts val="0"/>
              </a:spcBef>
              <a:spcAft>
                <a:spcPts val="0"/>
              </a:spcAft>
              <a:buNone/>
              <a:defRPr>
                <a:solidFill>
                  <a:schemeClr val="accent1"/>
                </a:solidFill>
                <a:latin typeface="Cabin"/>
                <a:ea typeface="Cabin"/>
                <a:cs typeface="Cabin"/>
                <a:sym typeface="Cabin"/>
              </a:defRPr>
            </a:lvl7pPr>
            <a:lvl8pPr lvl="7" rtl="0">
              <a:spcBef>
                <a:spcPts val="0"/>
              </a:spcBef>
              <a:spcAft>
                <a:spcPts val="0"/>
              </a:spcAft>
              <a:buNone/>
              <a:defRPr>
                <a:solidFill>
                  <a:schemeClr val="accent1"/>
                </a:solidFill>
                <a:latin typeface="Cabin"/>
                <a:ea typeface="Cabin"/>
                <a:cs typeface="Cabin"/>
                <a:sym typeface="Cabin"/>
              </a:defRPr>
            </a:lvl8pPr>
            <a:lvl9pPr lvl="8" rtl="0">
              <a:spcBef>
                <a:spcPts val="0"/>
              </a:spcBef>
              <a:spcAft>
                <a:spcPts val="0"/>
              </a:spcAft>
              <a:buNone/>
              <a:defRPr>
                <a:solidFill>
                  <a:schemeClr val="accent1"/>
                </a:solidFill>
                <a:latin typeface="Cabin"/>
                <a:ea typeface="Cabin"/>
                <a:cs typeface="Cabin"/>
                <a:sym typeface="Cabin"/>
              </a:defRPr>
            </a:lvl9pPr>
          </a:lstStyle>
          <a:p>
            <a:endParaRPr/>
          </a:p>
        </p:txBody>
      </p:sp>
      <p:grpSp>
        <p:nvGrpSpPr>
          <p:cNvPr id="23" name="Google Shape;23;p3"/>
          <p:cNvGrpSpPr/>
          <p:nvPr/>
        </p:nvGrpSpPr>
        <p:grpSpPr>
          <a:xfrm flipH="1">
            <a:off x="-103275" y="-53510"/>
            <a:ext cx="1847175" cy="986550"/>
            <a:chOff x="4156475" y="238125"/>
            <a:chExt cx="1847175" cy="986550"/>
          </a:xfrm>
        </p:grpSpPr>
        <p:sp>
          <p:nvSpPr>
            <p:cNvPr id="24" name="Google Shape;24;p3"/>
            <p:cNvSpPr/>
            <p:nvPr/>
          </p:nvSpPr>
          <p:spPr>
            <a:xfrm>
              <a:off x="5611675" y="842700"/>
              <a:ext cx="391975" cy="381975"/>
            </a:xfrm>
            <a:custGeom>
              <a:avLst/>
              <a:gdLst/>
              <a:ahLst/>
              <a:cxnLst/>
              <a:rect l="l" t="t" r="r" b="b"/>
              <a:pathLst>
                <a:path w="15679" h="15279" extrusionOk="0">
                  <a:moveTo>
                    <a:pt x="1" y="1"/>
                  </a:moveTo>
                  <a:lnTo>
                    <a:pt x="1" y="1"/>
                  </a:lnTo>
                  <a:cubicBezTo>
                    <a:pt x="1702" y="5138"/>
                    <a:pt x="3637" y="10208"/>
                    <a:pt x="5838" y="15279"/>
                  </a:cubicBezTo>
                  <a:cubicBezTo>
                    <a:pt x="9341" y="11009"/>
                    <a:pt x="12610" y="6639"/>
                    <a:pt x="15679" y="2203"/>
                  </a:cubicBezTo>
                  <a:cubicBezTo>
                    <a:pt x="10375" y="1736"/>
                    <a:pt x="5171" y="10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a:off x="5230575" y="748475"/>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3"/>
            <p:cNvSpPr/>
            <p:nvPr/>
          </p:nvSpPr>
          <p:spPr>
            <a:xfrm>
              <a:off x="4862800" y="615050"/>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a:off x="4510900" y="444100"/>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3"/>
            <p:cNvSpPr/>
            <p:nvPr/>
          </p:nvSpPr>
          <p:spPr>
            <a:xfrm>
              <a:off x="4156475" y="238125"/>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 name="Google Shape;29;p3"/>
          <p:cNvSpPr/>
          <p:nvPr/>
        </p:nvSpPr>
        <p:spPr>
          <a:xfrm>
            <a:off x="8133900" y="811375"/>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3"/>
          <p:cNvSpPr/>
          <p:nvPr/>
        </p:nvSpPr>
        <p:spPr>
          <a:xfrm>
            <a:off x="6827150" y="260688"/>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3"/>
          <p:cNvSpPr/>
          <p:nvPr/>
        </p:nvSpPr>
        <p:spPr>
          <a:xfrm>
            <a:off x="8467725" y="37096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3"/>
          <p:cNvSpPr/>
          <p:nvPr/>
        </p:nvSpPr>
        <p:spPr>
          <a:xfrm>
            <a:off x="7160250" y="469713"/>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
          <p:cNvSpPr/>
          <p:nvPr/>
        </p:nvSpPr>
        <p:spPr>
          <a:xfrm>
            <a:off x="7560925" y="811375"/>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8556150" y="4557513"/>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7925300" y="4696575"/>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3"/>
          <p:cNvSpPr/>
          <p:nvPr/>
        </p:nvSpPr>
        <p:spPr>
          <a:xfrm>
            <a:off x="8029700" y="4211338"/>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3"/>
          <p:cNvSpPr/>
          <p:nvPr/>
        </p:nvSpPr>
        <p:spPr>
          <a:xfrm>
            <a:off x="7493475" y="4307238"/>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0"/>
        <p:cNvGrpSpPr/>
        <p:nvPr/>
      </p:nvGrpSpPr>
      <p:grpSpPr>
        <a:xfrm>
          <a:off x="0" y="0"/>
          <a:ext cx="0" cy="0"/>
          <a:chOff x="0" y="0"/>
          <a:chExt cx="0" cy="0"/>
        </a:xfrm>
      </p:grpSpPr>
      <p:sp>
        <p:nvSpPr>
          <p:cNvPr id="151" name="Google Shape;151;p11"/>
          <p:cNvSpPr/>
          <p:nvPr/>
        </p:nvSpPr>
        <p:spPr>
          <a:xfrm flipH="1">
            <a:off x="662546" y="0"/>
            <a:ext cx="8823428" cy="4703544"/>
          </a:xfrm>
          <a:custGeom>
            <a:avLst/>
            <a:gdLst/>
            <a:ahLst/>
            <a:cxnLst/>
            <a:rect l="l" t="t" r="r" b="b"/>
            <a:pathLst>
              <a:path w="84189" h="44879" extrusionOk="0">
                <a:moveTo>
                  <a:pt x="23083" y="1"/>
                </a:moveTo>
                <a:cubicBezTo>
                  <a:pt x="15571" y="1"/>
                  <a:pt x="8463" y="3309"/>
                  <a:pt x="4559" y="8888"/>
                </a:cubicBezTo>
                <a:cubicBezTo>
                  <a:pt x="1" y="15413"/>
                  <a:pt x="23" y="24765"/>
                  <a:pt x="4693" y="32195"/>
                </a:cubicBezTo>
                <a:cubicBezTo>
                  <a:pt x="9352" y="39625"/>
                  <a:pt x="18458" y="44764"/>
                  <a:pt x="27274" y="44876"/>
                </a:cubicBezTo>
                <a:cubicBezTo>
                  <a:pt x="27388" y="44878"/>
                  <a:pt x="27502" y="44878"/>
                  <a:pt x="27615" y="44878"/>
                </a:cubicBezTo>
                <a:cubicBezTo>
                  <a:pt x="33338" y="44878"/>
                  <a:pt x="38621" y="42974"/>
                  <a:pt x="44033" y="41692"/>
                </a:cubicBezTo>
                <a:cubicBezTo>
                  <a:pt x="46761" y="41051"/>
                  <a:pt x="49661" y="40580"/>
                  <a:pt x="52557" y="40580"/>
                </a:cubicBezTo>
                <a:cubicBezTo>
                  <a:pt x="55521" y="40580"/>
                  <a:pt x="58482" y="41073"/>
                  <a:pt x="61251" y="42384"/>
                </a:cubicBezTo>
                <a:cubicBezTo>
                  <a:pt x="63177" y="42934"/>
                  <a:pt x="65151" y="43199"/>
                  <a:pt x="67096" y="43199"/>
                </a:cubicBezTo>
                <a:cubicBezTo>
                  <a:pt x="72586" y="43199"/>
                  <a:pt x="77841" y="41087"/>
                  <a:pt x="81116" y="37301"/>
                </a:cubicBezTo>
                <a:cubicBezTo>
                  <a:pt x="82938" y="35200"/>
                  <a:pt x="84189" y="32541"/>
                  <a:pt x="83999" y="29681"/>
                </a:cubicBezTo>
                <a:cubicBezTo>
                  <a:pt x="83787" y="26239"/>
                  <a:pt x="81519" y="22921"/>
                  <a:pt x="78692" y="20407"/>
                </a:cubicBezTo>
                <a:cubicBezTo>
                  <a:pt x="70502" y="13133"/>
                  <a:pt x="58692" y="11949"/>
                  <a:pt x="48368" y="8139"/>
                </a:cubicBezTo>
                <a:cubicBezTo>
                  <a:pt x="41184" y="5491"/>
                  <a:pt x="34346" y="1402"/>
                  <a:pt x="26883" y="285"/>
                </a:cubicBezTo>
                <a:cubicBezTo>
                  <a:pt x="25614" y="94"/>
                  <a:pt x="24343" y="1"/>
                  <a:pt x="23083" y="1"/>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1"/>
          <p:cNvSpPr txBox="1">
            <a:spLocks noGrp="1"/>
          </p:cNvSpPr>
          <p:nvPr>
            <p:ph type="title" hasCustomPrompt="1"/>
          </p:nvPr>
        </p:nvSpPr>
        <p:spPr>
          <a:xfrm>
            <a:off x="539506" y="1105275"/>
            <a:ext cx="5511600" cy="14013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7200"/>
              <a:buNone/>
              <a:defRPr sz="9000">
                <a:solidFill>
                  <a:schemeClr val="accent3"/>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153" name="Google Shape;153;p11"/>
          <p:cNvSpPr txBox="1">
            <a:spLocks noGrp="1"/>
          </p:cNvSpPr>
          <p:nvPr>
            <p:ph type="subTitle" idx="1"/>
          </p:nvPr>
        </p:nvSpPr>
        <p:spPr>
          <a:xfrm>
            <a:off x="539506" y="2471750"/>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54" name="Google Shape;154;p11"/>
          <p:cNvSpPr/>
          <p:nvPr/>
        </p:nvSpPr>
        <p:spPr>
          <a:xfrm>
            <a:off x="2904975" y="4081850"/>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11"/>
          <p:cNvSpPr/>
          <p:nvPr/>
        </p:nvSpPr>
        <p:spPr>
          <a:xfrm>
            <a:off x="2185150" y="4529563"/>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11"/>
          <p:cNvSpPr/>
          <p:nvPr/>
        </p:nvSpPr>
        <p:spPr>
          <a:xfrm>
            <a:off x="2591425" y="4101025"/>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11"/>
          <p:cNvSpPr/>
          <p:nvPr/>
        </p:nvSpPr>
        <p:spPr>
          <a:xfrm>
            <a:off x="1458100" y="4386863"/>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11"/>
          <p:cNvSpPr/>
          <p:nvPr/>
        </p:nvSpPr>
        <p:spPr>
          <a:xfrm>
            <a:off x="662550" y="3778300"/>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1"/>
          <p:cNvSpPr/>
          <p:nvPr/>
        </p:nvSpPr>
        <p:spPr>
          <a:xfrm>
            <a:off x="1753325" y="414022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11"/>
          <p:cNvSpPr/>
          <p:nvPr/>
        </p:nvSpPr>
        <p:spPr>
          <a:xfrm>
            <a:off x="783450" y="3890875"/>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1"/>
          <p:cNvSpPr/>
          <p:nvPr/>
        </p:nvSpPr>
        <p:spPr>
          <a:xfrm>
            <a:off x="885125" y="4386863"/>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795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5"/>
          <p:cNvSpPr/>
          <p:nvPr/>
        </p:nvSpPr>
        <p:spPr>
          <a:xfrm flipH="1">
            <a:off x="-977483" y="270051"/>
            <a:ext cx="8177939" cy="5143567"/>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5"/>
          <p:cNvSpPr txBox="1">
            <a:spLocks noGrp="1"/>
          </p:cNvSpPr>
          <p:nvPr>
            <p:ph type="subTitle" idx="1"/>
          </p:nvPr>
        </p:nvSpPr>
        <p:spPr>
          <a:xfrm>
            <a:off x="3458506" y="1997850"/>
            <a:ext cx="23427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58" name="Google Shape;58;p5"/>
          <p:cNvSpPr txBox="1">
            <a:spLocks noGrp="1"/>
          </p:cNvSpPr>
          <p:nvPr>
            <p:ph type="subTitle" idx="2"/>
          </p:nvPr>
        </p:nvSpPr>
        <p:spPr>
          <a:xfrm>
            <a:off x="3458525" y="2336434"/>
            <a:ext cx="2342700" cy="121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59" name="Google Shape;59;p5"/>
          <p:cNvSpPr txBox="1">
            <a:spLocks noGrp="1"/>
          </p:cNvSpPr>
          <p:nvPr>
            <p:ph type="subTitle" idx="3"/>
          </p:nvPr>
        </p:nvSpPr>
        <p:spPr>
          <a:xfrm>
            <a:off x="5968306" y="1997850"/>
            <a:ext cx="23427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60" name="Google Shape;60;p5"/>
          <p:cNvSpPr txBox="1">
            <a:spLocks noGrp="1"/>
          </p:cNvSpPr>
          <p:nvPr>
            <p:ph type="subTitle" idx="4"/>
          </p:nvPr>
        </p:nvSpPr>
        <p:spPr>
          <a:xfrm>
            <a:off x="5968325" y="2336433"/>
            <a:ext cx="2342700" cy="121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61" name="Google Shape;61;p5"/>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 name="Google Shape;62;p5"/>
          <p:cNvSpPr/>
          <p:nvPr/>
        </p:nvSpPr>
        <p:spPr>
          <a:xfrm>
            <a:off x="8355750" y="7631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5"/>
          <p:cNvSpPr/>
          <p:nvPr/>
        </p:nvSpPr>
        <p:spPr>
          <a:xfrm>
            <a:off x="8778000" y="1379563"/>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5"/>
          <p:cNvSpPr/>
          <p:nvPr/>
        </p:nvSpPr>
        <p:spPr>
          <a:xfrm>
            <a:off x="8689575" y="322738"/>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5"/>
          <p:cNvSpPr/>
          <p:nvPr/>
        </p:nvSpPr>
        <p:spPr>
          <a:xfrm>
            <a:off x="8076575" y="32273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5"/>
          <p:cNvSpPr/>
          <p:nvPr/>
        </p:nvSpPr>
        <p:spPr>
          <a:xfrm>
            <a:off x="7782775" y="7631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
          <p:cNvSpPr/>
          <p:nvPr/>
        </p:nvSpPr>
        <p:spPr>
          <a:xfrm rot="5400000">
            <a:off x="2611633" y="-962244"/>
            <a:ext cx="5251823" cy="7812911"/>
          </a:xfrm>
          <a:custGeom>
            <a:avLst/>
            <a:gdLst/>
            <a:ahLst/>
            <a:cxnLst/>
            <a:rect l="l" t="t" r="r" b="b"/>
            <a:pathLst>
              <a:path w="72190" h="65954" extrusionOk="0">
                <a:moveTo>
                  <a:pt x="34880" y="0"/>
                </a:moveTo>
                <a:cubicBezTo>
                  <a:pt x="25087" y="0"/>
                  <a:pt x="13290" y="529"/>
                  <a:pt x="5364" y="6697"/>
                </a:cubicBezTo>
                <a:cubicBezTo>
                  <a:pt x="0" y="16540"/>
                  <a:pt x="10470" y="23490"/>
                  <a:pt x="9587" y="38473"/>
                </a:cubicBezTo>
                <a:cubicBezTo>
                  <a:pt x="9352" y="46819"/>
                  <a:pt x="7654" y="55210"/>
                  <a:pt x="16291" y="61333"/>
                </a:cubicBezTo>
                <a:cubicBezTo>
                  <a:pt x="21199" y="64725"/>
                  <a:pt x="27543" y="65954"/>
                  <a:pt x="33600" y="65954"/>
                </a:cubicBezTo>
                <a:cubicBezTo>
                  <a:pt x="35803" y="65954"/>
                  <a:pt x="37967" y="65791"/>
                  <a:pt x="40011" y="65511"/>
                </a:cubicBezTo>
                <a:cubicBezTo>
                  <a:pt x="46000" y="64796"/>
                  <a:pt x="51597" y="64461"/>
                  <a:pt x="54860" y="59791"/>
                </a:cubicBezTo>
                <a:cubicBezTo>
                  <a:pt x="60748" y="48651"/>
                  <a:pt x="55318" y="49702"/>
                  <a:pt x="69876" y="36640"/>
                </a:cubicBezTo>
                <a:cubicBezTo>
                  <a:pt x="72189" y="33691"/>
                  <a:pt x="71619" y="29423"/>
                  <a:pt x="70938" y="25668"/>
                </a:cubicBezTo>
                <a:cubicBezTo>
                  <a:pt x="69787" y="16976"/>
                  <a:pt x="63754" y="9959"/>
                  <a:pt x="55899" y="5557"/>
                </a:cubicBezTo>
                <a:cubicBezTo>
                  <a:pt x="49798" y="2127"/>
                  <a:pt x="42905" y="194"/>
                  <a:pt x="36458" y="4"/>
                </a:cubicBezTo>
                <a:cubicBezTo>
                  <a:pt x="35939" y="2"/>
                  <a:pt x="35412" y="0"/>
                  <a:pt x="34880"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6"/>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70" name="Google Shape;70;p6"/>
          <p:cNvGrpSpPr/>
          <p:nvPr/>
        </p:nvGrpSpPr>
        <p:grpSpPr>
          <a:xfrm>
            <a:off x="-76200" y="-71612"/>
            <a:ext cx="2245775" cy="1024075"/>
            <a:chOff x="1190200" y="238125"/>
            <a:chExt cx="2245775" cy="1024075"/>
          </a:xfrm>
        </p:grpSpPr>
        <p:sp>
          <p:nvSpPr>
            <p:cNvPr id="71" name="Google Shape;71;p6"/>
            <p:cNvSpPr/>
            <p:nvPr/>
          </p:nvSpPr>
          <p:spPr>
            <a:xfrm>
              <a:off x="1190200" y="935275"/>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6"/>
            <p:cNvSpPr/>
            <p:nvPr/>
          </p:nvSpPr>
          <p:spPr>
            <a:xfrm>
              <a:off x="1492075" y="851875"/>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6"/>
            <p:cNvSpPr/>
            <p:nvPr/>
          </p:nvSpPr>
          <p:spPr>
            <a:xfrm>
              <a:off x="1783950" y="739300"/>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6"/>
            <p:cNvSpPr/>
            <p:nvPr/>
          </p:nvSpPr>
          <p:spPr>
            <a:xfrm>
              <a:off x="2064150" y="598375"/>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6"/>
            <p:cNvSpPr/>
            <p:nvPr/>
          </p:nvSpPr>
          <p:spPr>
            <a:xfrm>
              <a:off x="2329325" y="430750"/>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6"/>
            <p:cNvSpPr/>
            <p:nvPr/>
          </p:nvSpPr>
          <p:spPr>
            <a:xfrm>
              <a:off x="2578675" y="238125"/>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6"/>
            <p:cNvSpPr/>
            <p:nvPr/>
          </p:nvSpPr>
          <p:spPr>
            <a:xfrm>
              <a:off x="1190200" y="897750"/>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6"/>
            <p:cNvSpPr/>
            <p:nvPr/>
          </p:nvSpPr>
          <p:spPr>
            <a:xfrm>
              <a:off x="1588800" y="842700"/>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6"/>
            <p:cNvSpPr/>
            <p:nvPr/>
          </p:nvSpPr>
          <p:spPr>
            <a:xfrm>
              <a:off x="1980750" y="748475"/>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6"/>
            <p:cNvSpPr/>
            <p:nvPr/>
          </p:nvSpPr>
          <p:spPr>
            <a:xfrm>
              <a:off x="2361850" y="615050"/>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6"/>
            <p:cNvSpPr/>
            <p:nvPr/>
          </p:nvSpPr>
          <p:spPr>
            <a:xfrm>
              <a:off x="2729625" y="444100"/>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6"/>
            <p:cNvSpPr/>
            <p:nvPr/>
          </p:nvSpPr>
          <p:spPr>
            <a:xfrm>
              <a:off x="3081550" y="238125"/>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3" name="Google Shape;83;p6"/>
          <p:cNvSpPr/>
          <p:nvPr/>
        </p:nvSpPr>
        <p:spPr>
          <a:xfrm>
            <a:off x="8599100" y="974275"/>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6"/>
          <p:cNvSpPr/>
          <p:nvPr/>
        </p:nvSpPr>
        <p:spPr>
          <a:xfrm>
            <a:off x="8766750" y="26027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6"/>
          <p:cNvSpPr/>
          <p:nvPr/>
        </p:nvSpPr>
        <p:spPr>
          <a:xfrm>
            <a:off x="8023900" y="470138"/>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sp>
        <p:nvSpPr>
          <p:cNvPr id="87" name="Google Shape;87;p7"/>
          <p:cNvSpPr/>
          <p:nvPr/>
        </p:nvSpPr>
        <p:spPr>
          <a:xfrm>
            <a:off x="1726920" y="63900"/>
            <a:ext cx="7851405" cy="5015693"/>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7"/>
          <p:cNvSpPr txBox="1">
            <a:spLocks noGrp="1"/>
          </p:cNvSpPr>
          <p:nvPr>
            <p:ph type="title"/>
          </p:nvPr>
        </p:nvSpPr>
        <p:spPr>
          <a:xfrm>
            <a:off x="944350" y="974263"/>
            <a:ext cx="4121700" cy="10224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89" name="Google Shape;89;p7"/>
          <p:cNvSpPr txBox="1">
            <a:spLocks noGrp="1"/>
          </p:cNvSpPr>
          <p:nvPr>
            <p:ph type="subTitle" idx="1"/>
          </p:nvPr>
        </p:nvSpPr>
        <p:spPr>
          <a:xfrm>
            <a:off x="944350" y="2130138"/>
            <a:ext cx="4496400" cy="2039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0" name="Google Shape;90;p7"/>
          <p:cNvSpPr/>
          <p:nvPr/>
        </p:nvSpPr>
        <p:spPr>
          <a:xfrm>
            <a:off x="8599100" y="974275"/>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7"/>
          <p:cNvSpPr/>
          <p:nvPr/>
        </p:nvSpPr>
        <p:spPr>
          <a:xfrm>
            <a:off x="7203325" y="333363"/>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7"/>
          <p:cNvSpPr/>
          <p:nvPr/>
        </p:nvSpPr>
        <p:spPr>
          <a:xfrm>
            <a:off x="8766750" y="260275"/>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7"/>
          <p:cNvSpPr/>
          <p:nvPr/>
        </p:nvSpPr>
        <p:spPr>
          <a:xfrm>
            <a:off x="7555725" y="73013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7"/>
          <p:cNvSpPr/>
          <p:nvPr/>
        </p:nvSpPr>
        <p:spPr>
          <a:xfrm>
            <a:off x="8023900" y="470138"/>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8"/>
          <p:cNvSpPr/>
          <p:nvPr/>
        </p:nvSpPr>
        <p:spPr>
          <a:xfrm flipH="1">
            <a:off x="-707751" y="318851"/>
            <a:ext cx="10308350" cy="4824656"/>
          </a:xfrm>
          <a:custGeom>
            <a:avLst/>
            <a:gdLst/>
            <a:ahLst/>
            <a:cxnLst/>
            <a:rect l="l" t="t" r="r" b="b"/>
            <a:pathLst>
              <a:path w="117327" h="54913" extrusionOk="0">
                <a:moveTo>
                  <a:pt x="93356" y="0"/>
                </a:moveTo>
                <a:cubicBezTo>
                  <a:pt x="88268" y="0"/>
                  <a:pt x="83308" y="1414"/>
                  <a:pt x="77942" y="1787"/>
                </a:cubicBezTo>
                <a:cubicBezTo>
                  <a:pt x="56780" y="2759"/>
                  <a:pt x="55697" y="6502"/>
                  <a:pt x="51708" y="9508"/>
                </a:cubicBezTo>
                <a:cubicBezTo>
                  <a:pt x="50260" y="10596"/>
                  <a:pt x="48530" y="11140"/>
                  <a:pt x="46794" y="11140"/>
                </a:cubicBezTo>
                <a:cubicBezTo>
                  <a:pt x="45303" y="11140"/>
                  <a:pt x="43806" y="10738"/>
                  <a:pt x="42479" y="9932"/>
                </a:cubicBezTo>
                <a:cubicBezTo>
                  <a:pt x="35972" y="5988"/>
                  <a:pt x="27164" y="1899"/>
                  <a:pt x="20478" y="1899"/>
                </a:cubicBezTo>
                <a:cubicBezTo>
                  <a:pt x="20460" y="1899"/>
                  <a:pt x="20442" y="1899"/>
                  <a:pt x="20423" y="1899"/>
                </a:cubicBezTo>
                <a:cubicBezTo>
                  <a:pt x="7642" y="2111"/>
                  <a:pt x="4346" y="9832"/>
                  <a:pt x="2915" y="21217"/>
                </a:cubicBezTo>
                <a:cubicBezTo>
                  <a:pt x="0" y="47094"/>
                  <a:pt x="18455" y="54913"/>
                  <a:pt x="40084" y="54913"/>
                </a:cubicBezTo>
                <a:cubicBezTo>
                  <a:pt x="41419" y="54913"/>
                  <a:pt x="42766" y="54883"/>
                  <a:pt x="44121" y="54826"/>
                </a:cubicBezTo>
                <a:cubicBezTo>
                  <a:pt x="50523" y="54289"/>
                  <a:pt x="56333" y="51787"/>
                  <a:pt x="62691" y="51351"/>
                </a:cubicBezTo>
                <a:cubicBezTo>
                  <a:pt x="63252" y="51299"/>
                  <a:pt x="63806" y="51275"/>
                  <a:pt x="64353" y="51275"/>
                </a:cubicBezTo>
                <a:cubicBezTo>
                  <a:pt x="69792" y="51275"/>
                  <a:pt x="74570" y="53648"/>
                  <a:pt x="79819" y="54379"/>
                </a:cubicBezTo>
                <a:cubicBezTo>
                  <a:pt x="81641" y="54648"/>
                  <a:pt x="83517" y="54789"/>
                  <a:pt x="85406" y="54789"/>
                </a:cubicBezTo>
                <a:cubicBezTo>
                  <a:pt x="92841" y="54789"/>
                  <a:pt x="100466" y="52611"/>
                  <a:pt x="105696" y="47541"/>
                </a:cubicBezTo>
                <a:cubicBezTo>
                  <a:pt x="113796" y="39697"/>
                  <a:pt x="117327" y="27195"/>
                  <a:pt x="116075" y="16033"/>
                </a:cubicBezTo>
                <a:cubicBezTo>
                  <a:pt x="115662" y="6201"/>
                  <a:pt x="106768" y="3173"/>
                  <a:pt x="98724" y="614"/>
                </a:cubicBezTo>
                <a:cubicBezTo>
                  <a:pt x="96904" y="171"/>
                  <a:pt x="95122" y="0"/>
                  <a:pt x="93356"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8"/>
          <p:cNvSpPr txBox="1">
            <a:spLocks noGrp="1"/>
          </p:cNvSpPr>
          <p:nvPr>
            <p:ph type="title"/>
          </p:nvPr>
        </p:nvSpPr>
        <p:spPr>
          <a:xfrm>
            <a:off x="2408763" y="1371750"/>
            <a:ext cx="5669100" cy="24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400"/>
              <a:buNone/>
              <a:defRPr sz="91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98" name="Google Shape;98;p8"/>
          <p:cNvSpPr/>
          <p:nvPr/>
        </p:nvSpPr>
        <p:spPr>
          <a:xfrm>
            <a:off x="8898550" y="697150"/>
            <a:ext cx="301925" cy="296900"/>
          </a:xfrm>
          <a:custGeom>
            <a:avLst/>
            <a:gdLst/>
            <a:ahLst/>
            <a:cxnLst/>
            <a:rect l="l" t="t" r="r" b="b"/>
            <a:pathLst>
              <a:path w="12077" h="11876" extrusionOk="0">
                <a:moveTo>
                  <a:pt x="1" y="1"/>
                </a:moveTo>
                <a:cubicBezTo>
                  <a:pt x="1168" y="3970"/>
                  <a:pt x="2536" y="7940"/>
                  <a:pt x="4104" y="11876"/>
                </a:cubicBezTo>
                <a:cubicBezTo>
                  <a:pt x="6939" y="8707"/>
                  <a:pt x="9608" y="5471"/>
                  <a:pt x="12076" y="2135"/>
                </a:cubicBezTo>
                <a:cubicBezTo>
                  <a:pt x="7973" y="1635"/>
                  <a:pt x="3970" y="93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8"/>
          <p:cNvSpPr/>
          <p:nvPr/>
        </p:nvSpPr>
        <p:spPr>
          <a:xfrm>
            <a:off x="8606675" y="613750"/>
            <a:ext cx="291900" cy="306100"/>
          </a:xfrm>
          <a:custGeom>
            <a:avLst/>
            <a:gdLst/>
            <a:ahLst/>
            <a:cxnLst/>
            <a:rect l="l" t="t" r="r" b="b"/>
            <a:pathLst>
              <a:path w="11676" h="12244" extrusionOk="0">
                <a:moveTo>
                  <a:pt x="1" y="1"/>
                </a:moveTo>
                <a:lnTo>
                  <a:pt x="1" y="1"/>
                </a:lnTo>
                <a:cubicBezTo>
                  <a:pt x="735" y="4070"/>
                  <a:pt x="1669" y="8140"/>
                  <a:pt x="2803" y="12243"/>
                </a:cubicBezTo>
                <a:cubicBezTo>
                  <a:pt x="5905" y="9374"/>
                  <a:pt x="8874" y="6405"/>
                  <a:pt x="11676" y="3337"/>
                </a:cubicBezTo>
                <a:cubicBezTo>
                  <a:pt x="7706" y="2436"/>
                  <a:pt x="3804" y="130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8"/>
          <p:cNvSpPr/>
          <p:nvPr/>
        </p:nvSpPr>
        <p:spPr>
          <a:xfrm>
            <a:off x="8326475" y="501175"/>
            <a:ext cx="280225" cy="311075"/>
          </a:xfrm>
          <a:custGeom>
            <a:avLst/>
            <a:gdLst/>
            <a:ahLst/>
            <a:cxnLst/>
            <a:rect l="l" t="t" r="r" b="b"/>
            <a:pathLst>
              <a:path w="11209" h="12443" extrusionOk="0">
                <a:moveTo>
                  <a:pt x="1" y="1"/>
                </a:moveTo>
                <a:cubicBezTo>
                  <a:pt x="301" y="4104"/>
                  <a:pt x="801" y="8273"/>
                  <a:pt x="1469" y="12443"/>
                </a:cubicBezTo>
                <a:cubicBezTo>
                  <a:pt x="4871" y="9908"/>
                  <a:pt x="8107" y="7273"/>
                  <a:pt x="11209" y="4504"/>
                </a:cubicBezTo>
                <a:cubicBezTo>
                  <a:pt x="7373" y="3203"/>
                  <a:pt x="3637" y="166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8"/>
          <p:cNvSpPr/>
          <p:nvPr/>
        </p:nvSpPr>
        <p:spPr>
          <a:xfrm>
            <a:off x="8057950" y="360250"/>
            <a:ext cx="268550" cy="312750"/>
          </a:xfrm>
          <a:custGeom>
            <a:avLst/>
            <a:gdLst/>
            <a:ahLst/>
            <a:cxnLst/>
            <a:rect l="l" t="t" r="r" b="b"/>
            <a:pathLst>
              <a:path w="10742" h="12510" extrusionOk="0">
                <a:moveTo>
                  <a:pt x="134" y="0"/>
                </a:moveTo>
                <a:cubicBezTo>
                  <a:pt x="1" y="4103"/>
                  <a:pt x="34" y="8306"/>
                  <a:pt x="268" y="12509"/>
                </a:cubicBezTo>
                <a:cubicBezTo>
                  <a:pt x="3904" y="10341"/>
                  <a:pt x="7406" y="8039"/>
                  <a:pt x="10742" y="5638"/>
                </a:cubicBezTo>
                <a:cubicBezTo>
                  <a:pt x="7106" y="3936"/>
                  <a:pt x="3570" y="2035"/>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8"/>
          <p:cNvSpPr/>
          <p:nvPr/>
        </p:nvSpPr>
        <p:spPr>
          <a:xfrm>
            <a:off x="7783600" y="192625"/>
            <a:ext cx="277725" cy="311925"/>
          </a:xfrm>
          <a:custGeom>
            <a:avLst/>
            <a:gdLst/>
            <a:ahLst/>
            <a:cxnLst/>
            <a:rect l="l" t="t" r="r" b="b"/>
            <a:pathLst>
              <a:path w="11109" h="12477" extrusionOk="0">
                <a:moveTo>
                  <a:pt x="1135" y="1"/>
                </a:moveTo>
                <a:cubicBezTo>
                  <a:pt x="567" y="4103"/>
                  <a:pt x="167" y="8240"/>
                  <a:pt x="0" y="12476"/>
                </a:cubicBezTo>
                <a:cubicBezTo>
                  <a:pt x="3803" y="10675"/>
                  <a:pt x="7539" y="8773"/>
                  <a:pt x="11108" y="6705"/>
                </a:cubicBezTo>
                <a:cubicBezTo>
                  <a:pt x="7673" y="4637"/>
                  <a:pt x="4337" y="2402"/>
                  <a:pt x="1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8"/>
          <p:cNvSpPr/>
          <p:nvPr/>
        </p:nvSpPr>
        <p:spPr>
          <a:xfrm>
            <a:off x="7520075" y="0"/>
            <a:ext cx="291900" cy="306900"/>
          </a:xfrm>
          <a:custGeom>
            <a:avLst/>
            <a:gdLst/>
            <a:ahLst/>
            <a:cxnLst/>
            <a:rect l="l" t="t" r="r" b="b"/>
            <a:pathLst>
              <a:path w="11676" h="12276" extrusionOk="0">
                <a:moveTo>
                  <a:pt x="2436" y="0"/>
                </a:moveTo>
                <a:cubicBezTo>
                  <a:pt x="1468" y="4003"/>
                  <a:pt x="634" y="8106"/>
                  <a:pt x="1" y="12275"/>
                </a:cubicBezTo>
                <a:cubicBezTo>
                  <a:pt x="4003" y="10908"/>
                  <a:pt x="7906" y="9373"/>
                  <a:pt x="11676" y="7706"/>
                </a:cubicBezTo>
                <a:cubicBezTo>
                  <a:pt x="8473" y="5304"/>
                  <a:pt x="5371" y="2735"/>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8"/>
          <p:cNvSpPr/>
          <p:nvPr/>
        </p:nvSpPr>
        <p:spPr>
          <a:xfrm>
            <a:off x="8801825" y="659625"/>
            <a:ext cx="398650" cy="364450"/>
          </a:xfrm>
          <a:custGeom>
            <a:avLst/>
            <a:gdLst/>
            <a:ahLst/>
            <a:cxnLst/>
            <a:rect l="l" t="t" r="r" b="b"/>
            <a:pathLst>
              <a:path w="15946" h="14578" extrusionOk="0">
                <a:moveTo>
                  <a:pt x="1" y="1"/>
                </a:moveTo>
                <a:lnTo>
                  <a:pt x="1" y="1"/>
                </a:lnTo>
                <a:cubicBezTo>
                  <a:pt x="2202" y="4904"/>
                  <a:pt x="4704" y="9774"/>
                  <a:pt x="7473" y="14578"/>
                </a:cubicBezTo>
                <a:cubicBezTo>
                  <a:pt x="10541" y="9974"/>
                  <a:pt x="13343" y="5271"/>
                  <a:pt x="15945" y="534"/>
                </a:cubicBezTo>
                <a:lnTo>
                  <a:pt x="15945" y="534"/>
                </a:lnTo>
                <a:cubicBezTo>
                  <a:pt x="14950" y="553"/>
                  <a:pt x="13957" y="562"/>
                  <a:pt x="12966" y="562"/>
                </a:cubicBezTo>
                <a:cubicBezTo>
                  <a:pt x="8610" y="562"/>
                  <a:pt x="4294"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8"/>
          <p:cNvSpPr/>
          <p:nvPr/>
        </p:nvSpPr>
        <p:spPr>
          <a:xfrm>
            <a:off x="8409875" y="604575"/>
            <a:ext cx="391975" cy="381975"/>
          </a:xfrm>
          <a:custGeom>
            <a:avLst/>
            <a:gdLst/>
            <a:ahLst/>
            <a:cxnLst/>
            <a:rect l="l" t="t" r="r" b="b"/>
            <a:pathLst>
              <a:path w="15679" h="15279" extrusionOk="0">
                <a:moveTo>
                  <a:pt x="1" y="1"/>
                </a:moveTo>
                <a:lnTo>
                  <a:pt x="1" y="1"/>
                </a:lnTo>
                <a:cubicBezTo>
                  <a:pt x="1702" y="5138"/>
                  <a:pt x="3637" y="10208"/>
                  <a:pt x="5838" y="15279"/>
                </a:cubicBezTo>
                <a:cubicBezTo>
                  <a:pt x="9341" y="11009"/>
                  <a:pt x="12610" y="6639"/>
                  <a:pt x="15679" y="2203"/>
                </a:cubicBezTo>
                <a:cubicBezTo>
                  <a:pt x="10375" y="1736"/>
                  <a:pt x="5171" y="10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8"/>
          <p:cNvSpPr/>
          <p:nvPr/>
        </p:nvSpPr>
        <p:spPr>
          <a:xfrm>
            <a:off x="8028775" y="510350"/>
            <a:ext cx="381125" cy="394475"/>
          </a:xfrm>
          <a:custGeom>
            <a:avLst/>
            <a:gdLst/>
            <a:ahLst/>
            <a:cxnLst/>
            <a:rect l="l" t="t" r="r" b="b"/>
            <a:pathLst>
              <a:path w="15245" h="15779" extrusionOk="0">
                <a:moveTo>
                  <a:pt x="0" y="1"/>
                </a:moveTo>
                <a:cubicBezTo>
                  <a:pt x="1135" y="5238"/>
                  <a:pt x="2502" y="10508"/>
                  <a:pt x="4170" y="15779"/>
                </a:cubicBezTo>
                <a:cubicBezTo>
                  <a:pt x="8073" y="11909"/>
                  <a:pt x="11775" y="7906"/>
                  <a:pt x="15245" y="3770"/>
                </a:cubicBezTo>
                <a:cubicBezTo>
                  <a:pt x="10074" y="2769"/>
                  <a:pt x="5004" y="150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8"/>
          <p:cNvSpPr/>
          <p:nvPr/>
        </p:nvSpPr>
        <p:spPr>
          <a:xfrm>
            <a:off x="7661000" y="376925"/>
            <a:ext cx="367800" cy="402800"/>
          </a:xfrm>
          <a:custGeom>
            <a:avLst/>
            <a:gdLst/>
            <a:ahLst/>
            <a:cxnLst/>
            <a:rect l="l" t="t" r="r" b="b"/>
            <a:pathLst>
              <a:path w="14712" h="16112" extrusionOk="0">
                <a:moveTo>
                  <a:pt x="1" y="0"/>
                </a:moveTo>
                <a:lnTo>
                  <a:pt x="1" y="0"/>
                </a:lnTo>
                <a:cubicBezTo>
                  <a:pt x="568" y="5338"/>
                  <a:pt x="1402" y="10708"/>
                  <a:pt x="2469" y="16112"/>
                </a:cubicBezTo>
                <a:cubicBezTo>
                  <a:pt x="6772" y="12676"/>
                  <a:pt x="10842" y="9074"/>
                  <a:pt x="14711" y="5338"/>
                </a:cubicBezTo>
                <a:cubicBezTo>
                  <a:pt x="9708" y="3803"/>
                  <a:pt x="4804" y="203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8"/>
          <p:cNvSpPr/>
          <p:nvPr/>
        </p:nvSpPr>
        <p:spPr>
          <a:xfrm>
            <a:off x="7309100" y="205975"/>
            <a:ext cx="351925" cy="406975"/>
          </a:xfrm>
          <a:custGeom>
            <a:avLst/>
            <a:gdLst/>
            <a:ahLst/>
            <a:cxnLst/>
            <a:rect l="l" t="t" r="r" b="b"/>
            <a:pathLst>
              <a:path w="14077" h="16279" extrusionOk="0">
                <a:moveTo>
                  <a:pt x="0" y="0"/>
                </a:moveTo>
                <a:lnTo>
                  <a:pt x="0" y="0"/>
                </a:lnTo>
                <a:cubicBezTo>
                  <a:pt x="34" y="5371"/>
                  <a:pt x="300" y="10808"/>
                  <a:pt x="801" y="16279"/>
                </a:cubicBezTo>
                <a:cubicBezTo>
                  <a:pt x="5404" y="13310"/>
                  <a:pt x="9841" y="10141"/>
                  <a:pt x="14077" y="6838"/>
                </a:cubicBezTo>
                <a:cubicBezTo>
                  <a:pt x="9273" y="4804"/>
                  <a:pt x="4570" y="253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8"/>
          <p:cNvSpPr/>
          <p:nvPr/>
        </p:nvSpPr>
        <p:spPr>
          <a:xfrm>
            <a:off x="6954675" y="0"/>
            <a:ext cx="354450" cy="406975"/>
          </a:xfrm>
          <a:custGeom>
            <a:avLst/>
            <a:gdLst/>
            <a:ahLst/>
            <a:cxnLst/>
            <a:rect l="l" t="t" r="r" b="b"/>
            <a:pathLst>
              <a:path w="14178" h="16279" extrusionOk="0">
                <a:moveTo>
                  <a:pt x="901" y="0"/>
                </a:moveTo>
                <a:cubicBezTo>
                  <a:pt x="367" y="5337"/>
                  <a:pt x="67" y="10774"/>
                  <a:pt x="0" y="16278"/>
                </a:cubicBezTo>
                <a:cubicBezTo>
                  <a:pt x="4904" y="13777"/>
                  <a:pt x="9641" y="11108"/>
                  <a:pt x="14177" y="8239"/>
                </a:cubicBezTo>
                <a:cubicBezTo>
                  <a:pt x="9607" y="5737"/>
                  <a:pt x="5171" y="2969"/>
                  <a:pt x="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0" name="Google Shape;110;p8"/>
          <p:cNvGrpSpPr/>
          <p:nvPr/>
        </p:nvGrpSpPr>
        <p:grpSpPr>
          <a:xfrm>
            <a:off x="-76200" y="-71612"/>
            <a:ext cx="2245775" cy="1024075"/>
            <a:chOff x="1190200" y="238125"/>
            <a:chExt cx="2245775" cy="1024075"/>
          </a:xfrm>
        </p:grpSpPr>
        <p:sp>
          <p:nvSpPr>
            <p:cNvPr id="111" name="Google Shape;111;p8"/>
            <p:cNvSpPr/>
            <p:nvPr/>
          </p:nvSpPr>
          <p:spPr>
            <a:xfrm>
              <a:off x="1190200" y="935275"/>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8"/>
            <p:cNvSpPr/>
            <p:nvPr/>
          </p:nvSpPr>
          <p:spPr>
            <a:xfrm>
              <a:off x="1492075" y="851875"/>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8"/>
            <p:cNvSpPr/>
            <p:nvPr/>
          </p:nvSpPr>
          <p:spPr>
            <a:xfrm>
              <a:off x="1783950" y="739300"/>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8"/>
            <p:cNvSpPr/>
            <p:nvPr/>
          </p:nvSpPr>
          <p:spPr>
            <a:xfrm>
              <a:off x="2064150" y="598375"/>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8"/>
            <p:cNvSpPr/>
            <p:nvPr/>
          </p:nvSpPr>
          <p:spPr>
            <a:xfrm>
              <a:off x="2329325" y="430750"/>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8"/>
            <p:cNvSpPr/>
            <p:nvPr/>
          </p:nvSpPr>
          <p:spPr>
            <a:xfrm>
              <a:off x="2578675" y="238125"/>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8"/>
            <p:cNvSpPr/>
            <p:nvPr/>
          </p:nvSpPr>
          <p:spPr>
            <a:xfrm>
              <a:off x="1190200" y="897750"/>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8"/>
            <p:cNvSpPr/>
            <p:nvPr/>
          </p:nvSpPr>
          <p:spPr>
            <a:xfrm>
              <a:off x="1588800" y="842700"/>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8"/>
            <p:cNvSpPr/>
            <p:nvPr/>
          </p:nvSpPr>
          <p:spPr>
            <a:xfrm>
              <a:off x="1980750" y="748475"/>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a:off x="2361850" y="615050"/>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8"/>
            <p:cNvSpPr/>
            <p:nvPr/>
          </p:nvSpPr>
          <p:spPr>
            <a:xfrm>
              <a:off x="2729625" y="444100"/>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8"/>
            <p:cNvSpPr/>
            <p:nvPr/>
          </p:nvSpPr>
          <p:spPr>
            <a:xfrm>
              <a:off x="3081550" y="238125"/>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3" name="Google Shape;123;p8"/>
          <p:cNvGrpSpPr/>
          <p:nvPr/>
        </p:nvGrpSpPr>
        <p:grpSpPr>
          <a:xfrm>
            <a:off x="3492563" y="181538"/>
            <a:ext cx="1498975" cy="4906438"/>
            <a:chOff x="6827350" y="4382713"/>
            <a:chExt cx="1498975" cy="4906438"/>
          </a:xfrm>
        </p:grpSpPr>
        <p:sp>
          <p:nvSpPr>
            <p:cNvPr id="124" name="Google Shape;124;p8"/>
            <p:cNvSpPr/>
            <p:nvPr/>
          </p:nvSpPr>
          <p:spPr>
            <a:xfrm>
              <a:off x="8207050" y="8654613"/>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8"/>
            <p:cNvSpPr/>
            <p:nvPr/>
          </p:nvSpPr>
          <p:spPr>
            <a:xfrm>
              <a:off x="7487225" y="9102325"/>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8"/>
            <p:cNvSpPr/>
            <p:nvPr/>
          </p:nvSpPr>
          <p:spPr>
            <a:xfrm>
              <a:off x="7893500" y="8673788"/>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8"/>
            <p:cNvSpPr/>
            <p:nvPr/>
          </p:nvSpPr>
          <p:spPr>
            <a:xfrm>
              <a:off x="7400325" y="46293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8"/>
            <p:cNvSpPr/>
            <p:nvPr/>
          </p:nvSpPr>
          <p:spPr>
            <a:xfrm>
              <a:off x="7695550" y="43827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8"/>
            <p:cNvSpPr/>
            <p:nvPr/>
          </p:nvSpPr>
          <p:spPr>
            <a:xfrm>
              <a:off x="6827350" y="46293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rot="10800000" flipH="1">
            <a:off x="193174" y="-320618"/>
            <a:ext cx="10939806" cy="5319918"/>
          </a:xfrm>
          <a:custGeom>
            <a:avLst/>
            <a:gdLst/>
            <a:ahLst/>
            <a:cxnLst/>
            <a:rect l="l" t="t" r="r" b="b"/>
            <a:pathLst>
              <a:path w="91627" h="57631" extrusionOk="0">
                <a:moveTo>
                  <a:pt x="46144" y="0"/>
                </a:moveTo>
                <a:cubicBezTo>
                  <a:pt x="39222" y="0"/>
                  <a:pt x="32539" y="4362"/>
                  <a:pt x="26383" y="7694"/>
                </a:cubicBezTo>
                <a:cubicBezTo>
                  <a:pt x="23679" y="8997"/>
                  <a:pt x="20096" y="10968"/>
                  <a:pt x="16918" y="10968"/>
                </a:cubicBezTo>
                <a:cubicBezTo>
                  <a:pt x="16090" y="10968"/>
                  <a:pt x="15290" y="10835"/>
                  <a:pt x="14540" y="10521"/>
                </a:cubicBezTo>
                <a:cubicBezTo>
                  <a:pt x="13587" y="10238"/>
                  <a:pt x="12672" y="10107"/>
                  <a:pt x="11801" y="10107"/>
                </a:cubicBezTo>
                <a:cubicBezTo>
                  <a:pt x="4269" y="10107"/>
                  <a:pt x="1" y="19897"/>
                  <a:pt x="3165" y="26096"/>
                </a:cubicBezTo>
                <a:cubicBezTo>
                  <a:pt x="4562" y="29448"/>
                  <a:pt x="7076" y="32654"/>
                  <a:pt x="9445" y="35917"/>
                </a:cubicBezTo>
                <a:cubicBezTo>
                  <a:pt x="15188" y="43593"/>
                  <a:pt x="19232" y="53202"/>
                  <a:pt x="28763" y="55146"/>
                </a:cubicBezTo>
                <a:cubicBezTo>
                  <a:pt x="35179" y="56876"/>
                  <a:pt x="41091" y="57631"/>
                  <a:pt x="46464" y="57631"/>
                </a:cubicBezTo>
                <a:cubicBezTo>
                  <a:pt x="78831" y="57631"/>
                  <a:pt x="91627" y="30253"/>
                  <a:pt x="77253" y="23995"/>
                </a:cubicBezTo>
                <a:cubicBezTo>
                  <a:pt x="62773" y="17403"/>
                  <a:pt x="63879" y="12521"/>
                  <a:pt x="58002" y="5102"/>
                </a:cubicBezTo>
                <a:cubicBezTo>
                  <a:pt x="54008" y="1381"/>
                  <a:pt x="50038" y="0"/>
                  <a:pt x="46144"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5"/>
          <p:cNvSpPr txBox="1">
            <a:spLocks noGrp="1"/>
          </p:cNvSpPr>
          <p:nvPr>
            <p:ph type="subTitle" idx="1"/>
          </p:nvPr>
        </p:nvSpPr>
        <p:spPr>
          <a:xfrm>
            <a:off x="2416450" y="1741729"/>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17" name="Google Shape;217;p15"/>
          <p:cNvSpPr txBox="1">
            <a:spLocks noGrp="1"/>
          </p:cNvSpPr>
          <p:nvPr>
            <p:ph type="subTitle" idx="2"/>
          </p:nvPr>
        </p:nvSpPr>
        <p:spPr>
          <a:xfrm>
            <a:off x="2416450" y="2162663"/>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18" name="Google Shape;218;p15"/>
          <p:cNvSpPr txBox="1">
            <a:spLocks noGrp="1"/>
          </p:cNvSpPr>
          <p:nvPr>
            <p:ph type="subTitle" idx="3"/>
          </p:nvPr>
        </p:nvSpPr>
        <p:spPr>
          <a:xfrm>
            <a:off x="4596075" y="1741729"/>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19" name="Google Shape;219;p15"/>
          <p:cNvSpPr txBox="1">
            <a:spLocks noGrp="1"/>
          </p:cNvSpPr>
          <p:nvPr>
            <p:ph type="subTitle" idx="4"/>
          </p:nvPr>
        </p:nvSpPr>
        <p:spPr>
          <a:xfrm>
            <a:off x="4596075" y="2162663"/>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0" name="Google Shape;220;p15"/>
          <p:cNvSpPr txBox="1">
            <a:spLocks noGrp="1"/>
          </p:cNvSpPr>
          <p:nvPr>
            <p:ph type="subTitle" idx="5"/>
          </p:nvPr>
        </p:nvSpPr>
        <p:spPr>
          <a:xfrm>
            <a:off x="6775700" y="1741729"/>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21" name="Google Shape;221;p15"/>
          <p:cNvSpPr txBox="1">
            <a:spLocks noGrp="1"/>
          </p:cNvSpPr>
          <p:nvPr>
            <p:ph type="subTitle" idx="6"/>
          </p:nvPr>
        </p:nvSpPr>
        <p:spPr>
          <a:xfrm>
            <a:off x="6775700" y="2162663"/>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2" name="Google Shape;222;p15"/>
          <p:cNvSpPr txBox="1">
            <a:spLocks noGrp="1"/>
          </p:cNvSpPr>
          <p:nvPr>
            <p:ph type="subTitle" idx="7"/>
          </p:nvPr>
        </p:nvSpPr>
        <p:spPr>
          <a:xfrm>
            <a:off x="2416450" y="3346582"/>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23" name="Google Shape;223;p15"/>
          <p:cNvSpPr txBox="1">
            <a:spLocks noGrp="1"/>
          </p:cNvSpPr>
          <p:nvPr>
            <p:ph type="subTitle" idx="8"/>
          </p:nvPr>
        </p:nvSpPr>
        <p:spPr>
          <a:xfrm>
            <a:off x="2416450" y="3762711"/>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4" name="Google Shape;224;p15"/>
          <p:cNvSpPr txBox="1">
            <a:spLocks noGrp="1"/>
          </p:cNvSpPr>
          <p:nvPr>
            <p:ph type="subTitle" idx="9"/>
          </p:nvPr>
        </p:nvSpPr>
        <p:spPr>
          <a:xfrm>
            <a:off x="4596075" y="3346582"/>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25" name="Google Shape;225;p15"/>
          <p:cNvSpPr txBox="1">
            <a:spLocks noGrp="1"/>
          </p:cNvSpPr>
          <p:nvPr>
            <p:ph type="subTitle" idx="13"/>
          </p:nvPr>
        </p:nvSpPr>
        <p:spPr>
          <a:xfrm>
            <a:off x="4596075" y="3762712"/>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6" name="Google Shape;226;p15"/>
          <p:cNvSpPr txBox="1">
            <a:spLocks noGrp="1"/>
          </p:cNvSpPr>
          <p:nvPr>
            <p:ph type="subTitle" idx="14"/>
          </p:nvPr>
        </p:nvSpPr>
        <p:spPr>
          <a:xfrm>
            <a:off x="6775700" y="3346582"/>
            <a:ext cx="1828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500" b="1">
                <a:solidFill>
                  <a:schemeClr val="lt1"/>
                </a:solidFill>
                <a:latin typeface="Cabin"/>
                <a:ea typeface="Cabin"/>
                <a:cs typeface="Cabin"/>
                <a:sym typeface="Cabin"/>
              </a:defRPr>
            </a:lvl1pPr>
            <a:lvl2pPr lvl="1" algn="ctr" rtl="0">
              <a:spcBef>
                <a:spcPts val="0"/>
              </a:spcBef>
              <a:spcAft>
                <a:spcPts val="0"/>
              </a:spcAft>
              <a:buNone/>
              <a:defRPr sz="2500" b="1">
                <a:solidFill>
                  <a:schemeClr val="lt1"/>
                </a:solidFill>
                <a:latin typeface="Cabin"/>
                <a:ea typeface="Cabin"/>
                <a:cs typeface="Cabin"/>
                <a:sym typeface="Cabin"/>
              </a:defRPr>
            </a:lvl2pPr>
            <a:lvl3pPr lvl="2" algn="ctr" rtl="0">
              <a:spcBef>
                <a:spcPts val="0"/>
              </a:spcBef>
              <a:spcAft>
                <a:spcPts val="0"/>
              </a:spcAft>
              <a:buNone/>
              <a:defRPr sz="2500" b="1">
                <a:solidFill>
                  <a:schemeClr val="lt1"/>
                </a:solidFill>
                <a:latin typeface="Cabin"/>
                <a:ea typeface="Cabin"/>
                <a:cs typeface="Cabin"/>
                <a:sym typeface="Cabin"/>
              </a:defRPr>
            </a:lvl3pPr>
            <a:lvl4pPr lvl="3" algn="ctr" rtl="0">
              <a:spcBef>
                <a:spcPts val="0"/>
              </a:spcBef>
              <a:spcAft>
                <a:spcPts val="0"/>
              </a:spcAft>
              <a:buNone/>
              <a:defRPr sz="2500" b="1">
                <a:solidFill>
                  <a:schemeClr val="lt1"/>
                </a:solidFill>
                <a:latin typeface="Cabin"/>
                <a:ea typeface="Cabin"/>
                <a:cs typeface="Cabin"/>
                <a:sym typeface="Cabin"/>
              </a:defRPr>
            </a:lvl4pPr>
            <a:lvl5pPr lvl="4" algn="ctr" rtl="0">
              <a:spcBef>
                <a:spcPts val="0"/>
              </a:spcBef>
              <a:spcAft>
                <a:spcPts val="0"/>
              </a:spcAft>
              <a:buNone/>
              <a:defRPr sz="2500" b="1">
                <a:solidFill>
                  <a:schemeClr val="lt1"/>
                </a:solidFill>
                <a:latin typeface="Cabin"/>
                <a:ea typeface="Cabin"/>
                <a:cs typeface="Cabin"/>
                <a:sym typeface="Cabin"/>
              </a:defRPr>
            </a:lvl5pPr>
            <a:lvl6pPr lvl="5" algn="ctr" rtl="0">
              <a:spcBef>
                <a:spcPts val="0"/>
              </a:spcBef>
              <a:spcAft>
                <a:spcPts val="0"/>
              </a:spcAft>
              <a:buNone/>
              <a:defRPr sz="2500" b="1">
                <a:solidFill>
                  <a:schemeClr val="lt1"/>
                </a:solidFill>
                <a:latin typeface="Cabin"/>
                <a:ea typeface="Cabin"/>
                <a:cs typeface="Cabin"/>
                <a:sym typeface="Cabin"/>
              </a:defRPr>
            </a:lvl6pPr>
            <a:lvl7pPr lvl="6" algn="ctr" rtl="0">
              <a:spcBef>
                <a:spcPts val="0"/>
              </a:spcBef>
              <a:spcAft>
                <a:spcPts val="0"/>
              </a:spcAft>
              <a:buNone/>
              <a:defRPr sz="2500" b="1">
                <a:solidFill>
                  <a:schemeClr val="lt1"/>
                </a:solidFill>
                <a:latin typeface="Cabin"/>
                <a:ea typeface="Cabin"/>
                <a:cs typeface="Cabin"/>
                <a:sym typeface="Cabin"/>
              </a:defRPr>
            </a:lvl7pPr>
            <a:lvl8pPr lvl="7" algn="ctr" rtl="0">
              <a:spcBef>
                <a:spcPts val="0"/>
              </a:spcBef>
              <a:spcAft>
                <a:spcPts val="0"/>
              </a:spcAft>
              <a:buNone/>
              <a:defRPr sz="2500" b="1">
                <a:solidFill>
                  <a:schemeClr val="lt1"/>
                </a:solidFill>
                <a:latin typeface="Cabin"/>
                <a:ea typeface="Cabin"/>
                <a:cs typeface="Cabin"/>
                <a:sym typeface="Cabin"/>
              </a:defRPr>
            </a:lvl8pPr>
            <a:lvl9pPr lvl="8" algn="ctr" rtl="0">
              <a:spcBef>
                <a:spcPts val="0"/>
              </a:spcBef>
              <a:spcAft>
                <a:spcPts val="0"/>
              </a:spcAft>
              <a:buNone/>
              <a:defRPr sz="2500" b="1">
                <a:solidFill>
                  <a:schemeClr val="lt1"/>
                </a:solidFill>
                <a:latin typeface="Cabin"/>
                <a:ea typeface="Cabin"/>
                <a:cs typeface="Cabin"/>
                <a:sym typeface="Cabin"/>
              </a:defRPr>
            </a:lvl9pPr>
          </a:lstStyle>
          <a:p>
            <a:endParaRPr/>
          </a:p>
        </p:txBody>
      </p:sp>
      <p:sp>
        <p:nvSpPr>
          <p:cNvPr id="227" name="Google Shape;227;p15"/>
          <p:cNvSpPr txBox="1">
            <a:spLocks noGrp="1"/>
          </p:cNvSpPr>
          <p:nvPr>
            <p:ph type="subTitle" idx="15"/>
          </p:nvPr>
        </p:nvSpPr>
        <p:spPr>
          <a:xfrm>
            <a:off x="6775700" y="3762712"/>
            <a:ext cx="18288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28" name="Google Shape;228;p15"/>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400"/>
              <a:buNone/>
              <a:defRPr sz="3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229" name="Google Shape;229;p15"/>
          <p:cNvGrpSpPr/>
          <p:nvPr/>
        </p:nvGrpSpPr>
        <p:grpSpPr>
          <a:xfrm flipH="1">
            <a:off x="6898225" y="0"/>
            <a:ext cx="2245775" cy="1024075"/>
            <a:chOff x="-76200" y="0"/>
            <a:chExt cx="2245775" cy="1024075"/>
          </a:xfrm>
        </p:grpSpPr>
        <p:sp>
          <p:nvSpPr>
            <p:cNvPr id="230" name="Google Shape;230;p15"/>
            <p:cNvSpPr/>
            <p:nvPr/>
          </p:nvSpPr>
          <p:spPr>
            <a:xfrm>
              <a:off x="-76200" y="697150"/>
              <a:ext cx="301900" cy="296900"/>
            </a:xfrm>
            <a:custGeom>
              <a:avLst/>
              <a:gdLst/>
              <a:ahLst/>
              <a:cxnLst/>
              <a:rect l="l" t="t" r="r" b="b"/>
              <a:pathLst>
                <a:path w="12076" h="11876" extrusionOk="0">
                  <a:moveTo>
                    <a:pt x="12075" y="1"/>
                  </a:moveTo>
                  <a:lnTo>
                    <a:pt x="12075" y="1"/>
                  </a:lnTo>
                  <a:cubicBezTo>
                    <a:pt x="8106" y="935"/>
                    <a:pt x="4103" y="1635"/>
                    <a:pt x="0" y="2135"/>
                  </a:cubicBezTo>
                  <a:cubicBezTo>
                    <a:pt x="2468" y="5471"/>
                    <a:pt x="5137" y="8707"/>
                    <a:pt x="7972" y="11876"/>
                  </a:cubicBezTo>
                  <a:cubicBezTo>
                    <a:pt x="9540" y="7940"/>
                    <a:pt x="10908" y="3970"/>
                    <a:pt x="1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15"/>
            <p:cNvSpPr/>
            <p:nvPr/>
          </p:nvSpPr>
          <p:spPr>
            <a:xfrm>
              <a:off x="225675" y="613750"/>
              <a:ext cx="291900" cy="306100"/>
            </a:xfrm>
            <a:custGeom>
              <a:avLst/>
              <a:gdLst/>
              <a:ahLst/>
              <a:cxnLst/>
              <a:rect l="l" t="t" r="r" b="b"/>
              <a:pathLst>
                <a:path w="11676" h="12244" extrusionOk="0">
                  <a:moveTo>
                    <a:pt x="11675" y="1"/>
                  </a:moveTo>
                  <a:lnTo>
                    <a:pt x="11675" y="1"/>
                  </a:lnTo>
                  <a:cubicBezTo>
                    <a:pt x="7873" y="1302"/>
                    <a:pt x="3970" y="2436"/>
                    <a:pt x="0" y="3337"/>
                  </a:cubicBezTo>
                  <a:cubicBezTo>
                    <a:pt x="2802" y="6405"/>
                    <a:pt x="5771" y="9374"/>
                    <a:pt x="8873" y="12243"/>
                  </a:cubicBezTo>
                  <a:cubicBezTo>
                    <a:pt x="10007" y="8140"/>
                    <a:pt x="10941" y="4070"/>
                    <a:pt x="11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15"/>
            <p:cNvSpPr/>
            <p:nvPr/>
          </p:nvSpPr>
          <p:spPr>
            <a:xfrm>
              <a:off x="517550" y="501175"/>
              <a:ext cx="280225" cy="311075"/>
            </a:xfrm>
            <a:custGeom>
              <a:avLst/>
              <a:gdLst/>
              <a:ahLst/>
              <a:cxnLst/>
              <a:rect l="l" t="t" r="r" b="b"/>
              <a:pathLst>
                <a:path w="11209" h="12443" extrusionOk="0">
                  <a:moveTo>
                    <a:pt x="11208" y="1"/>
                  </a:moveTo>
                  <a:cubicBezTo>
                    <a:pt x="7572" y="1669"/>
                    <a:pt x="3836" y="3203"/>
                    <a:pt x="0" y="4504"/>
                  </a:cubicBezTo>
                  <a:cubicBezTo>
                    <a:pt x="3103" y="7273"/>
                    <a:pt x="6338" y="9908"/>
                    <a:pt x="9741" y="12443"/>
                  </a:cubicBezTo>
                  <a:cubicBezTo>
                    <a:pt x="10408" y="8273"/>
                    <a:pt x="10908" y="4104"/>
                    <a:pt x="11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15"/>
            <p:cNvSpPr/>
            <p:nvPr/>
          </p:nvSpPr>
          <p:spPr>
            <a:xfrm>
              <a:off x="797750" y="360250"/>
              <a:ext cx="268550" cy="312750"/>
            </a:xfrm>
            <a:custGeom>
              <a:avLst/>
              <a:gdLst/>
              <a:ahLst/>
              <a:cxnLst/>
              <a:rect l="l" t="t" r="r" b="b"/>
              <a:pathLst>
                <a:path w="10742" h="12510" extrusionOk="0">
                  <a:moveTo>
                    <a:pt x="10608" y="0"/>
                  </a:moveTo>
                  <a:lnTo>
                    <a:pt x="10608" y="0"/>
                  </a:lnTo>
                  <a:cubicBezTo>
                    <a:pt x="7172" y="2035"/>
                    <a:pt x="3636" y="3936"/>
                    <a:pt x="0" y="5638"/>
                  </a:cubicBezTo>
                  <a:cubicBezTo>
                    <a:pt x="3336" y="8039"/>
                    <a:pt x="6839" y="10341"/>
                    <a:pt x="10474" y="12509"/>
                  </a:cubicBezTo>
                  <a:cubicBezTo>
                    <a:pt x="10708" y="8306"/>
                    <a:pt x="10741" y="4103"/>
                    <a:pt x="10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15"/>
            <p:cNvSpPr/>
            <p:nvPr/>
          </p:nvSpPr>
          <p:spPr>
            <a:xfrm>
              <a:off x="1062925" y="192625"/>
              <a:ext cx="277725" cy="311925"/>
            </a:xfrm>
            <a:custGeom>
              <a:avLst/>
              <a:gdLst/>
              <a:ahLst/>
              <a:cxnLst/>
              <a:rect l="l" t="t" r="r" b="b"/>
              <a:pathLst>
                <a:path w="11109" h="12477" extrusionOk="0">
                  <a:moveTo>
                    <a:pt x="9975" y="1"/>
                  </a:moveTo>
                  <a:cubicBezTo>
                    <a:pt x="6772" y="2402"/>
                    <a:pt x="3437" y="4637"/>
                    <a:pt x="1" y="6705"/>
                  </a:cubicBezTo>
                  <a:cubicBezTo>
                    <a:pt x="3603" y="8773"/>
                    <a:pt x="7306" y="10675"/>
                    <a:pt x="11109" y="12476"/>
                  </a:cubicBezTo>
                  <a:cubicBezTo>
                    <a:pt x="10942" y="8240"/>
                    <a:pt x="10542" y="4103"/>
                    <a:pt x="9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15"/>
            <p:cNvSpPr/>
            <p:nvPr/>
          </p:nvSpPr>
          <p:spPr>
            <a:xfrm>
              <a:off x="1312275" y="0"/>
              <a:ext cx="291900" cy="306900"/>
            </a:xfrm>
            <a:custGeom>
              <a:avLst/>
              <a:gdLst/>
              <a:ahLst/>
              <a:cxnLst/>
              <a:rect l="l" t="t" r="r" b="b"/>
              <a:pathLst>
                <a:path w="11676" h="12276" extrusionOk="0">
                  <a:moveTo>
                    <a:pt x="9241" y="0"/>
                  </a:moveTo>
                  <a:cubicBezTo>
                    <a:pt x="6305" y="2735"/>
                    <a:pt x="3203" y="5304"/>
                    <a:pt x="1" y="7706"/>
                  </a:cubicBezTo>
                  <a:cubicBezTo>
                    <a:pt x="3770" y="9373"/>
                    <a:pt x="7673" y="10908"/>
                    <a:pt x="11676" y="12275"/>
                  </a:cubicBezTo>
                  <a:cubicBezTo>
                    <a:pt x="11042" y="8106"/>
                    <a:pt x="10208" y="4003"/>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15"/>
            <p:cNvSpPr/>
            <p:nvPr/>
          </p:nvSpPr>
          <p:spPr>
            <a:xfrm>
              <a:off x="-76200" y="659625"/>
              <a:ext cx="398625" cy="364450"/>
            </a:xfrm>
            <a:custGeom>
              <a:avLst/>
              <a:gdLst/>
              <a:ahLst/>
              <a:cxnLst/>
              <a:rect l="l" t="t" r="r" b="b"/>
              <a:pathLst>
                <a:path w="15945" h="14578" extrusionOk="0">
                  <a:moveTo>
                    <a:pt x="15945" y="1"/>
                  </a:moveTo>
                  <a:lnTo>
                    <a:pt x="15945" y="1"/>
                  </a:lnTo>
                  <a:cubicBezTo>
                    <a:pt x="11651" y="381"/>
                    <a:pt x="7336" y="562"/>
                    <a:pt x="2980" y="562"/>
                  </a:cubicBezTo>
                  <a:cubicBezTo>
                    <a:pt x="1989" y="562"/>
                    <a:pt x="995" y="553"/>
                    <a:pt x="0" y="534"/>
                  </a:cubicBezTo>
                  <a:lnTo>
                    <a:pt x="0" y="534"/>
                  </a:lnTo>
                  <a:cubicBezTo>
                    <a:pt x="2602" y="5271"/>
                    <a:pt x="5404" y="9974"/>
                    <a:pt x="8473" y="14578"/>
                  </a:cubicBezTo>
                  <a:cubicBezTo>
                    <a:pt x="11241" y="9774"/>
                    <a:pt x="13743" y="4904"/>
                    <a:pt x="15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15"/>
            <p:cNvSpPr/>
            <p:nvPr/>
          </p:nvSpPr>
          <p:spPr>
            <a:xfrm>
              <a:off x="322400" y="604575"/>
              <a:ext cx="391975" cy="381975"/>
            </a:xfrm>
            <a:custGeom>
              <a:avLst/>
              <a:gdLst/>
              <a:ahLst/>
              <a:cxnLst/>
              <a:rect l="l" t="t" r="r" b="b"/>
              <a:pathLst>
                <a:path w="15679" h="15279" extrusionOk="0">
                  <a:moveTo>
                    <a:pt x="15679" y="1"/>
                  </a:moveTo>
                  <a:lnTo>
                    <a:pt x="15679" y="1"/>
                  </a:lnTo>
                  <a:cubicBezTo>
                    <a:pt x="10508" y="1002"/>
                    <a:pt x="5305" y="1736"/>
                    <a:pt x="1" y="2203"/>
                  </a:cubicBezTo>
                  <a:cubicBezTo>
                    <a:pt x="3070" y="6639"/>
                    <a:pt x="6339" y="11009"/>
                    <a:pt x="9841" y="15279"/>
                  </a:cubicBezTo>
                  <a:cubicBezTo>
                    <a:pt x="12043" y="10208"/>
                    <a:pt x="13977" y="5138"/>
                    <a:pt x="15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15"/>
            <p:cNvSpPr/>
            <p:nvPr/>
          </p:nvSpPr>
          <p:spPr>
            <a:xfrm>
              <a:off x="714350" y="510350"/>
              <a:ext cx="381125" cy="394475"/>
            </a:xfrm>
            <a:custGeom>
              <a:avLst/>
              <a:gdLst/>
              <a:ahLst/>
              <a:cxnLst/>
              <a:rect l="l" t="t" r="r" b="b"/>
              <a:pathLst>
                <a:path w="15245" h="15779" extrusionOk="0">
                  <a:moveTo>
                    <a:pt x="15245" y="1"/>
                  </a:moveTo>
                  <a:cubicBezTo>
                    <a:pt x="10241" y="1502"/>
                    <a:pt x="5171" y="2769"/>
                    <a:pt x="1" y="3770"/>
                  </a:cubicBezTo>
                  <a:cubicBezTo>
                    <a:pt x="3470" y="7906"/>
                    <a:pt x="7172" y="11909"/>
                    <a:pt x="11075" y="15779"/>
                  </a:cubicBezTo>
                  <a:cubicBezTo>
                    <a:pt x="12743" y="10508"/>
                    <a:pt x="14111" y="5238"/>
                    <a:pt x="15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15"/>
            <p:cNvSpPr/>
            <p:nvPr/>
          </p:nvSpPr>
          <p:spPr>
            <a:xfrm>
              <a:off x="1095450" y="376925"/>
              <a:ext cx="367800" cy="402800"/>
            </a:xfrm>
            <a:custGeom>
              <a:avLst/>
              <a:gdLst/>
              <a:ahLst/>
              <a:cxnLst/>
              <a:rect l="l" t="t" r="r" b="b"/>
              <a:pathLst>
                <a:path w="14712" h="16112" extrusionOk="0">
                  <a:moveTo>
                    <a:pt x="14711" y="0"/>
                  </a:moveTo>
                  <a:lnTo>
                    <a:pt x="14711" y="0"/>
                  </a:lnTo>
                  <a:cubicBezTo>
                    <a:pt x="9908" y="2035"/>
                    <a:pt x="5004" y="3803"/>
                    <a:pt x="1" y="5338"/>
                  </a:cubicBezTo>
                  <a:cubicBezTo>
                    <a:pt x="3870" y="9074"/>
                    <a:pt x="7940" y="12676"/>
                    <a:pt x="12243" y="16112"/>
                  </a:cubicBezTo>
                  <a:cubicBezTo>
                    <a:pt x="13310" y="10708"/>
                    <a:pt x="14144" y="5338"/>
                    <a:pt x="14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15"/>
            <p:cNvSpPr/>
            <p:nvPr/>
          </p:nvSpPr>
          <p:spPr>
            <a:xfrm>
              <a:off x="1463225" y="205975"/>
              <a:ext cx="351950" cy="406975"/>
            </a:xfrm>
            <a:custGeom>
              <a:avLst/>
              <a:gdLst/>
              <a:ahLst/>
              <a:cxnLst/>
              <a:rect l="l" t="t" r="r" b="b"/>
              <a:pathLst>
                <a:path w="14078" h="16279" extrusionOk="0">
                  <a:moveTo>
                    <a:pt x="14077" y="0"/>
                  </a:moveTo>
                  <a:lnTo>
                    <a:pt x="14077" y="0"/>
                  </a:lnTo>
                  <a:cubicBezTo>
                    <a:pt x="9507" y="2535"/>
                    <a:pt x="4804" y="4804"/>
                    <a:pt x="0" y="6838"/>
                  </a:cubicBezTo>
                  <a:cubicBezTo>
                    <a:pt x="4237" y="10141"/>
                    <a:pt x="8673" y="13310"/>
                    <a:pt x="13276" y="16279"/>
                  </a:cubicBezTo>
                  <a:cubicBezTo>
                    <a:pt x="13777" y="10808"/>
                    <a:pt x="14044" y="5371"/>
                    <a:pt x="14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15"/>
            <p:cNvSpPr/>
            <p:nvPr/>
          </p:nvSpPr>
          <p:spPr>
            <a:xfrm>
              <a:off x="1815150" y="0"/>
              <a:ext cx="354425" cy="406975"/>
            </a:xfrm>
            <a:custGeom>
              <a:avLst/>
              <a:gdLst/>
              <a:ahLst/>
              <a:cxnLst/>
              <a:rect l="l" t="t" r="r" b="b"/>
              <a:pathLst>
                <a:path w="14177" h="16279" extrusionOk="0">
                  <a:moveTo>
                    <a:pt x="13276" y="0"/>
                  </a:moveTo>
                  <a:cubicBezTo>
                    <a:pt x="9006" y="2969"/>
                    <a:pt x="4570" y="5737"/>
                    <a:pt x="0" y="8239"/>
                  </a:cubicBezTo>
                  <a:cubicBezTo>
                    <a:pt x="4537" y="11108"/>
                    <a:pt x="9273" y="13777"/>
                    <a:pt x="14177" y="16278"/>
                  </a:cubicBezTo>
                  <a:cubicBezTo>
                    <a:pt x="14110" y="10774"/>
                    <a:pt x="13810" y="5337"/>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2" name="Google Shape;242;p15"/>
          <p:cNvGrpSpPr/>
          <p:nvPr/>
        </p:nvGrpSpPr>
        <p:grpSpPr>
          <a:xfrm>
            <a:off x="274275" y="244713"/>
            <a:ext cx="815500" cy="679413"/>
            <a:chOff x="274275" y="244713"/>
            <a:chExt cx="815500" cy="679413"/>
          </a:xfrm>
        </p:grpSpPr>
        <p:sp>
          <p:nvSpPr>
            <p:cNvPr id="243" name="Google Shape;243;p15"/>
            <p:cNvSpPr/>
            <p:nvPr/>
          </p:nvSpPr>
          <p:spPr>
            <a:xfrm>
              <a:off x="726300" y="244713"/>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15"/>
            <p:cNvSpPr/>
            <p:nvPr/>
          </p:nvSpPr>
          <p:spPr>
            <a:xfrm>
              <a:off x="433900" y="699375"/>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15"/>
            <p:cNvSpPr/>
            <p:nvPr/>
          </p:nvSpPr>
          <p:spPr>
            <a:xfrm>
              <a:off x="922150" y="661425"/>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5"/>
            <p:cNvSpPr/>
            <p:nvPr/>
          </p:nvSpPr>
          <p:spPr>
            <a:xfrm>
              <a:off x="274275" y="269738"/>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47"/>
        <p:cNvGrpSpPr/>
        <p:nvPr/>
      </p:nvGrpSpPr>
      <p:grpSpPr>
        <a:xfrm>
          <a:off x="0" y="0"/>
          <a:ext cx="0" cy="0"/>
          <a:chOff x="0" y="0"/>
          <a:chExt cx="0" cy="0"/>
        </a:xfrm>
      </p:grpSpPr>
      <p:sp>
        <p:nvSpPr>
          <p:cNvPr id="248" name="Google Shape;248;p16"/>
          <p:cNvSpPr/>
          <p:nvPr/>
        </p:nvSpPr>
        <p:spPr>
          <a:xfrm rot="10800000" flipH="1">
            <a:off x="-1477400" y="-266797"/>
            <a:ext cx="9536032" cy="5135922"/>
          </a:xfrm>
          <a:custGeom>
            <a:avLst/>
            <a:gdLst/>
            <a:ahLst/>
            <a:cxnLst/>
            <a:rect l="l" t="t" r="r" b="b"/>
            <a:pathLst>
              <a:path w="109161" h="58792" extrusionOk="0">
                <a:moveTo>
                  <a:pt x="60518" y="0"/>
                </a:moveTo>
                <a:cubicBezTo>
                  <a:pt x="54721" y="0"/>
                  <a:pt x="47321" y="5906"/>
                  <a:pt x="31455" y="5906"/>
                </a:cubicBezTo>
                <a:cubicBezTo>
                  <a:pt x="30646" y="5906"/>
                  <a:pt x="29815" y="5891"/>
                  <a:pt x="28961" y="5858"/>
                </a:cubicBezTo>
                <a:cubicBezTo>
                  <a:pt x="8793" y="6294"/>
                  <a:pt x="0" y="30863"/>
                  <a:pt x="22514" y="40763"/>
                </a:cubicBezTo>
                <a:cubicBezTo>
                  <a:pt x="30078" y="44048"/>
                  <a:pt x="39262" y="44841"/>
                  <a:pt x="46781" y="46863"/>
                </a:cubicBezTo>
                <a:cubicBezTo>
                  <a:pt x="55228" y="49154"/>
                  <a:pt x="60647" y="56595"/>
                  <a:pt x="68826" y="58427"/>
                </a:cubicBezTo>
                <a:cubicBezTo>
                  <a:pt x="70056" y="58682"/>
                  <a:pt x="71404" y="58792"/>
                  <a:pt x="72861" y="58792"/>
                </a:cubicBezTo>
                <a:cubicBezTo>
                  <a:pt x="78563" y="58792"/>
                  <a:pt x="85931" y="57110"/>
                  <a:pt x="94412" y="55846"/>
                </a:cubicBezTo>
                <a:cubicBezTo>
                  <a:pt x="101607" y="54852"/>
                  <a:pt x="106713" y="53992"/>
                  <a:pt x="108211" y="45847"/>
                </a:cubicBezTo>
                <a:cubicBezTo>
                  <a:pt x="109160" y="40562"/>
                  <a:pt x="108166" y="33802"/>
                  <a:pt x="105898" y="28584"/>
                </a:cubicBezTo>
                <a:cubicBezTo>
                  <a:pt x="101753" y="18372"/>
                  <a:pt x="91283" y="16484"/>
                  <a:pt x="80513" y="13121"/>
                </a:cubicBezTo>
                <a:cubicBezTo>
                  <a:pt x="71977" y="10339"/>
                  <a:pt x="71675" y="8998"/>
                  <a:pt x="64748" y="1344"/>
                </a:cubicBezTo>
                <a:cubicBezTo>
                  <a:pt x="63366" y="383"/>
                  <a:pt x="61994" y="0"/>
                  <a:pt x="60518" y="0"/>
                </a:cubicBezTo>
                <a:close/>
              </a:path>
            </a:pathLst>
          </a:custGeom>
          <a:solidFill>
            <a:srgbClr val="A4BDDA">
              <a:alpha val="1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6"/>
          <p:cNvSpPr txBox="1">
            <a:spLocks noGrp="1"/>
          </p:cNvSpPr>
          <p:nvPr>
            <p:ph type="title" hasCustomPrompt="1"/>
          </p:nvPr>
        </p:nvSpPr>
        <p:spPr>
          <a:xfrm>
            <a:off x="4489701" y="951225"/>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0" name="Google Shape;250;p16"/>
          <p:cNvSpPr txBox="1">
            <a:spLocks noGrp="1"/>
          </p:cNvSpPr>
          <p:nvPr>
            <p:ph type="subTitle" idx="1"/>
          </p:nvPr>
        </p:nvSpPr>
        <p:spPr>
          <a:xfrm>
            <a:off x="4489701" y="1455993"/>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1" name="Google Shape;251;p16"/>
          <p:cNvSpPr txBox="1">
            <a:spLocks noGrp="1"/>
          </p:cNvSpPr>
          <p:nvPr>
            <p:ph type="title" idx="2" hasCustomPrompt="1"/>
          </p:nvPr>
        </p:nvSpPr>
        <p:spPr>
          <a:xfrm>
            <a:off x="4489701" y="3294525"/>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2" name="Google Shape;252;p16"/>
          <p:cNvSpPr txBox="1">
            <a:spLocks noGrp="1"/>
          </p:cNvSpPr>
          <p:nvPr>
            <p:ph type="subTitle" idx="3"/>
          </p:nvPr>
        </p:nvSpPr>
        <p:spPr>
          <a:xfrm>
            <a:off x="4489701" y="3795379"/>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3" name="Google Shape;253;p16"/>
          <p:cNvSpPr txBox="1">
            <a:spLocks noGrp="1"/>
          </p:cNvSpPr>
          <p:nvPr>
            <p:ph type="title" idx="4" hasCustomPrompt="1"/>
          </p:nvPr>
        </p:nvSpPr>
        <p:spPr>
          <a:xfrm>
            <a:off x="4489701" y="2122563"/>
            <a:ext cx="41148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600"/>
              <a:buNone/>
              <a:defRPr sz="4100">
                <a:solidFill>
                  <a:schemeClr val="accent3"/>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54" name="Google Shape;254;p16"/>
          <p:cNvSpPr txBox="1">
            <a:spLocks noGrp="1"/>
          </p:cNvSpPr>
          <p:nvPr>
            <p:ph type="subTitle" idx="5"/>
          </p:nvPr>
        </p:nvSpPr>
        <p:spPr>
          <a:xfrm>
            <a:off x="4489701" y="2623417"/>
            <a:ext cx="4114800" cy="396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242424"/>
                </a:solidFill>
                <a:latin typeface="Anaheim"/>
                <a:ea typeface="Anaheim"/>
                <a:cs typeface="Anaheim"/>
                <a:sym typeface="Anaheim"/>
              </a:defRPr>
            </a:lvl1pPr>
            <a:lvl2pPr lvl="1" rtl="0">
              <a:spcBef>
                <a:spcPts val="0"/>
              </a:spcBef>
              <a:spcAft>
                <a:spcPts val="0"/>
              </a:spcAft>
              <a:buNone/>
              <a:defRPr>
                <a:solidFill>
                  <a:srgbClr val="242424"/>
                </a:solidFill>
                <a:latin typeface="Anaheim"/>
                <a:ea typeface="Anaheim"/>
                <a:cs typeface="Anaheim"/>
                <a:sym typeface="Anaheim"/>
              </a:defRPr>
            </a:lvl2pPr>
            <a:lvl3pPr lvl="2" rtl="0">
              <a:spcBef>
                <a:spcPts val="0"/>
              </a:spcBef>
              <a:spcAft>
                <a:spcPts val="0"/>
              </a:spcAft>
              <a:buNone/>
              <a:defRPr>
                <a:solidFill>
                  <a:srgbClr val="242424"/>
                </a:solidFill>
                <a:latin typeface="Anaheim"/>
                <a:ea typeface="Anaheim"/>
                <a:cs typeface="Anaheim"/>
                <a:sym typeface="Anaheim"/>
              </a:defRPr>
            </a:lvl3pPr>
            <a:lvl4pPr lvl="3" rtl="0">
              <a:spcBef>
                <a:spcPts val="0"/>
              </a:spcBef>
              <a:spcAft>
                <a:spcPts val="0"/>
              </a:spcAft>
              <a:buNone/>
              <a:defRPr>
                <a:solidFill>
                  <a:srgbClr val="242424"/>
                </a:solidFill>
                <a:latin typeface="Anaheim"/>
                <a:ea typeface="Anaheim"/>
                <a:cs typeface="Anaheim"/>
                <a:sym typeface="Anaheim"/>
              </a:defRPr>
            </a:lvl4pPr>
            <a:lvl5pPr lvl="4" rtl="0">
              <a:spcBef>
                <a:spcPts val="0"/>
              </a:spcBef>
              <a:spcAft>
                <a:spcPts val="0"/>
              </a:spcAft>
              <a:buNone/>
              <a:defRPr>
                <a:solidFill>
                  <a:srgbClr val="242424"/>
                </a:solidFill>
                <a:latin typeface="Anaheim"/>
                <a:ea typeface="Anaheim"/>
                <a:cs typeface="Anaheim"/>
                <a:sym typeface="Anaheim"/>
              </a:defRPr>
            </a:lvl5pPr>
            <a:lvl6pPr lvl="5" rtl="0">
              <a:spcBef>
                <a:spcPts val="0"/>
              </a:spcBef>
              <a:spcAft>
                <a:spcPts val="0"/>
              </a:spcAft>
              <a:buNone/>
              <a:defRPr>
                <a:solidFill>
                  <a:srgbClr val="242424"/>
                </a:solidFill>
                <a:latin typeface="Anaheim"/>
                <a:ea typeface="Anaheim"/>
                <a:cs typeface="Anaheim"/>
                <a:sym typeface="Anaheim"/>
              </a:defRPr>
            </a:lvl6pPr>
            <a:lvl7pPr lvl="6" rtl="0">
              <a:spcBef>
                <a:spcPts val="0"/>
              </a:spcBef>
              <a:spcAft>
                <a:spcPts val="0"/>
              </a:spcAft>
              <a:buNone/>
              <a:defRPr>
                <a:solidFill>
                  <a:srgbClr val="242424"/>
                </a:solidFill>
                <a:latin typeface="Anaheim"/>
                <a:ea typeface="Anaheim"/>
                <a:cs typeface="Anaheim"/>
                <a:sym typeface="Anaheim"/>
              </a:defRPr>
            </a:lvl7pPr>
            <a:lvl8pPr lvl="7" rtl="0">
              <a:spcBef>
                <a:spcPts val="0"/>
              </a:spcBef>
              <a:spcAft>
                <a:spcPts val="0"/>
              </a:spcAft>
              <a:buNone/>
              <a:defRPr>
                <a:solidFill>
                  <a:srgbClr val="242424"/>
                </a:solidFill>
                <a:latin typeface="Anaheim"/>
                <a:ea typeface="Anaheim"/>
                <a:cs typeface="Anaheim"/>
                <a:sym typeface="Anaheim"/>
              </a:defRPr>
            </a:lvl8pPr>
            <a:lvl9pPr lvl="8" rtl="0">
              <a:spcBef>
                <a:spcPts val="0"/>
              </a:spcBef>
              <a:spcAft>
                <a:spcPts val="0"/>
              </a:spcAft>
              <a:buNone/>
              <a:defRPr>
                <a:solidFill>
                  <a:srgbClr val="242424"/>
                </a:solidFill>
                <a:latin typeface="Anaheim"/>
                <a:ea typeface="Anaheim"/>
                <a:cs typeface="Anaheim"/>
                <a:sym typeface="Anaheim"/>
              </a:defRPr>
            </a:lvl9pPr>
          </a:lstStyle>
          <a:p>
            <a:endParaRPr/>
          </a:p>
        </p:txBody>
      </p:sp>
      <p:sp>
        <p:nvSpPr>
          <p:cNvPr id="255" name="Google Shape;255;p16"/>
          <p:cNvSpPr/>
          <p:nvPr/>
        </p:nvSpPr>
        <p:spPr>
          <a:xfrm>
            <a:off x="1200225" y="235138"/>
            <a:ext cx="119275" cy="187650"/>
          </a:xfrm>
          <a:custGeom>
            <a:avLst/>
            <a:gdLst/>
            <a:ahLst/>
            <a:cxnLst/>
            <a:rect l="l" t="t" r="r" b="b"/>
            <a:pathLst>
              <a:path w="4771" h="7506" extrusionOk="0">
                <a:moveTo>
                  <a:pt x="2402" y="0"/>
                </a:moveTo>
                <a:lnTo>
                  <a:pt x="2035" y="1201"/>
                </a:lnTo>
                <a:cubicBezTo>
                  <a:pt x="1702" y="2302"/>
                  <a:pt x="968" y="3202"/>
                  <a:pt x="0" y="3736"/>
                </a:cubicBezTo>
                <a:cubicBezTo>
                  <a:pt x="968" y="4303"/>
                  <a:pt x="1702" y="5204"/>
                  <a:pt x="2035" y="6305"/>
                </a:cubicBezTo>
                <a:lnTo>
                  <a:pt x="2402" y="7505"/>
                </a:lnTo>
                <a:lnTo>
                  <a:pt x="2736" y="6305"/>
                </a:lnTo>
                <a:cubicBezTo>
                  <a:pt x="3069" y="5204"/>
                  <a:pt x="3803" y="4303"/>
                  <a:pt x="4771" y="3736"/>
                </a:cubicBezTo>
                <a:cubicBezTo>
                  <a:pt x="3803" y="3202"/>
                  <a:pt x="3069" y="2302"/>
                  <a:pt x="2736"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6"/>
          <p:cNvSpPr/>
          <p:nvPr/>
        </p:nvSpPr>
        <p:spPr>
          <a:xfrm>
            <a:off x="2842100" y="4773750"/>
            <a:ext cx="120100" cy="186825"/>
          </a:xfrm>
          <a:custGeom>
            <a:avLst/>
            <a:gdLst/>
            <a:ahLst/>
            <a:cxnLst/>
            <a:rect l="l" t="t" r="r" b="b"/>
            <a:pathLst>
              <a:path w="4804" h="7473" extrusionOk="0">
                <a:moveTo>
                  <a:pt x="2402" y="0"/>
                </a:moveTo>
                <a:lnTo>
                  <a:pt x="2035" y="1201"/>
                </a:lnTo>
                <a:cubicBezTo>
                  <a:pt x="1735" y="2269"/>
                  <a:pt x="1001" y="3203"/>
                  <a:pt x="0" y="3736"/>
                </a:cubicBezTo>
                <a:cubicBezTo>
                  <a:pt x="1001" y="4270"/>
                  <a:pt x="1735" y="5204"/>
                  <a:pt x="2035" y="6271"/>
                </a:cubicBezTo>
                <a:lnTo>
                  <a:pt x="2402" y="7472"/>
                </a:lnTo>
                <a:lnTo>
                  <a:pt x="2769" y="6271"/>
                </a:lnTo>
                <a:cubicBezTo>
                  <a:pt x="3069" y="5204"/>
                  <a:pt x="3803" y="4270"/>
                  <a:pt x="4804" y="3736"/>
                </a:cubicBezTo>
                <a:cubicBezTo>
                  <a:pt x="3803" y="3203"/>
                  <a:pt x="3069" y="2269"/>
                  <a:pt x="2769" y="1201"/>
                </a:cubicBezTo>
                <a:lnTo>
                  <a:pt x="2402"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6"/>
          <p:cNvSpPr/>
          <p:nvPr/>
        </p:nvSpPr>
        <p:spPr>
          <a:xfrm>
            <a:off x="682650" y="197613"/>
            <a:ext cx="167625" cy="262700"/>
          </a:xfrm>
          <a:custGeom>
            <a:avLst/>
            <a:gdLst/>
            <a:ahLst/>
            <a:cxnLst/>
            <a:rect l="l" t="t" r="r" b="b"/>
            <a:pathLst>
              <a:path w="6705" h="10508" extrusionOk="0">
                <a:moveTo>
                  <a:pt x="3369" y="0"/>
                </a:moveTo>
                <a:lnTo>
                  <a:pt x="2869" y="1701"/>
                </a:lnTo>
                <a:cubicBezTo>
                  <a:pt x="2435" y="3236"/>
                  <a:pt x="1401" y="4503"/>
                  <a:pt x="0" y="5271"/>
                </a:cubicBezTo>
                <a:cubicBezTo>
                  <a:pt x="1401" y="6038"/>
                  <a:pt x="2435" y="7306"/>
                  <a:pt x="2869" y="8840"/>
                </a:cubicBezTo>
                <a:lnTo>
                  <a:pt x="3369" y="10508"/>
                </a:lnTo>
                <a:lnTo>
                  <a:pt x="3836" y="8840"/>
                </a:lnTo>
                <a:cubicBezTo>
                  <a:pt x="4303" y="7306"/>
                  <a:pt x="5337" y="6038"/>
                  <a:pt x="6705" y="5271"/>
                </a:cubicBezTo>
                <a:cubicBezTo>
                  <a:pt x="5337" y="4503"/>
                  <a:pt x="4303" y="3236"/>
                  <a:pt x="3836" y="1701"/>
                </a:cubicBezTo>
                <a:lnTo>
                  <a:pt x="3369"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6"/>
          <p:cNvSpPr/>
          <p:nvPr/>
        </p:nvSpPr>
        <p:spPr>
          <a:xfrm>
            <a:off x="2115050" y="4631050"/>
            <a:ext cx="167650" cy="261875"/>
          </a:xfrm>
          <a:custGeom>
            <a:avLst/>
            <a:gdLst/>
            <a:ahLst/>
            <a:cxnLst/>
            <a:rect l="l" t="t" r="r" b="b"/>
            <a:pathLst>
              <a:path w="6706" h="10475" extrusionOk="0">
                <a:moveTo>
                  <a:pt x="3337" y="0"/>
                </a:moveTo>
                <a:lnTo>
                  <a:pt x="2836" y="1668"/>
                </a:lnTo>
                <a:cubicBezTo>
                  <a:pt x="2403" y="3203"/>
                  <a:pt x="1369" y="4470"/>
                  <a:pt x="1" y="5237"/>
                </a:cubicBezTo>
                <a:cubicBezTo>
                  <a:pt x="1369" y="6005"/>
                  <a:pt x="2403" y="7272"/>
                  <a:pt x="2836" y="8807"/>
                </a:cubicBezTo>
                <a:lnTo>
                  <a:pt x="3337" y="10475"/>
                </a:lnTo>
                <a:lnTo>
                  <a:pt x="3837" y="8807"/>
                </a:lnTo>
                <a:cubicBezTo>
                  <a:pt x="4271" y="7272"/>
                  <a:pt x="5305" y="6005"/>
                  <a:pt x="6706" y="5237"/>
                </a:cubicBezTo>
                <a:cubicBezTo>
                  <a:pt x="5305" y="4470"/>
                  <a:pt x="4271" y="3203"/>
                  <a:pt x="3837" y="1668"/>
                </a:cubicBezTo>
                <a:lnTo>
                  <a:pt x="3337"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6"/>
          <p:cNvSpPr/>
          <p:nvPr/>
        </p:nvSpPr>
        <p:spPr>
          <a:xfrm>
            <a:off x="316350" y="450725"/>
            <a:ext cx="88400" cy="136775"/>
          </a:xfrm>
          <a:custGeom>
            <a:avLst/>
            <a:gdLst/>
            <a:ahLst/>
            <a:cxnLst/>
            <a:rect l="l" t="t" r="r" b="b"/>
            <a:pathLst>
              <a:path w="3536" h="5471" extrusionOk="0">
                <a:moveTo>
                  <a:pt x="2068" y="0"/>
                </a:moveTo>
                <a:lnTo>
                  <a:pt x="1701" y="834"/>
                </a:lnTo>
                <a:cubicBezTo>
                  <a:pt x="1401" y="1601"/>
                  <a:pt x="767" y="2235"/>
                  <a:pt x="0" y="2535"/>
                </a:cubicBezTo>
                <a:cubicBezTo>
                  <a:pt x="701" y="3002"/>
                  <a:pt x="1168" y="3736"/>
                  <a:pt x="1301" y="4570"/>
                </a:cubicBezTo>
                <a:lnTo>
                  <a:pt x="1468" y="5471"/>
                </a:lnTo>
                <a:lnTo>
                  <a:pt x="1801" y="4637"/>
                </a:lnTo>
                <a:cubicBezTo>
                  <a:pt x="2135" y="3869"/>
                  <a:pt x="2735" y="3236"/>
                  <a:pt x="3536" y="2935"/>
                </a:cubicBezTo>
                <a:cubicBezTo>
                  <a:pt x="2835" y="2468"/>
                  <a:pt x="2368" y="1735"/>
                  <a:pt x="2235" y="901"/>
                </a:cubicBezTo>
                <a:lnTo>
                  <a:pt x="206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16"/>
          <p:cNvSpPr/>
          <p:nvPr/>
        </p:nvSpPr>
        <p:spPr>
          <a:xfrm>
            <a:off x="2410275" y="4384413"/>
            <a:ext cx="88425" cy="137600"/>
          </a:xfrm>
          <a:custGeom>
            <a:avLst/>
            <a:gdLst/>
            <a:ahLst/>
            <a:cxnLst/>
            <a:rect l="l" t="t" r="r" b="b"/>
            <a:pathLst>
              <a:path w="3537" h="5504" extrusionOk="0">
                <a:moveTo>
                  <a:pt x="1935" y="0"/>
                </a:moveTo>
                <a:lnTo>
                  <a:pt x="1635" y="867"/>
                </a:lnTo>
                <a:cubicBezTo>
                  <a:pt x="1335" y="1668"/>
                  <a:pt x="767" y="2302"/>
                  <a:pt x="0" y="2669"/>
                </a:cubicBezTo>
                <a:cubicBezTo>
                  <a:pt x="734" y="3102"/>
                  <a:pt x="1234" y="3803"/>
                  <a:pt x="1435" y="4603"/>
                </a:cubicBezTo>
                <a:lnTo>
                  <a:pt x="1635" y="5504"/>
                </a:lnTo>
                <a:lnTo>
                  <a:pt x="1935" y="4637"/>
                </a:lnTo>
                <a:cubicBezTo>
                  <a:pt x="2202" y="3870"/>
                  <a:pt x="2802" y="3202"/>
                  <a:pt x="3536" y="2869"/>
                </a:cubicBezTo>
                <a:cubicBezTo>
                  <a:pt x="2836" y="2402"/>
                  <a:pt x="2335" y="1701"/>
                  <a:pt x="2135" y="901"/>
                </a:cubicBezTo>
                <a:lnTo>
                  <a:pt x="1935"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16"/>
          <p:cNvSpPr/>
          <p:nvPr/>
        </p:nvSpPr>
        <p:spPr>
          <a:xfrm>
            <a:off x="1542063" y="422788"/>
            <a:ext cx="122625" cy="192650"/>
          </a:xfrm>
          <a:custGeom>
            <a:avLst/>
            <a:gdLst/>
            <a:ahLst/>
            <a:cxnLst/>
            <a:rect l="l" t="t" r="r" b="b"/>
            <a:pathLst>
              <a:path w="4905" h="7706" extrusionOk="0">
                <a:moveTo>
                  <a:pt x="2870" y="0"/>
                </a:moveTo>
                <a:lnTo>
                  <a:pt x="2403" y="1201"/>
                </a:lnTo>
                <a:cubicBezTo>
                  <a:pt x="1936" y="2269"/>
                  <a:pt x="1068" y="3136"/>
                  <a:pt x="1" y="3569"/>
                </a:cubicBezTo>
                <a:cubicBezTo>
                  <a:pt x="968" y="4237"/>
                  <a:pt x="1602" y="5271"/>
                  <a:pt x="1802" y="6405"/>
                </a:cubicBezTo>
                <a:lnTo>
                  <a:pt x="2036" y="7706"/>
                </a:lnTo>
                <a:lnTo>
                  <a:pt x="2536" y="6505"/>
                </a:lnTo>
                <a:cubicBezTo>
                  <a:pt x="2970" y="5437"/>
                  <a:pt x="3837" y="4570"/>
                  <a:pt x="4904" y="4137"/>
                </a:cubicBezTo>
                <a:cubicBezTo>
                  <a:pt x="3970" y="3469"/>
                  <a:pt x="3303" y="2435"/>
                  <a:pt x="3103" y="1268"/>
                </a:cubicBezTo>
                <a:lnTo>
                  <a:pt x="2870"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6"/>
          <p:cNvSpPr/>
          <p:nvPr/>
        </p:nvSpPr>
        <p:spPr>
          <a:xfrm>
            <a:off x="1542075" y="4631050"/>
            <a:ext cx="122600" cy="191825"/>
          </a:xfrm>
          <a:custGeom>
            <a:avLst/>
            <a:gdLst/>
            <a:ahLst/>
            <a:cxnLst/>
            <a:rect l="l" t="t" r="r" b="b"/>
            <a:pathLst>
              <a:path w="4904" h="7673" extrusionOk="0">
                <a:moveTo>
                  <a:pt x="2869" y="1"/>
                </a:moveTo>
                <a:lnTo>
                  <a:pt x="2369" y="1202"/>
                </a:lnTo>
                <a:cubicBezTo>
                  <a:pt x="1935" y="2269"/>
                  <a:pt x="1068" y="3136"/>
                  <a:pt x="0" y="3570"/>
                </a:cubicBezTo>
                <a:cubicBezTo>
                  <a:pt x="968" y="4237"/>
                  <a:pt x="1601" y="5271"/>
                  <a:pt x="1802" y="6405"/>
                </a:cubicBezTo>
                <a:lnTo>
                  <a:pt x="2035" y="7673"/>
                </a:lnTo>
                <a:lnTo>
                  <a:pt x="2535" y="6505"/>
                </a:lnTo>
                <a:cubicBezTo>
                  <a:pt x="2969" y="5405"/>
                  <a:pt x="3836" y="4537"/>
                  <a:pt x="4904" y="4104"/>
                </a:cubicBezTo>
                <a:cubicBezTo>
                  <a:pt x="3970" y="3437"/>
                  <a:pt x="3303" y="2402"/>
                  <a:pt x="3102" y="1268"/>
                </a:cubicBezTo>
                <a:lnTo>
                  <a:pt x="286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100000">
              <a:schemeClr val="accent1">
                <a:lumMod val="5000"/>
                <a:lumOff val="95000"/>
              </a:schemeClr>
            </a:gs>
            <a:gs pos="100000">
              <a:schemeClr val="accent1">
                <a:lumMod val="45000"/>
                <a:lumOff val="55000"/>
              </a:schemeClr>
            </a:gs>
            <a:gs pos="100000">
              <a:schemeClr val="accent5"/>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1pPr>
            <a:lvl2pPr lvl="1"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2pPr>
            <a:lvl3pPr lvl="2"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3pPr>
            <a:lvl4pPr lvl="3"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4pPr>
            <a:lvl5pPr lvl="4"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5pPr>
            <a:lvl6pPr lvl="5"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6pPr>
            <a:lvl7pPr lvl="6"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7pPr>
            <a:lvl8pPr lvl="7"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8pPr>
            <a:lvl9pPr lvl="8" algn="ctr">
              <a:lnSpc>
                <a:spcPct val="80000"/>
              </a:lnSpc>
              <a:spcBef>
                <a:spcPts val="0"/>
              </a:spcBef>
              <a:spcAft>
                <a:spcPts val="0"/>
              </a:spcAft>
              <a:buClr>
                <a:schemeClr val="lt1"/>
              </a:buClr>
              <a:buSzPts val="3400"/>
              <a:buFont typeface="Cabin"/>
              <a:buNone/>
              <a:defRPr sz="3400" b="1">
                <a:solidFill>
                  <a:schemeClr val="lt1"/>
                </a:solidFill>
                <a:latin typeface="Cabin"/>
                <a:ea typeface="Cabin"/>
                <a:cs typeface="Cabin"/>
                <a:sym typeface="Cabi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1pPr>
            <a:lvl2pPr marL="914400" lvl="1"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2pPr>
            <a:lvl3pPr marL="1371600" lvl="2"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3pPr>
            <a:lvl4pPr marL="1828800" lvl="3"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4pPr>
            <a:lvl5pPr marL="2286000" lvl="4"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5pPr>
            <a:lvl6pPr marL="2743200" lvl="5"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6pPr>
            <a:lvl7pPr marL="3200400" lvl="6"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7pPr>
            <a:lvl8pPr marL="3657600" lvl="7"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8pPr>
            <a:lvl9pPr marL="4114800" lvl="8" indent="-330200">
              <a:lnSpc>
                <a:spcPct val="100000"/>
              </a:lnSpc>
              <a:spcBef>
                <a:spcPts val="0"/>
              </a:spcBef>
              <a:spcAft>
                <a:spcPts val="0"/>
              </a:spcAft>
              <a:buClr>
                <a:schemeClr val="dk2"/>
              </a:buClr>
              <a:buSzPts val="1600"/>
              <a:buFont typeface="Livvic"/>
              <a:buChar char="■"/>
              <a:defRPr sz="1600">
                <a:solidFill>
                  <a:schemeClr val="dk2"/>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8" r:id="rId7"/>
    <p:sldLayoutId id="2147483661" r:id="rId8"/>
    <p:sldLayoutId id="2147483662" r:id="rId9"/>
    <p:sldLayoutId id="2147483664" r:id="rId10"/>
    <p:sldLayoutId id="2147483665" r:id="rId11"/>
    <p:sldLayoutId id="2147483669" r:id="rId12"/>
    <p:sldLayoutId id="2147483671" r:id="rId13"/>
    <p:sldLayoutId id="2147483678" r:id="rId14"/>
    <p:sldLayoutId id="2147483682" r:id="rId15"/>
    <p:sldLayoutId id="2147483683" r:id="rId16"/>
    <p:sldLayoutId id="2147483684" r:id="rId17"/>
    <p:sldLayoutId id="2147483686" r:id="rId18"/>
    <p:sldLayoutId id="2147483687" r:id="rId19"/>
    <p:sldLayoutId id="214748373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emf"/><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2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5.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3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omments" Target="../comments/comment1.xml"/><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34.png"/><Relationship Id="rId2"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image" Target="../media/image5.jpe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hyperlink" Target="https://gobiernodigital.mintic.gov.co/portal/Manual-de-Gobierno-Digital/" TargetMode="External"/><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4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4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4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4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4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4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5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1.wdp"/></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5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5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63.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55.png"/><Relationship Id="rId5" Type="http://schemas.openxmlformats.org/officeDocument/2006/relationships/image" Target="../media/image3.png"/><Relationship Id="rId15" Type="http://schemas.openxmlformats.org/officeDocument/2006/relationships/image" Target="../media/image57.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1.wdp"/></Relationships>
</file>

<file path=ppt/slides/_rels/slide7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58.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5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comments" Target="../comments/comment2.xm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66.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6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notesSlide" Target="../notesSlides/notesSlide78.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70" name="Google Shape;1370;p90"/>
          <p:cNvSpPr txBox="1">
            <a:spLocks noGrp="1"/>
          </p:cNvSpPr>
          <p:nvPr>
            <p:ph type="ctrTitle"/>
          </p:nvPr>
        </p:nvSpPr>
        <p:spPr>
          <a:xfrm>
            <a:off x="4251572" y="1340767"/>
            <a:ext cx="4728547" cy="2002966"/>
          </a:xfrm>
          <a:prstGeom prst="rect">
            <a:avLst/>
          </a:prstGeom>
        </p:spPr>
        <p:txBody>
          <a:bodyPr spcFirstLastPara="1" wrap="square" lIns="91425" tIns="91425" rIns="91425" bIns="91425" anchor="ctr" anchorCtr="0">
            <a:noAutofit/>
          </a:bodyPr>
          <a:lstStyle/>
          <a:p>
            <a:pPr lvl="0"/>
            <a:r>
              <a:rPr lang="en" dirty="0">
                <a:solidFill>
                  <a:schemeClr val="accent3"/>
                </a:solidFill>
              </a:rPr>
              <a:t>Modelo Integrado de Planeación y Gestión </a:t>
            </a:r>
            <a:r>
              <a:rPr lang="en" dirty="0"/>
              <a:t>(MIPG)</a:t>
            </a:r>
            <a:endParaRPr dirty="0">
              <a:solidFill>
                <a:schemeClr val="accent3"/>
              </a:solidFill>
            </a:endParaRPr>
          </a:p>
        </p:txBody>
      </p:sp>
      <p:grpSp>
        <p:nvGrpSpPr>
          <p:cNvPr id="1371" name="Google Shape;1371;p90"/>
          <p:cNvGrpSpPr/>
          <p:nvPr/>
        </p:nvGrpSpPr>
        <p:grpSpPr>
          <a:xfrm>
            <a:off x="1094175" y="835375"/>
            <a:ext cx="2664975" cy="3472725"/>
            <a:chOff x="775350" y="1096050"/>
            <a:chExt cx="2664975" cy="3472725"/>
          </a:xfrm>
        </p:grpSpPr>
        <p:sp>
          <p:nvSpPr>
            <p:cNvPr id="1372" name="Google Shape;1372;p90"/>
            <p:cNvSpPr/>
            <p:nvPr/>
          </p:nvSpPr>
          <p:spPr>
            <a:xfrm>
              <a:off x="1024600" y="1096050"/>
              <a:ext cx="2415725" cy="1870125"/>
            </a:xfrm>
            <a:custGeom>
              <a:avLst/>
              <a:gdLst/>
              <a:ahLst/>
              <a:cxnLst/>
              <a:rect l="l" t="t" r="r" b="b"/>
              <a:pathLst>
                <a:path w="96629" h="74805" extrusionOk="0">
                  <a:moveTo>
                    <a:pt x="1460" y="1"/>
                  </a:moveTo>
                  <a:cubicBezTo>
                    <a:pt x="669" y="1"/>
                    <a:pt x="1" y="669"/>
                    <a:pt x="1" y="1460"/>
                  </a:cubicBezTo>
                  <a:lnTo>
                    <a:pt x="1" y="73345"/>
                  </a:lnTo>
                  <a:cubicBezTo>
                    <a:pt x="1" y="74166"/>
                    <a:pt x="669" y="74804"/>
                    <a:pt x="1460" y="74804"/>
                  </a:cubicBezTo>
                  <a:lnTo>
                    <a:pt x="95170" y="74804"/>
                  </a:lnTo>
                  <a:cubicBezTo>
                    <a:pt x="95990" y="74804"/>
                    <a:pt x="96628" y="74166"/>
                    <a:pt x="96628" y="73345"/>
                  </a:cubicBezTo>
                  <a:lnTo>
                    <a:pt x="96628" y="1460"/>
                  </a:lnTo>
                  <a:cubicBezTo>
                    <a:pt x="96628" y="669"/>
                    <a:pt x="95990" y="1"/>
                    <a:pt x="95170" y="1"/>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90"/>
            <p:cNvSpPr/>
            <p:nvPr/>
          </p:nvSpPr>
          <p:spPr>
            <a:xfrm>
              <a:off x="1083875" y="1154575"/>
              <a:ext cx="2297175" cy="1762950"/>
            </a:xfrm>
            <a:custGeom>
              <a:avLst/>
              <a:gdLst/>
              <a:ahLst/>
              <a:cxnLst/>
              <a:rect l="l" t="t" r="r" b="b"/>
              <a:pathLst>
                <a:path w="91887" h="70518" extrusionOk="0">
                  <a:moveTo>
                    <a:pt x="0" y="0"/>
                  </a:moveTo>
                  <a:lnTo>
                    <a:pt x="0" y="70518"/>
                  </a:lnTo>
                  <a:lnTo>
                    <a:pt x="91887" y="70518"/>
                  </a:lnTo>
                  <a:lnTo>
                    <a:pt x="91887"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90"/>
            <p:cNvSpPr/>
            <p:nvPr/>
          </p:nvSpPr>
          <p:spPr>
            <a:xfrm>
              <a:off x="1742700" y="1257150"/>
              <a:ext cx="106400" cy="843500"/>
            </a:xfrm>
            <a:custGeom>
              <a:avLst/>
              <a:gdLst/>
              <a:ahLst/>
              <a:cxnLst/>
              <a:rect l="l" t="t" r="r" b="b"/>
              <a:pathLst>
                <a:path w="4256" h="33740" extrusionOk="0">
                  <a:moveTo>
                    <a:pt x="0" y="0"/>
                  </a:moveTo>
                  <a:lnTo>
                    <a:pt x="0" y="33740"/>
                  </a:lnTo>
                  <a:lnTo>
                    <a:pt x="4256" y="33740"/>
                  </a:lnTo>
                  <a:lnTo>
                    <a:pt x="4256"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90"/>
            <p:cNvSpPr/>
            <p:nvPr/>
          </p:nvSpPr>
          <p:spPr>
            <a:xfrm>
              <a:off x="3350625" y="1154575"/>
              <a:ext cx="30425" cy="1762950"/>
            </a:xfrm>
            <a:custGeom>
              <a:avLst/>
              <a:gdLst/>
              <a:ahLst/>
              <a:cxnLst/>
              <a:rect l="l" t="t" r="r" b="b"/>
              <a:pathLst>
                <a:path w="1217" h="70518" extrusionOk="0">
                  <a:moveTo>
                    <a:pt x="1" y="0"/>
                  </a:moveTo>
                  <a:lnTo>
                    <a:pt x="1" y="70518"/>
                  </a:lnTo>
                  <a:lnTo>
                    <a:pt x="1217" y="70518"/>
                  </a:lnTo>
                  <a:lnTo>
                    <a:pt x="1217" y="0"/>
                  </a:lnTo>
                  <a:close/>
                </a:path>
              </a:pathLst>
            </a:custGeom>
            <a:solidFill>
              <a:srgbClr val="536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90"/>
            <p:cNvSpPr/>
            <p:nvPr/>
          </p:nvSpPr>
          <p:spPr>
            <a:xfrm>
              <a:off x="1083875" y="2888625"/>
              <a:ext cx="2297175" cy="28900"/>
            </a:xfrm>
            <a:custGeom>
              <a:avLst/>
              <a:gdLst/>
              <a:ahLst/>
              <a:cxnLst/>
              <a:rect l="l" t="t" r="r" b="b"/>
              <a:pathLst>
                <a:path w="91887" h="1156" extrusionOk="0">
                  <a:moveTo>
                    <a:pt x="0" y="1"/>
                  </a:moveTo>
                  <a:lnTo>
                    <a:pt x="0" y="1156"/>
                  </a:lnTo>
                  <a:lnTo>
                    <a:pt x="91887" y="1156"/>
                  </a:lnTo>
                  <a:lnTo>
                    <a:pt x="91887" y="1"/>
                  </a:lnTo>
                  <a:close/>
                </a:path>
              </a:pathLst>
            </a:custGeom>
            <a:solidFill>
              <a:srgbClr val="536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90"/>
            <p:cNvSpPr/>
            <p:nvPr/>
          </p:nvSpPr>
          <p:spPr>
            <a:xfrm>
              <a:off x="1182650" y="1352900"/>
              <a:ext cx="106425" cy="747750"/>
            </a:xfrm>
            <a:custGeom>
              <a:avLst/>
              <a:gdLst/>
              <a:ahLst/>
              <a:cxnLst/>
              <a:rect l="l" t="t" r="r" b="b"/>
              <a:pathLst>
                <a:path w="4257" h="29910" extrusionOk="0">
                  <a:moveTo>
                    <a:pt x="1" y="0"/>
                  </a:moveTo>
                  <a:lnTo>
                    <a:pt x="1" y="29910"/>
                  </a:lnTo>
                  <a:lnTo>
                    <a:pt x="4256" y="29910"/>
                  </a:lnTo>
                  <a:lnTo>
                    <a:pt x="4256"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90"/>
            <p:cNvSpPr/>
            <p:nvPr/>
          </p:nvSpPr>
          <p:spPr>
            <a:xfrm>
              <a:off x="1530700" y="1469150"/>
              <a:ext cx="105650" cy="631500"/>
            </a:xfrm>
            <a:custGeom>
              <a:avLst/>
              <a:gdLst/>
              <a:ahLst/>
              <a:cxnLst/>
              <a:rect l="l" t="t" r="r" b="b"/>
              <a:pathLst>
                <a:path w="4226" h="25260" extrusionOk="0">
                  <a:moveTo>
                    <a:pt x="0" y="1"/>
                  </a:moveTo>
                  <a:lnTo>
                    <a:pt x="0" y="25260"/>
                  </a:lnTo>
                  <a:lnTo>
                    <a:pt x="4225" y="25260"/>
                  </a:lnTo>
                  <a:lnTo>
                    <a:pt x="4225"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90"/>
            <p:cNvSpPr/>
            <p:nvPr/>
          </p:nvSpPr>
          <p:spPr>
            <a:xfrm>
              <a:off x="1358950" y="1615050"/>
              <a:ext cx="105650" cy="485600"/>
            </a:xfrm>
            <a:custGeom>
              <a:avLst/>
              <a:gdLst/>
              <a:ahLst/>
              <a:cxnLst/>
              <a:rect l="l" t="t" r="r" b="b"/>
              <a:pathLst>
                <a:path w="4226" h="19424" extrusionOk="0">
                  <a:moveTo>
                    <a:pt x="1" y="1"/>
                  </a:moveTo>
                  <a:lnTo>
                    <a:pt x="1" y="19424"/>
                  </a:lnTo>
                  <a:lnTo>
                    <a:pt x="4226" y="19424"/>
                  </a:lnTo>
                  <a:lnTo>
                    <a:pt x="4226"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90"/>
            <p:cNvSpPr/>
            <p:nvPr/>
          </p:nvSpPr>
          <p:spPr>
            <a:xfrm>
              <a:off x="1182650" y="2253375"/>
              <a:ext cx="665700" cy="565375"/>
            </a:xfrm>
            <a:custGeom>
              <a:avLst/>
              <a:gdLst/>
              <a:ahLst/>
              <a:cxnLst/>
              <a:rect l="l" t="t" r="r" b="b"/>
              <a:pathLst>
                <a:path w="26628" h="22615" extrusionOk="0">
                  <a:moveTo>
                    <a:pt x="1" y="0"/>
                  </a:moveTo>
                  <a:lnTo>
                    <a:pt x="1" y="22614"/>
                  </a:lnTo>
                  <a:lnTo>
                    <a:pt x="26627" y="22614"/>
                  </a:lnTo>
                  <a:lnTo>
                    <a:pt x="26627"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90"/>
            <p:cNvSpPr/>
            <p:nvPr/>
          </p:nvSpPr>
          <p:spPr>
            <a:xfrm>
              <a:off x="1985100" y="1257150"/>
              <a:ext cx="1273600" cy="31950"/>
            </a:xfrm>
            <a:custGeom>
              <a:avLst/>
              <a:gdLst/>
              <a:ahLst/>
              <a:cxnLst/>
              <a:rect l="l" t="t" r="r" b="b"/>
              <a:pathLst>
                <a:path w="50944" h="1278" extrusionOk="0">
                  <a:moveTo>
                    <a:pt x="1" y="0"/>
                  </a:moveTo>
                  <a:lnTo>
                    <a:pt x="1" y="1277"/>
                  </a:lnTo>
                  <a:lnTo>
                    <a:pt x="50944" y="1277"/>
                  </a:lnTo>
                  <a:lnTo>
                    <a:pt x="50944"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90"/>
            <p:cNvSpPr/>
            <p:nvPr/>
          </p:nvSpPr>
          <p:spPr>
            <a:xfrm>
              <a:off x="1985100" y="1449400"/>
              <a:ext cx="1273600" cy="32700"/>
            </a:xfrm>
            <a:custGeom>
              <a:avLst/>
              <a:gdLst/>
              <a:ahLst/>
              <a:cxnLst/>
              <a:rect l="l" t="t" r="r" b="b"/>
              <a:pathLst>
                <a:path w="50944" h="1308" extrusionOk="0">
                  <a:moveTo>
                    <a:pt x="1" y="1"/>
                  </a:moveTo>
                  <a:lnTo>
                    <a:pt x="1" y="1308"/>
                  </a:lnTo>
                  <a:lnTo>
                    <a:pt x="50944" y="1308"/>
                  </a:lnTo>
                  <a:lnTo>
                    <a:pt x="50944"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90"/>
            <p:cNvSpPr/>
            <p:nvPr/>
          </p:nvSpPr>
          <p:spPr>
            <a:xfrm>
              <a:off x="1985100" y="1353650"/>
              <a:ext cx="670250" cy="31950"/>
            </a:xfrm>
            <a:custGeom>
              <a:avLst/>
              <a:gdLst/>
              <a:ahLst/>
              <a:cxnLst/>
              <a:rect l="l" t="t" r="r" b="b"/>
              <a:pathLst>
                <a:path w="26810" h="1278" extrusionOk="0">
                  <a:moveTo>
                    <a:pt x="1" y="1"/>
                  </a:moveTo>
                  <a:lnTo>
                    <a:pt x="1" y="1277"/>
                  </a:lnTo>
                  <a:lnTo>
                    <a:pt x="26810" y="1277"/>
                  </a:lnTo>
                  <a:lnTo>
                    <a:pt x="26810"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90"/>
            <p:cNvSpPr/>
            <p:nvPr/>
          </p:nvSpPr>
          <p:spPr>
            <a:xfrm>
              <a:off x="1985100" y="1545900"/>
              <a:ext cx="386050" cy="32700"/>
            </a:xfrm>
            <a:custGeom>
              <a:avLst/>
              <a:gdLst/>
              <a:ahLst/>
              <a:cxnLst/>
              <a:rect l="l" t="t" r="r" b="b"/>
              <a:pathLst>
                <a:path w="15442" h="1308" extrusionOk="0">
                  <a:moveTo>
                    <a:pt x="1" y="1"/>
                  </a:moveTo>
                  <a:lnTo>
                    <a:pt x="1" y="1308"/>
                  </a:lnTo>
                  <a:lnTo>
                    <a:pt x="15442" y="1308"/>
                  </a:lnTo>
                  <a:lnTo>
                    <a:pt x="15442"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90"/>
            <p:cNvSpPr/>
            <p:nvPr/>
          </p:nvSpPr>
          <p:spPr>
            <a:xfrm>
              <a:off x="1998775" y="4478325"/>
              <a:ext cx="1216625" cy="90450"/>
            </a:xfrm>
            <a:custGeom>
              <a:avLst/>
              <a:gdLst/>
              <a:ahLst/>
              <a:cxnLst/>
              <a:rect l="l" t="t" r="r" b="b"/>
              <a:pathLst>
                <a:path w="48665" h="3618" extrusionOk="0">
                  <a:moveTo>
                    <a:pt x="24348" y="0"/>
                  </a:moveTo>
                  <a:cubicBezTo>
                    <a:pt x="10913" y="0"/>
                    <a:pt x="1" y="821"/>
                    <a:pt x="1" y="1794"/>
                  </a:cubicBezTo>
                  <a:cubicBezTo>
                    <a:pt x="1" y="2797"/>
                    <a:pt x="10913" y="3617"/>
                    <a:pt x="24348" y="3617"/>
                  </a:cubicBezTo>
                  <a:cubicBezTo>
                    <a:pt x="37783" y="3617"/>
                    <a:pt x="48664" y="2797"/>
                    <a:pt x="48664" y="1794"/>
                  </a:cubicBezTo>
                  <a:cubicBezTo>
                    <a:pt x="48664" y="821"/>
                    <a:pt x="37783" y="0"/>
                    <a:pt x="24348"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90"/>
            <p:cNvSpPr/>
            <p:nvPr/>
          </p:nvSpPr>
          <p:spPr>
            <a:xfrm>
              <a:off x="2819475" y="1892500"/>
              <a:ext cx="431625" cy="789900"/>
            </a:xfrm>
            <a:custGeom>
              <a:avLst/>
              <a:gdLst/>
              <a:ahLst/>
              <a:cxnLst/>
              <a:rect l="l" t="t" r="r" b="b"/>
              <a:pathLst>
                <a:path w="17265" h="31596" extrusionOk="0">
                  <a:moveTo>
                    <a:pt x="13527" y="1"/>
                  </a:moveTo>
                  <a:cubicBezTo>
                    <a:pt x="13069" y="1"/>
                    <a:pt x="12657" y="287"/>
                    <a:pt x="12554" y="727"/>
                  </a:cubicBezTo>
                  <a:lnTo>
                    <a:pt x="7356" y="20332"/>
                  </a:lnTo>
                  <a:lnTo>
                    <a:pt x="5471" y="12581"/>
                  </a:lnTo>
                  <a:cubicBezTo>
                    <a:pt x="4833" y="10028"/>
                    <a:pt x="3496" y="7687"/>
                    <a:pt x="1581" y="5894"/>
                  </a:cubicBezTo>
                  <a:lnTo>
                    <a:pt x="1550" y="5863"/>
                  </a:lnTo>
                  <a:lnTo>
                    <a:pt x="0" y="25590"/>
                  </a:lnTo>
                  <a:lnTo>
                    <a:pt x="4620" y="30362"/>
                  </a:lnTo>
                  <a:cubicBezTo>
                    <a:pt x="5441" y="31206"/>
                    <a:pt x="6488" y="31596"/>
                    <a:pt x="7522" y="31596"/>
                  </a:cubicBezTo>
                  <a:cubicBezTo>
                    <a:pt x="9248" y="31596"/>
                    <a:pt x="10939" y="30511"/>
                    <a:pt x="11490" y="28630"/>
                  </a:cubicBezTo>
                  <a:lnTo>
                    <a:pt x="16931" y="9693"/>
                  </a:lnTo>
                  <a:cubicBezTo>
                    <a:pt x="17265" y="8538"/>
                    <a:pt x="16779" y="7292"/>
                    <a:pt x="15715" y="6684"/>
                  </a:cubicBezTo>
                  <a:lnTo>
                    <a:pt x="13557" y="5468"/>
                  </a:lnTo>
                  <a:lnTo>
                    <a:pt x="14499" y="1213"/>
                  </a:lnTo>
                  <a:cubicBezTo>
                    <a:pt x="14590" y="696"/>
                    <a:pt x="14286" y="179"/>
                    <a:pt x="13769" y="28"/>
                  </a:cubicBezTo>
                  <a:cubicBezTo>
                    <a:pt x="13688" y="9"/>
                    <a:pt x="13607" y="1"/>
                    <a:pt x="13527"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90"/>
            <p:cNvSpPr/>
            <p:nvPr/>
          </p:nvSpPr>
          <p:spPr>
            <a:xfrm>
              <a:off x="2624925" y="3010225"/>
              <a:ext cx="269800" cy="1422525"/>
            </a:xfrm>
            <a:custGeom>
              <a:avLst/>
              <a:gdLst/>
              <a:ahLst/>
              <a:cxnLst/>
              <a:rect l="l" t="t" r="r" b="b"/>
              <a:pathLst>
                <a:path w="10792" h="56901" extrusionOk="0">
                  <a:moveTo>
                    <a:pt x="1217" y="0"/>
                  </a:moveTo>
                  <a:lnTo>
                    <a:pt x="1" y="56901"/>
                  </a:lnTo>
                  <a:lnTo>
                    <a:pt x="9332" y="56901"/>
                  </a:lnTo>
                  <a:lnTo>
                    <a:pt x="10791" y="517"/>
                  </a:lnTo>
                  <a:lnTo>
                    <a:pt x="1217"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90"/>
            <p:cNvSpPr/>
            <p:nvPr/>
          </p:nvSpPr>
          <p:spPr>
            <a:xfrm>
              <a:off x="2273875" y="2994000"/>
              <a:ext cx="392125" cy="1438750"/>
            </a:xfrm>
            <a:custGeom>
              <a:avLst/>
              <a:gdLst/>
              <a:ahLst/>
              <a:cxnLst/>
              <a:rect l="l" t="t" r="r" b="b"/>
              <a:pathLst>
                <a:path w="15685" h="57550" extrusionOk="0">
                  <a:moveTo>
                    <a:pt x="8303" y="1"/>
                  </a:moveTo>
                  <a:cubicBezTo>
                    <a:pt x="4151" y="1"/>
                    <a:pt x="1246" y="649"/>
                    <a:pt x="1246" y="649"/>
                  </a:cubicBezTo>
                  <a:lnTo>
                    <a:pt x="0" y="57550"/>
                  </a:lnTo>
                  <a:lnTo>
                    <a:pt x="14043" y="57550"/>
                  </a:lnTo>
                  <a:cubicBezTo>
                    <a:pt x="14043" y="57550"/>
                    <a:pt x="15684" y="10832"/>
                    <a:pt x="15259" y="649"/>
                  </a:cubicBezTo>
                  <a:cubicBezTo>
                    <a:pt x="12766" y="163"/>
                    <a:pt x="10379" y="1"/>
                    <a:pt x="8303"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90"/>
            <p:cNvSpPr/>
            <p:nvPr/>
          </p:nvSpPr>
          <p:spPr>
            <a:xfrm>
              <a:off x="2655325" y="3004125"/>
              <a:ext cx="66150" cy="276625"/>
            </a:xfrm>
            <a:custGeom>
              <a:avLst/>
              <a:gdLst/>
              <a:ahLst/>
              <a:cxnLst/>
              <a:rect l="l" t="t" r="r" b="b"/>
              <a:pathLst>
                <a:path w="2646" h="11065" extrusionOk="0">
                  <a:moveTo>
                    <a:pt x="2645" y="1"/>
                  </a:moveTo>
                  <a:lnTo>
                    <a:pt x="1" y="153"/>
                  </a:lnTo>
                  <a:lnTo>
                    <a:pt x="1" y="11065"/>
                  </a:lnTo>
                  <a:cubicBezTo>
                    <a:pt x="2584" y="9636"/>
                    <a:pt x="2645" y="1"/>
                    <a:pt x="264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90"/>
            <p:cNvSpPr/>
            <p:nvPr/>
          </p:nvSpPr>
          <p:spPr>
            <a:xfrm>
              <a:off x="2302750" y="2934225"/>
              <a:ext cx="591975" cy="198875"/>
            </a:xfrm>
            <a:custGeom>
              <a:avLst/>
              <a:gdLst/>
              <a:ahLst/>
              <a:cxnLst/>
              <a:rect l="l" t="t" r="r" b="b"/>
              <a:pathLst>
                <a:path w="23679" h="7955" extrusionOk="0">
                  <a:moveTo>
                    <a:pt x="213" y="0"/>
                  </a:moveTo>
                  <a:lnTo>
                    <a:pt x="0" y="7812"/>
                  </a:lnTo>
                  <a:cubicBezTo>
                    <a:pt x="203" y="7910"/>
                    <a:pt x="471" y="7955"/>
                    <a:pt x="797" y="7955"/>
                  </a:cubicBezTo>
                  <a:cubicBezTo>
                    <a:pt x="3100" y="7955"/>
                    <a:pt x="8306" y="5717"/>
                    <a:pt x="14165" y="4225"/>
                  </a:cubicBezTo>
                  <a:cubicBezTo>
                    <a:pt x="15008" y="4763"/>
                    <a:pt x="16096" y="4958"/>
                    <a:pt x="17234" y="4958"/>
                  </a:cubicBezTo>
                  <a:cubicBezTo>
                    <a:pt x="20279" y="4958"/>
                    <a:pt x="23678" y="3557"/>
                    <a:pt x="23678" y="3557"/>
                  </a:cubicBezTo>
                  <a:lnTo>
                    <a:pt x="213" y="0"/>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90"/>
            <p:cNvSpPr/>
            <p:nvPr/>
          </p:nvSpPr>
          <p:spPr>
            <a:xfrm>
              <a:off x="2485125" y="4432725"/>
              <a:ext cx="477225" cy="90450"/>
            </a:xfrm>
            <a:custGeom>
              <a:avLst/>
              <a:gdLst/>
              <a:ahLst/>
              <a:cxnLst/>
              <a:rect l="l" t="t" r="r" b="b"/>
              <a:pathLst>
                <a:path w="19089" h="3618" extrusionOk="0">
                  <a:moveTo>
                    <a:pt x="243" y="1"/>
                  </a:moveTo>
                  <a:lnTo>
                    <a:pt x="0" y="3618"/>
                  </a:lnTo>
                  <a:lnTo>
                    <a:pt x="18602" y="3618"/>
                  </a:lnTo>
                  <a:cubicBezTo>
                    <a:pt x="18602" y="3618"/>
                    <a:pt x="19089" y="1"/>
                    <a:pt x="14286"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90"/>
            <p:cNvSpPr/>
            <p:nvPr/>
          </p:nvSpPr>
          <p:spPr>
            <a:xfrm>
              <a:off x="2255625" y="1883300"/>
              <a:ext cx="646700" cy="1157000"/>
            </a:xfrm>
            <a:custGeom>
              <a:avLst/>
              <a:gdLst/>
              <a:ahLst/>
              <a:cxnLst/>
              <a:rect l="l" t="t" r="r" b="b"/>
              <a:pathLst>
                <a:path w="25868" h="46280" extrusionOk="0">
                  <a:moveTo>
                    <a:pt x="9970" y="0"/>
                  </a:moveTo>
                  <a:lnTo>
                    <a:pt x="1" y="6991"/>
                  </a:lnTo>
                  <a:lnTo>
                    <a:pt x="1976" y="45077"/>
                  </a:lnTo>
                  <a:cubicBezTo>
                    <a:pt x="1976" y="45077"/>
                    <a:pt x="4840" y="46279"/>
                    <a:pt x="8992" y="46279"/>
                  </a:cubicBezTo>
                  <a:cubicBezTo>
                    <a:pt x="11068" y="46279"/>
                    <a:pt x="13466" y="45979"/>
                    <a:pt x="15989" y="45077"/>
                  </a:cubicBezTo>
                  <a:cubicBezTo>
                    <a:pt x="20105" y="45651"/>
                    <a:pt x="22461" y="45806"/>
                    <a:pt x="23805" y="45806"/>
                  </a:cubicBezTo>
                  <a:cubicBezTo>
                    <a:pt x="25378" y="45806"/>
                    <a:pt x="25563" y="45594"/>
                    <a:pt x="25563" y="45594"/>
                  </a:cubicBezTo>
                  <a:cubicBezTo>
                    <a:pt x="25563" y="45594"/>
                    <a:pt x="25867" y="11216"/>
                    <a:pt x="24104" y="6231"/>
                  </a:cubicBezTo>
                  <a:lnTo>
                    <a:pt x="15502" y="213"/>
                  </a:lnTo>
                  <a:lnTo>
                    <a:pt x="9970"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90"/>
            <p:cNvSpPr/>
            <p:nvPr/>
          </p:nvSpPr>
          <p:spPr>
            <a:xfrm>
              <a:off x="2402275" y="1883300"/>
              <a:ext cx="236375" cy="538775"/>
            </a:xfrm>
            <a:custGeom>
              <a:avLst/>
              <a:gdLst/>
              <a:ahLst/>
              <a:cxnLst/>
              <a:rect l="l" t="t" r="r" b="b"/>
              <a:pathLst>
                <a:path w="9455" h="21551" extrusionOk="0">
                  <a:moveTo>
                    <a:pt x="4104" y="0"/>
                  </a:moveTo>
                  <a:lnTo>
                    <a:pt x="1" y="2888"/>
                  </a:lnTo>
                  <a:cubicBezTo>
                    <a:pt x="457" y="8086"/>
                    <a:pt x="2250" y="17599"/>
                    <a:pt x="9454" y="21551"/>
                  </a:cubicBezTo>
                  <a:cubicBezTo>
                    <a:pt x="6171" y="6171"/>
                    <a:pt x="5168" y="1459"/>
                    <a:pt x="4864" y="31"/>
                  </a:cubicBezTo>
                  <a:lnTo>
                    <a:pt x="4104"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90"/>
            <p:cNvSpPr/>
            <p:nvPr/>
          </p:nvSpPr>
          <p:spPr>
            <a:xfrm>
              <a:off x="2608975" y="1887100"/>
              <a:ext cx="158850" cy="534975"/>
            </a:xfrm>
            <a:custGeom>
              <a:avLst/>
              <a:gdLst/>
              <a:ahLst/>
              <a:cxnLst/>
              <a:rect l="l" t="t" r="r" b="b"/>
              <a:pathLst>
                <a:path w="6354" h="21399" extrusionOk="0">
                  <a:moveTo>
                    <a:pt x="1" y="0"/>
                  </a:moveTo>
                  <a:lnTo>
                    <a:pt x="1" y="0"/>
                  </a:lnTo>
                  <a:cubicBezTo>
                    <a:pt x="122" y="2341"/>
                    <a:pt x="426" y="7964"/>
                    <a:pt x="1186" y="21399"/>
                  </a:cubicBezTo>
                  <a:cubicBezTo>
                    <a:pt x="5837" y="18998"/>
                    <a:pt x="6353" y="8298"/>
                    <a:pt x="5837" y="3192"/>
                  </a:cubicBezTo>
                  <a:cubicBezTo>
                    <a:pt x="1368" y="61"/>
                    <a:pt x="1368" y="61"/>
                    <a:pt x="1368" y="61"/>
                  </a:cubicBezTo>
                  <a:lnTo>
                    <a:pt x="1"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90"/>
            <p:cNvSpPr/>
            <p:nvPr/>
          </p:nvSpPr>
          <p:spPr>
            <a:xfrm>
              <a:off x="2504875" y="1883300"/>
              <a:ext cx="171750" cy="538775"/>
            </a:xfrm>
            <a:custGeom>
              <a:avLst/>
              <a:gdLst/>
              <a:ahLst/>
              <a:cxnLst/>
              <a:rect l="l" t="t" r="r" b="b"/>
              <a:pathLst>
                <a:path w="6870" h="21551" extrusionOk="0">
                  <a:moveTo>
                    <a:pt x="0" y="0"/>
                  </a:moveTo>
                  <a:cubicBezTo>
                    <a:pt x="0" y="0"/>
                    <a:pt x="1338" y="16931"/>
                    <a:pt x="5350" y="21551"/>
                  </a:cubicBezTo>
                  <a:cubicBezTo>
                    <a:pt x="6870" y="10912"/>
                    <a:pt x="5532" y="213"/>
                    <a:pt x="5532" y="213"/>
                  </a:cubicBezTo>
                  <a:lnTo>
                    <a:pt x="0"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90"/>
            <p:cNvSpPr/>
            <p:nvPr/>
          </p:nvSpPr>
          <p:spPr>
            <a:xfrm>
              <a:off x="2504875" y="1883300"/>
              <a:ext cx="84375" cy="109450"/>
            </a:xfrm>
            <a:custGeom>
              <a:avLst/>
              <a:gdLst/>
              <a:ahLst/>
              <a:cxnLst/>
              <a:rect l="l" t="t" r="r" b="b"/>
              <a:pathLst>
                <a:path w="3375" h="4378" extrusionOk="0">
                  <a:moveTo>
                    <a:pt x="0" y="0"/>
                  </a:moveTo>
                  <a:cubicBezTo>
                    <a:pt x="0" y="1"/>
                    <a:pt x="152" y="1794"/>
                    <a:pt x="487" y="4377"/>
                  </a:cubicBezTo>
                  <a:lnTo>
                    <a:pt x="3374" y="2067"/>
                  </a:lnTo>
                  <a:lnTo>
                    <a:pt x="0"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90"/>
            <p:cNvSpPr/>
            <p:nvPr/>
          </p:nvSpPr>
          <p:spPr>
            <a:xfrm>
              <a:off x="2589225" y="1888625"/>
              <a:ext cx="60800" cy="77525"/>
            </a:xfrm>
            <a:custGeom>
              <a:avLst/>
              <a:gdLst/>
              <a:ahLst/>
              <a:cxnLst/>
              <a:rect l="l" t="t" r="r" b="b"/>
              <a:pathLst>
                <a:path w="2432" h="3101" extrusionOk="0">
                  <a:moveTo>
                    <a:pt x="2158" y="0"/>
                  </a:moveTo>
                  <a:lnTo>
                    <a:pt x="0" y="1854"/>
                  </a:lnTo>
                  <a:lnTo>
                    <a:pt x="2432" y="3100"/>
                  </a:lnTo>
                  <a:cubicBezTo>
                    <a:pt x="2310" y="1155"/>
                    <a:pt x="2158" y="0"/>
                    <a:pt x="2158" y="0"/>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90"/>
            <p:cNvSpPr/>
            <p:nvPr/>
          </p:nvSpPr>
          <p:spPr>
            <a:xfrm>
              <a:off x="2551975" y="1934975"/>
              <a:ext cx="104150" cy="487100"/>
            </a:xfrm>
            <a:custGeom>
              <a:avLst/>
              <a:gdLst/>
              <a:ahLst/>
              <a:cxnLst/>
              <a:rect l="l" t="t" r="r" b="b"/>
              <a:pathLst>
                <a:path w="4166" h="19484" extrusionOk="0">
                  <a:moveTo>
                    <a:pt x="1490" y="0"/>
                  </a:moveTo>
                  <a:lnTo>
                    <a:pt x="1" y="1186"/>
                  </a:lnTo>
                  <a:lnTo>
                    <a:pt x="1156" y="3253"/>
                  </a:lnTo>
                  <a:lnTo>
                    <a:pt x="609" y="13040"/>
                  </a:lnTo>
                  <a:cubicBezTo>
                    <a:pt x="1338" y="15745"/>
                    <a:pt x="2281" y="18146"/>
                    <a:pt x="3466" y="19484"/>
                  </a:cubicBezTo>
                  <a:cubicBezTo>
                    <a:pt x="3892" y="16475"/>
                    <a:pt x="4104" y="13466"/>
                    <a:pt x="4165" y="10700"/>
                  </a:cubicBezTo>
                  <a:lnTo>
                    <a:pt x="2250" y="3161"/>
                  </a:lnTo>
                  <a:lnTo>
                    <a:pt x="3223" y="882"/>
                  </a:lnTo>
                  <a:lnTo>
                    <a:pt x="1490"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90"/>
            <p:cNvSpPr/>
            <p:nvPr/>
          </p:nvSpPr>
          <p:spPr>
            <a:xfrm>
              <a:off x="2547425" y="2675850"/>
              <a:ext cx="56250" cy="57025"/>
            </a:xfrm>
            <a:custGeom>
              <a:avLst/>
              <a:gdLst/>
              <a:ahLst/>
              <a:cxnLst/>
              <a:rect l="l" t="t" r="r" b="b"/>
              <a:pathLst>
                <a:path w="2250" h="2281" extrusionOk="0">
                  <a:moveTo>
                    <a:pt x="1125" y="1"/>
                  </a:moveTo>
                  <a:cubicBezTo>
                    <a:pt x="487" y="1"/>
                    <a:pt x="1" y="518"/>
                    <a:pt x="1" y="1156"/>
                  </a:cubicBezTo>
                  <a:cubicBezTo>
                    <a:pt x="1" y="1764"/>
                    <a:pt x="487" y="2281"/>
                    <a:pt x="1125" y="2281"/>
                  </a:cubicBezTo>
                  <a:cubicBezTo>
                    <a:pt x="1763" y="2281"/>
                    <a:pt x="2250" y="1764"/>
                    <a:pt x="2250" y="1156"/>
                  </a:cubicBezTo>
                  <a:cubicBezTo>
                    <a:pt x="2250" y="518"/>
                    <a:pt x="1763" y="1"/>
                    <a:pt x="112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90"/>
            <p:cNvSpPr/>
            <p:nvPr/>
          </p:nvSpPr>
          <p:spPr>
            <a:xfrm>
              <a:off x="2267775" y="4432725"/>
              <a:ext cx="477250" cy="90450"/>
            </a:xfrm>
            <a:custGeom>
              <a:avLst/>
              <a:gdLst/>
              <a:ahLst/>
              <a:cxnLst/>
              <a:rect l="l" t="t" r="r" b="b"/>
              <a:pathLst>
                <a:path w="19090" h="3618" extrusionOk="0">
                  <a:moveTo>
                    <a:pt x="244" y="1"/>
                  </a:moveTo>
                  <a:lnTo>
                    <a:pt x="1" y="3618"/>
                  </a:lnTo>
                  <a:lnTo>
                    <a:pt x="18603" y="3618"/>
                  </a:lnTo>
                  <a:cubicBezTo>
                    <a:pt x="18603" y="3618"/>
                    <a:pt x="19089" y="1"/>
                    <a:pt x="14287"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90"/>
            <p:cNvSpPr/>
            <p:nvPr/>
          </p:nvSpPr>
          <p:spPr>
            <a:xfrm>
              <a:off x="2638625" y="2422050"/>
              <a:ext cx="16725" cy="588200"/>
            </a:xfrm>
            <a:custGeom>
              <a:avLst/>
              <a:gdLst/>
              <a:ahLst/>
              <a:cxnLst/>
              <a:rect l="l" t="t" r="r" b="b"/>
              <a:pathLst>
                <a:path w="669" h="23528" fill="none" extrusionOk="0">
                  <a:moveTo>
                    <a:pt x="0" y="1"/>
                  </a:moveTo>
                  <a:cubicBezTo>
                    <a:pt x="0" y="1"/>
                    <a:pt x="638" y="13770"/>
                    <a:pt x="669" y="23527"/>
                  </a:cubicBez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90"/>
            <p:cNvSpPr/>
            <p:nvPr/>
          </p:nvSpPr>
          <p:spPr>
            <a:xfrm>
              <a:off x="2793625" y="3039850"/>
              <a:ext cx="50950" cy="1392900"/>
            </a:xfrm>
            <a:custGeom>
              <a:avLst/>
              <a:gdLst/>
              <a:ahLst/>
              <a:cxnLst/>
              <a:rect l="l" t="t" r="r" b="b"/>
              <a:pathLst>
                <a:path w="2038" h="55716" fill="none" extrusionOk="0">
                  <a:moveTo>
                    <a:pt x="2037" y="0"/>
                  </a:moveTo>
                  <a:lnTo>
                    <a:pt x="1" y="55716"/>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90"/>
            <p:cNvSpPr/>
            <p:nvPr/>
          </p:nvSpPr>
          <p:spPr>
            <a:xfrm>
              <a:off x="2553500" y="3067975"/>
              <a:ext cx="22075" cy="1364775"/>
            </a:xfrm>
            <a:custGeom>
              <a:avLst/>
              <a:gdLst/>
              <a:ahLst/>
              <a:cxnLst/>
              <a:rect l="l" t="t" r="r" b="b"/>
              <a:pathLst>
                <a:path w="883" h="54591" fill="none" extrusionOk="0">
                  <a:moveTo>
                    <a:pt x="882" y="0"/>
                  </a:moveTo>
                  <a:lnTo>
                    <a:pt x="1" y="54591"/>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90"/>
            <p:cNvSpPr/>
            <p:nvPr/>
          </p:nvSpPr>
          <p:spPr>
            <a:xfrm>
              <a:off x="3064150" y="1892500"/>
              <a:ext cx="186950" cy="357850"/>
            </a:xfrm>
            <a:custGeom>
              <a:avLst/>
              <a:gdLst/>
              <a:ahLst/>
              <a:cxnLst/>
              <a:rect l="l" t="t" r="r" b="b"/>
              <a:pathLst>
                <a:path w="7478" h="14314" extrusionOk="0">
                  <a:moveTo>
                    <a:pt x="3740" y="1"/>
                  </a:moveTo>
                  <a:cubicBezTo>
                    <a:pt x="3282" y="1"/>
                    <a:pt x="2870" y="287"/>
                    <a:pt x="2767" y="727"/>
                  </a:cubicBezTo>
                  <a:lnTo>
                    <a:pt x="1" y="11152"/>
                  </a:lnTo>
                  <a:cubicBezTo>
                    <a:pt x="1125" y="12095"/>
                    <a:pt x="3344" y="13706"/>
                    <a:pt x="5837" y="14313"/>
                  </a:cubicBezTo>
                  <a:lnTo>
                    <a:pt x="7144" y="9693"/>
                  </a:lnTo>
                  <a:cubicBezTo>
                    <a:pt x="7478" y="8538"/>
                    <a:pt x="6992" y="7292"/>
                    <a:pt x="5928" y="6684"/>
                  </a:cubicBezTo>
                  <a:lnTo>
                    <a:pt x="3770" y="5468"/>
                  </a:lnTo>
                  <a:lnTo>
                    <a:pt x="4712" y="1213"/>
                  </a:lnTo>
                  <a:cubicBezTo>
                    <a:pt x="4803" y="696"/>
                    <a:pt x="4499" y="179"/>
                    <a:pt x="3982" y="28"/>
                  </a:cubicBezTo>
                  <a:cubicBezTo>
                    <a:pt x="3901" y="9"/>
                    <a:pt x="3820" y="1"/>
                    <a:pt x="3740"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90"/>
            <p:cNvSpPr/>
            <p:nvPr/>
          </p:nvSpPr>
          <p:spPr>
            <a:xfrm>
              <a:off x="3140150" y="2029200"/>
              <a:ext cx="90450" cy="149725"/>
            </a:xfrm>
            <a:custGeom>
              <a:avLst/>
              <a:gdLst/>
              <a:ahLst/>
              <a:cxnLst/>
              <a:rect l="l" t="t" r="r" b="b"/>
              <a:pathLst>
                <a:path w="3618" h="5989" fill="none" extrusionOk="0">
                  <a:moveTo>
                    <a:pt x="730" y="0"/>
                  </a:moveTo>
                  <a:lnTo>
                    <a:pt x="0" y="3526"/>
                  </a:lnTo>
                  <a:lnTo>
                    <a:pt x="3617" y="5988"/>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90"/>
            <p:cNvSpPr/>
            <p:nvPr/>
          </p:nvSpPr>
          <p:spPr>
            <a:xfrm>
              <a:off x="3172050" y="2048950"/>
              <a:ext cx="21300" cy="89700"/>
            </a:xfrm>
            <a:custGeom>
              <a:avLst/>
              <a:gdLst/>
              <a:ahLst/>
              <a:cxnLst/>
              <a:rect l="l" t="t" r="r" b="b"/>
              <a:pathLst>
                <a:path w="852" h="3588" fill="none" extrusionOk="0">
                  <a:moveTo>
                    <a:pt x="1" y="3587"/>
                  </a:moveTo>
                  <a:lnTo>
                    <a:pt x="852" y="1"/>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90"/>
            <p:cNvSpPr/>
            <p:nvPr/>
          </p:nvSpPr>
          <p:spPr>
            <a:xfrm>
              <a:off x="3205500" y="2071000"/>
              <a:ext cx="22050" cy="91200"/>
            </a:xfrm>
            <a:custGeom>
              <a:avLst/>
              <a:gdLst/>
              <a:ahLst/>
              <a:cxnLst/>
              <a:rect l="l" t="t" r="r" b="b"/>
              <a:pathLst>
                <a:path w="882" h="3648" fill="none" extrusionOk="0">
                  <a:moveTo>
                    <a:pt x="0" y="3648"/>
                  </a:moveTo>
                  <a:lnTo>
                    <a:pt x="882" y="0"/>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90"/>
            <p:cNvSpPr/>
            <p:nvPr/>
          </p:nvSpPr>
          <p:spPr>
            <a:xfrm>
              <a:off x="2060325" y="2058075"/>
              <a:ext cx="363275" cy="848050"/>
            </a:xfrm>
            <a:custGeom>
              <a:avLst/>
              <a:gdLst/>
              <a:ahLst/>
              <a:cxnLst/>
              <a:rect l="l" t="t" r="r" b="b"/>
              <a:pathLst>
                <a:path w="14531" h="33922" extrusionOk="0">
                  <a:moveTo>
                    <a:pt x="7813" y="0"/>
                  </a:moveTo>
                  <a:cubicBezTo>
                    <a:pt x="7813" y="0"/>
                    <a:pt x="6627" y="2128"/>
                    <a:pt x="4803" y="9180"/>
                  </a:cubicBezTo>
                  <a:cubicBezTo>
                    <a:pt x="2980" y="16201"/>
                    <a:pt x="1" y="30396"/>
                    <a:pt x="1" y="30396"/>
                  </a:cubicBezTo>
                  <a:lnTo>
                    <a:pt x="7296" y="33922"/>
                  </a:lnTo>
                  <a:lnTo>
                    <a:pt x="12281" y="8906"/>
                  </a:lnTo>
                  <a:cubicBezTo>
                    <a:pt x="12281" y="8906"/>
                    <a:pt x="14530" y="1277"/>
                    <a:pt x="7813"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90"/>
            <p:cNvSpPr/>
            <p:nvPr/>
          </p:nvSpPr>
          <p:spPr>
            <a:xfrm>
              <a:off x="1937225" y="2060775"/>
              <a:ext cx="305500" cy="873725"/>
            </a:xfrm>
            <a:custGeom>
              <a:avLst/>
              <a:gdLst/>
              <a:ahLst/>
              <a:cxnLst/>
              <a:rect l="l" t="t" r="r" b="b"/>
              <a:pathLst>
                <a:path w="12220" h="34949" extrusionOk="0">
                  <a:moveTo>
                    <a:pt x="4654" y="0"/>
                  </a:moveTo>
                  <a:cubicBezTo>
                    <a:pt x="4593" y="0"/>
                    <a:pt x="4531" y="5"/>
                    <a:pt x="4469" y="14"/>
                  </a:cubicBezTo>
                  <a:lnTo>
                    <a:pt x="4469" y="44"/>
                  </a:lnTo>
                  <a:cubicBezTo>
                    <a:pt x="3891" y="136"/>
                    <a:pt x="3527" y="683"/>
                    <a:pt x="3587" y="1260"/>
                  </a:cubicBezTo>
                  <a:lnTo>
                    <a:pt x="4287" y="5971"/>
                  </a:lnTo>
                  <a:lnTo>
                    <a:pt x="1825" y="7157"/>
                  </a:lnTo>
                  <a:cubicBezTo>
                    <a:pt x="639" y="7734"/>
                    <a:pt x="1" y="9041"/>
                    <a:pt x="274" y="10348"/>
                  </a:cubicBezTo>
                  <a:lnTo>
                    <a:pt x="4834" y="31413"/>
                  </a:lnTo>
                  <a:cubicBezTo>
                    <a:pt x="5314" y="33616"/>
                    <a:pt x="7247" y="34948"/>
                    <a:pt x="9249" y="34948"/>
                  </a:cubicBezTo>
                  <a:cubicBezTo>
                    <a:pt x="10284" y="34948"/>
                    <a:pt x="11339" y="34591"/>
                    <a:pt x="12220" y="33814"/>
                  </a:cubicBezTo>
                  <a:lnTo>
                    <a:pt x="5746" y="865"/>
                  </a:lnTo>
                  <a:cubicBezTo>
                    <a:pt x="5637" y="347"/>
                    <a:pt x="5185" y="0"/>
                    <a:pt x="4654"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90"/>
            <p:cNvSpPr/>
            <p:nvPr/>
          </p:nvSpPr>
          <p:spPr>
            <a:xfrm>
              <a:off x="1937225" y="2060775"/>
              <a:ext cx="199875" cy="386375"/>
            </a:xfrm>
            <a:custGeom>
              <a:avLst/>
              <a:gdLst/>
              <a:ahLst/>
              <a:cxnLst/>
              <a:rect l="l" t="t" r="r" b="b"/>
              <a:pathLst>
                <a:path w="7995" h="15455" extrusionOk="0">
                  <a:moveTo>
                    <a:pt x="4654" y="0"/>
                  </a:moveTo>
                  <a:cubicBezTo>
                    <a:pt x="4593" y="0"/>
                    <a:pt x="4531" y="5"/>
                    <a:pt x="4469" y="14"/>
                  </a:cubicBezTo>
                  <a:lnTo>
                    <a:pt x="4469" y="44"/>
                  </a:lnTo>
                  <a:cubicBezTo>
                    <a:pt x="3891" y="136"/>
                    <a:pt x="3527" y="683"/>
                    <a:pt x="3587" y="1260"/>
                  </a:cubicBezTo>
                  <a:lnTo>
                    <a:pt x="4287" y="5971"/>
                  </a:lnTo>
                  <a:lnTo>
                    <a:pt x="1825" y="7157"/>
                  </a:lnTo>
                  <a:cubicBezTo>
                    <a:pt x="639" y="7734"/>
                    <a:pt x="1" y="9041"/>
                    <a:pt x="274" y="10348"/>
                  </a:cubicBezTo>
                  <a:lnTo>
                    <a:pt x="1399" y="15455"/>
                  </a:lnTo>
                  <a:cubicBezTo>
                    <a:pt x="4165" y="14999"/>
                    <a:pt x="6688" y="13418"/>
                    <a:pt x="7995" y="12446"/>
                  </a:cubicBezTo>
                  <a:lnTo>
                    <a:pt x="5746" y="865"/>
                  </a:lnTo>
                  <a:cubicBezTo>
                    <a:pt x="5637" y="347"/>
                    <a:pt x="5185" y="0"/>
                    <a:pt x="4654"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90"/>
            <p:cNvSpPr/>
            <p:nvPr/>
          </p:nvSpPr>
          <p:spPr>
            <a:xfrm>
              <a:off x="1954700" y="2210050"/>
              <a:ext cx="103375" cy="158075"/>
            </a:xfrm>
            <a:custGeom>
              <a:avLst/>
              <a:gdLst/>
              <a:ahLst/>
              <a:cxnLst/>
              <a:rect l="l" t="t" r="r" b="b"/>
              <a:pathLst>
                <a:path w="4135" h="6323" fill="none" extrusionOk="0">
                  <a:moveTo>
                    <a:pt x="3588" y="0"/>
                  </a:moveTo>
                  <a:lnTo>
                    <a:pt x="4135" y="3891"/>
                  </a:lnTo>
                  <a:lnTo>
                    <a:pt x="1" y="6323"/>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90"/>
            <p:cNvSpPr/>
            <p:nvPr/>
          </p:nvSpPr>
          <p:spPr>
            <a:xfrm>
              <a:off x="2004875" y="2229050"/>
              <a:ext cx="16725" cy="99575"/>
            </a:xfrm>
            <a:custGeom>
              <a:avLst/>
              <a:gdLst/>
              <a:ahLst/>
              <a:cxnLst/>
              <a:rect l="l" t="t" r="r" b="b"/>
              <a:pathLst>
                <a:path w="669" h="3983" fill="none" extrusionOk="0">
                  <a:moveTo>
                    <a:pt x="669" y="3982"/>
                  </a:moveTo>
                  <a:lnTo>
                    <a:pt x="0" y="0"/>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90"/>
            <p:cNvSpPr/>
            <p:nvPr/>
          </p:nvSpPr>
          <p:spPr>
            <a:xfrm>
              <a:off x="1966100" y="2251075"/>
              <a:ext cx="16750" cy="100350"/>
            </a:xfrm>
            <a:custGeom>
              <a:avLst/>
              <a:gdLst/>
              <a:ahLst/>
              <a:cxnLst/>
              <a:rect l="l" t="t" r="r" b="b"/>
              <a:pathLst>
                <a:path w="670" h="4014" fill="none" extrusionOk="0">
                  <a:moveTo>
                    <a:pt x="670" y="4013"/>
                  </a:moveTo>
                  <a:lnTo>
                    <a:pt x="1" y="1"/>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90"/>
            <p:cNvSpPr/>
            <p:nvPr/>
          </p:nvSpPr>
          <p:spPr>
            <a:xfrm>
              <a:off x="2287550" y="2280725"/>
              <a:ext cx="79800" cy="495475"/>
            </a:xfrm>
            <a:custGeom>
              <a:avLst/>
              <a:gdLst/>
              <a:ahLst/>
              <a:cxnLst/>
              <a:rect l="l" t="t" r="r" b="b"/>
              <a:pathLst>
                <a:path w="3192" h="19819" extrusionOk="0">
                  <a:moveTo>
                    <a:pt x="3192" y="0"/>
                  </a:moveTo>
                  <a:lnTo>
                    <a:pt x="0" y="15806"/>
                  </a:lnTo>
                  <a:lnTo>
                    <a:pt x="213" y="19818"/>
                  </a:lnTo>
                  <a:lnTo>
                    <a:pt x="3192" y="0"/>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90"/>
            <p:cNvSpPr/>
            <p:nvPr/>
          </p:nvSpPr>
          <p:spPr>
            <a:xfrm>
              <a:off x="2970675" y="2400775"/>
              <a:ext cx="32700" cy="96525"/>
            </a:xfrm>
            <a:custGeom>
              <a:avLst/>
              <a:gdLst/>
              <a:ahLst/>
              <a:cxnLst/>
              <a:rect l="l" t="t" r="r" b="b"/>
              <a:pathLst>
                <a:path w="1308" h="3861" fill="none" extrusionOk="0">
                  <a:moveTo>
                    <a:pt x="1308" y="1"/>
                  </a:moveTo>
                  <a:lnTo>
                    <a:pt x="1" y="3861"/>
                  </a:lnTo>
                </a:path>
              </a:pathLst>
            </a:custGeom>
            <a:noFill/>
            <a:ln w="9125" cap="flat" cmpd="sng">
              <a:solidFill>
                <a:srgbClr val="383A5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90"/>
            <p:cNvSpPr/>
            <p:nvPr/>
          </p:nvSpPr>
          <p:spPr>
            <a:xfrm>
              <a:off x="2147725" y="2422050"/>
              <a:ext cx="70700" cy="361750"/>
            </a:xfrm>
            <a:custGeom>
              <a:avLst/>
              <a:gdLst/>
              <a:ahLst/>
              <a:cxnLst/>
              <a:rect l="l" t="t" r="r" b="b"/>
              <a:pathLst>
                <a:path w="2828" h="14470" fill="none" extrusionOk="0">
                  <a:moveTo>
                    <a:pt x="0" y="1"/>
                  </a:moveTo>
                  <a:lnTo>
                    <a:pt x="2827" y="14469"/>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90"/>
            <p:cNvSpPr/>
            <p:nvPr/>
          </p:nvSpPr>
          <p:spPr>
            <a:xfrm>
              <a:off x="2970675" y="2581625"/>
              <a:ext cx="137575" cy="100250"/>
            </a:xfrm>
            <a:custGeom>
              <a:avLst/>
              <a:gdLst/>
              <a:ahLst/>
              <a:cxnLst/>
              <a:rect l="l" t="t" r="r" b="b"/>
              <a:pathLst>
                <a:path w="5503" h="4010" extrusionOk="0">
                  <a:moveTo>
                    <a:pt x="3405" y="1"/>
                  </a:moveTo>
                  <a:cubicBezTo>
                    <a:pt x="1521" y="1"/>
                    <a:pt x="1" y="1521"/>
                    <a:pt x="1" y="3375"/>
                  </a:cubicBezTo>
                  <a:cubicBezTo>
                    <a:pt x="1" y="3527"/>
                    <a:pt x="31" y="3648"/>
                    <a:pt x="31" y="3740"/>
                  </a:cubicBezTo>
                  <a:cubicBezTo>
                    <a:pt x="504" y="3922"/>
                    <a:pt x="999" y="4010"/>
                    <a:pt x="1491" y="4010"/>
                  </a:cubicBezTo>
                  <a:cubicBezTo>
                    <a:pt x="3214" y="4010"/>
                    <a:pt x="4898" y="2933"/>
                    <a:pt x="5442" y="1065"/>
                  </a:cubicBezTo>
                  <a:lnTo>
                    <a:pt x="5503" y="761"/>
                  </a:lnTo>
                  <a:cubicBezTo>
                    <a:pt x="4925" y="305"/>
                    <a:pt x="4196" y="1"/>
                    <a:pt x="3405"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90"/>
            <p:cNvSpPr/>
            <p:nvPr/>
          </p:nvSpPr>
          <p:spPr>
            <a:xfrm>
              <a:off x="2061850" y="2846825"/>
              <a:ext cx="152775" cy="87550"/>
            </a:xfrm>
            <a:custGeom>
              <a:avLst/>
              <a:gdLst/>
              <a:ahLst/>
              <a:cxnLst/>
              <a:rect l="l" t="t" r="r" b="b"/>
              <a:pathLst>
                <a:path w="6111" h="3502" extrusionOk="0">
                  <a:moveTo>
                    <a:pt x="2007" y="1"/>
                  </a:moveTo>
                  <a:cubicBezTo>
                    <a:pt x="1277" y="1"/>
                    <a:pt x="609" y="183"/>
                    <a:pt x="1" y="518"/>
                  </a:cubicBezTo>
                  <a:cubicBezTo>
                    <a:pt x="658" y="2398"/>
                    <a:pt x="2429" y="3501"/>
                    <a:pt x="4257" y="3501"/>
                  </a:cubicBezTo>
                  <a:cubicBezTo>
                    <a:pt x="4882" y="3501"/>
                    <a:pt x="5514" y="3372"/>
                    <a:pt x="6110" y="3101"/>
                  </a:cubicBezTo>
                  <a:cubicBezTo>
                    <a:pt x="5593" y="1308"/>
                    <a:pt x="3952" y="1"/>
                    <a:pt x="2007"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90"/>
            <p:cNvSpPr/>
            <p:nvPr/>
          </p:nvSpPr>
          <p:spPr>
            <a:xfrm>
              <a:off x="2629500" y="1683450"/>
              <a:ext cx="68400" cy="67650"/>
            </a:xfrm>
            <a:custGeom>
              <a:avLst/>
              <a:gdLst/>
              <a:ahLst/>
              <a:cxnLst/>
              <a:rect l="l" t="t" r="r" b="b"/>
              <a:pathLst>
                <a:path w="2736" h="2706" extrusionOk="0">
                  <a:moveTo>
                    <a:pt x="1368" y="0"/>
                  </a:moveTo>
                  <a:cubicBezTo>
                    <a:pt x="608" y="0"/>
                    <a:pt x="0" y="608"/>
                    <a:pt x="0" y="1368"/>
                  </a:cubicBezTo>
                  <a:cubicBezTo>
                    <a:pt x="0" y="2098"/>
                    <a:pt x="608" y="2706"/>
                    <a:pt x="1368" y="2706"/>
                  </a:cubicBezTo>
                  <a:cubicBezTo>
                    <a:pt x="2128" y="2706"/>
                    <a:pt x="2736" y="2098"/>
                    <a:pt x="2736" y="1368"/>
                  </a:cubicBezTo>
                  <a:cubicBezTo>
                    <a:pt x="2736" y="608"/>
                    <a:pt x="2128" y="0"/>
                    <a:pt x="1368"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90"/>
            <p:cNvSpPr/>
            <p:nvPr/>
          </p:nvSpPr>
          <p:spPr>
            <a:xfrm>
              <a:off x="2504875" y="1751825"/>
              <a:ext cx="138325" cy="183175"/>
            </a:xfrm>
            <a:custGeom>
              <a:avLst/>
              <a:gdLst/>
              <a:ahLst/>
              <a:cxnLst/>
              <a:rect l="l" t="t" r="r" b="b"/>
              <a:pathLst>
                <a:path w="5533" h="7327" extrusionOk="0">
                  <a:moveTo>
                    <a:pt x="0" y="1"/>
                  </a:moveTo>
                  <a:lnTo>
                    <a:pt x="0" y="5259"/>
                  </a:lnTo>
                  <a:lnTo>
                    <a:pt x="3374" y="7326"/>
                  </a:lnTo>
                  <a:lnTo>
                    <a:pt x="5532" y="5472"/>
                  </a:lnTo>
                  <a:lnTo>
                    <a:pt x="5198" y="2858"/>
                  </a:lnTo>
                  <a:lnTo>
                    <a:pt x="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90"/>
            <p:cNvSpPr/>
            <p:nvPr/>
          </p:nvSpPr>
          <p:spPr>
            <a:xfrm>
              <a:off x="2504875" y="1752600"/>
              <a:ext cx="138325" cy="146675"/>
            </a:xfrm>
            <a:custGeom>
              <a:avLst/>
              <a:gdLst/>
              <a:ahLst/>
              <a:cxnLst/>
              <a:rect l="l" t="t" r="r" b="b"/>
              <a:pathLst>
                <a:path w="5533" h="5867" extrusionOk="0">
                  <a:moveTo>
                    <a:pt x="31" y="0"/>
                  </a:moveTo>
                  <a:lnTo>
                    <a:pt x="0" y="244"/>
                  </a:lnTo>
                  <a:cubicBezTo>
                    <a:pt x="0" y="244"/>
                    <a:pt x="92" y="4681"/>
                    <a:pt x="5016" y="5867"/>
                  </a:cubicBezTo>
                  <a:lnTo>
                    <a:pt x="5532" y="5441"/>
                  </a:lnTo>
                  <a:lnTo>
                    <a:pt x="5198" y="2827"/>
                  </a:lnTo>
                  <a:lnTo>
                    <a:pt x="31" y="0"/>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90"/>
            <p:cNvSpPr/>
            <p:nvPr/>
          </p:nvSpPr>
          <p:spPr>
            <a:xfrm>
              <a:off x="2504875" y="1624550"/>
              <a:ext cx="174025" cy="241300"/>
            </a:xfrm>
            <a:custGeom>
              <a:avLst/>
              <a:gdLst/>
              <a:ahLst/>
              <a:cxnLst/>
              <a:rect l="l" t="t" r="r" b="b"/>
              <a:pathLst>
                <a:path w="6961" h="9652" extrusionOk="0">
                  <a:moveTo>
                    <a:pt x="3311" y="0"/>
                  </a:moveTo>
                  <a:cubicBezTo>
                    <a:pt x="1574" y="0"/>
                    <a:pt x="0" y="289"/>
                    <a:pt x="0" y="289"/>
                  </a:cubicBezTo>
                  <a:lnTo>
                    <a:pt x="0" y="5122"/>
                  </a:lnTo>
                  <a:cubicBezTo>
                    <a:pt x="851" y="8770"/>
                    <a:pt x="2827" y="9651"/>
                    <a:pt x="5593" y="9651"/>
                  </a:cubicBezTo>
                  <a:cubicBezTo>
                    <a:pt x="6201" y="9651"/>
                    <a:pt x="6718" y="9195"/>
                    <a:pt x="6779" y="8587"/>
                  </a:cubicBezTo>
                  <a:cubicBezTo>
                    <a:pt x="6961" y="5821"/>
                    <a:pt x="6657" y="593"/>
                    <a:pt x="6657" y="593"/>
                  </a:cubicBezTo>
                  <a:cubicBezTo>
                    <a:pt x="5767" y="136"/>
                    <a:pt x="4501" y="0"/>
                    <a:pt x="331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90"/>
            <p:cNvSpPr/>
            <p:nvPr/>
          </p:nvSpPr>
          <p:spPr>
            <a:xfrm>
              <a:off x="2583900" y="1700175"/>
              <a:ext cx="11425" cy="28900"/>
            </a:xfrm>
            <a:custGeom>
              <a:avLst/>
              <a:gdLst/>
              <a:ahLst/>
              <a:cxnLst/>
              <a:rect l="l" t="t" r="r" b="b"/>
              <a:pathLst>
                <a:path w="457" h="1156" extrusionOk="0">
                  <a:moveTo>
                    <a:pt x="213" y="0"/>
                  </a:moveTo>
                  <a:cubicBezTo>
                    <a:pt x="92" y="0"/>
                    <a:pt x="1" y="91"/>
                    <a:pt x="1" y="213"/>
                  </a:cubicBezTo>
                  <a:lnTo>
                    <a:pt x="1" y="942"/>
                  </a:lnTo>
                  <a:cubicBezTo>
                    <a:pt x="1" y="1064"/>
                    <a:pt x="92" y="1155"/>
                    <a:pt x="213" y="1155"/>
                  </a:cubicBezTo>
                  <a:cubicBezTo>
                    <a:pt x="335" y="1155"/>
                    <a:pt x="456" y="1064"/>
                    <a:pt x="456" y="942"/>
                  </a:cubicBezTo>
                  <a:lnTo>
                    <a:pt x="456" y="213"/>
                  </a:lnTo>
                  <a:cubicBezTo>
                    <a:pt x="456" y="91"/>
                    <a:pt x="335" y="0"/>
                    <a:pt x="213"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90"/>
            <p:cNvSpPr/>
            <p:nvPr/>
          </p:nvSpPr>
          <p:spPr>
            <a:xfrm>
              <a:off x="2644700" y="1700175"/>
              <a:ext cx="11425" cy="28900"/>
            </a:xfrm>
            <a:custGeom>
              <a:avLst/>
              <a:gdLst/>
              <a:ahLst/>
              <a:cxnLst/>
              <a:rect l="l" t="t" r="r" b="b"/>
              <a:pathLst>
                <a:path w="457" h="1156" extrusionOk="0">
                  <a:moveTo>
                    <a:pt x="243" y="0"/>
                  </a:moveTo>
                  <a:cubicBezTo>
                    <a:pt x="122" y="0"/>
                    <a:pt x="0" y="91"/>
                    <a:pt x="0" y="213"/>
                  </a:cubicBezTo>
                  <a:lnTo>
                    <a:pt x="0" y="942"/>
                  </a:lnTo>
                  <a:cubicBezTo>
                    <a:pt x="0" y="1064"/>
                    <a:pt x="122" y="1155"/>
                    <a:pt x="243" y="1155"/>
                  </a:cubicBezTo>
                  <a:cubicBezTo>
                    <a:pt x="365" y="1155"/>
                    <a:pt x="456" y="1064"/>
                    <a:pt x="456" y="942"/>
                  </a:cubicBezTo>
                  <a:lnTo>
                    <a:pt x="456" y="213"/>
                  </a:lnTo>
                  <a:cubicBezTo>
                    <a:pt x="456" y="91"/>
                    <a:pt x="365" y="0"/>
                    <a:pt x="243"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90"/>
            <p:cNvSpPr/>
            <p:nvPr/>
          </p:nvSpPr>
          <p:spPr>
            <a:xfrm>
              <a:off x="2621900" y="1724475"/>
              <a:ext cx="21300" cy="44875"/>
            </a:xfrm>
            <a:custGeom>
              <a:avLst/>
              <a:gdLst/>
              <a:ahLst/>
              <a:cxnLst/>
              <a:rect l="l" t="t" r="r" b="b"/>
              <a:pathLst>
                <a:path w="852" h="1795" extrusionOk="0">
                  <a:moveTo>
                    <a:pt x="335" y="1"/>
                  </a:moveTo>
                  <a:lnTo>
                    <a:pt x="0" y="1794"/>
                  </a:lnTo>
                  <a:lnTo>
                    <a:pt x="851" y="1794"/>
                  </a:lnTo>
                  <a:lnTo>
                    <a:pt x="335" y="1"/>
                  </a:lnTo>
                  <a:close/>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90"/>
            <p:cNvSpPr/>
            <p:nvPr/>
          </p:nvSpPr>
          <p:spPr>
            <a:xfrm>
              <a:off x="2621900" y="1724475"/>
              <a:ext cx="21300" cy="44875"/>
            </a:xfrm>
            <a:custGeom>
              <a:avLst/>
              <a:gdLst/>
              <a:ahLst/>
              <a:cxnLst/>
              <a:rect l="l" t="t" r="r" b="b"/>
              <a:pathLst>
                <a:path w="852" h="1795" fill="none" extrusionOk="0">
                  <a:moveTo>
                    <a:pt x="335" y="1"/>
                  </a:moveTo>
                  <a:lnTo>
                    <a:pt x="851" y="1794"/>
                  </a:lnTo>
                  <a:lnTo>
                    <a:pt x="0" y="1794"/>
                  </a:lnTo>
                </a:path>
              </a:pathLst>
            </a:custGeom>
            <a:noFill/>
            <a:ln w="760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90"/>
            <p:cNvSpPr/>
            <p:nvPr/>
          </p:nvSpPr>
          <p:spPr>
            <a:xfrm>
              <a:off x="2562625" y="1662925"/>
              <a:ext cx="40300" cy="12950"/>
            </a:xfrm>
            <a:custGeom>
              <a:avLst/>
              <a:gdLst/>
              <a:ahLst/>
              <a:cxnLst/>
              <a:rect l="l" t="t" r="r" b="b"/>
              <a:pathLst>
                <a:path w="1612" h="518" fill="none" extrusionOk="0">
                  <a:moveTo>
                    <a:pt x="1611" y="517"/>
                  </a:moveTo>
                  <a:cubicBezTo>
                    <a:pt x="1611" y="517"/>
                    <a:pt x="943" y="1"/>
                    <a:pt x="0" y="517"/>
                  </a:cubicBezTo>
                </a:path>
              </a:pathLst>
            </a:custGeom>
            <a:noFill/>
            <a:ln w="106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90"/>
            <p:cNvSpPr/>
            <p:nvPr/>
          </p:nvSpPr>
          <p:spPr>
            <a:xfrm>
              <a:off x="2643175" y="1669775"/>
              <a:ext cx="29650" cy="6100"/>
            </a:xfrm>
            <a:custGeom>
              <a:avLst/>
              <a:gdLst/>
              <a:ahLst/>
              <a:cxnLst/>
              <a:rect l="l" t="t" r="r" b="b"/>
              <a:pathLst>
                <a:path w="1186" h="244" fill="none" extrusionOk="0">
                  <a:moveTo>
                    <a:pt x="1186" y="61"/>
                  </a:moveTo>
                  <a:cubicBezTo>
                    <a:pt x="882" y="0"/>
                    <a:pt x="487" y="0"/>
                    <a:pt x="0" y="243"/>
                  </a:cubicBezTo>
                </a:path>
              </a:pathLst>
            </a:custGeom>
            <a:noFill/>
            <a:ln w="106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90"/>
            <p:cNvSpPr/>
            <p:nvPr/>
          </p:nvSpPr>
          <p:spPr>
            <a:xfrm>
              <a:off x="2451675" y="1543775"/>
              <a:ext cx="236350" cy="210375"/>
            </a:xfrm>
            <a:custGeom>
              <a:avLst/>
              <a:gdLst/>
              <a:ahLst/>
              <a:cxnLst/>
              <a:rect l="l" t="t" r="r" b="b"/>
              <a:pathLst>
                <a:path w="9454" h="8415" extrusionOk="0">
                  <a:moveTo>
                    <a:pt x="5892" y="1"/>
                  </a:moveTo>
                  <a:cubicBezTo>
                    <a:pt x="3809" y="1"/>
                    <a:pt x="2706" y="1362"/>
                    <a:pt x="2706" y="1362"/>
                  </a:cubicBezTo>
                  <a:cubicBezTo>
                    <a:pt x="2706" y="1362"/>
                    <a:pt x="1" y="2031"/>
                    <a:pt x="913" y="5648"/>
                  </a:cubicBezTo>
                  <a:cubicBezTo>
                    <a:pt x="1946" y="7289"/>
                    <a:pt x="2128" y="7289"/>
                    <a:pt x="2128" y="7289"/>
                  </a:cubicBezTo>
                  <a:cubicBezTo>
                    <a:pt x="2128" y="7289"/>
                    <a:pt x="2068" y="7745"/>
                    <a:pt x="2159" y="8414"/>
                  </a:cubicBezTo>
                  <a:cubicBezTo>
                    <a:pt x="3162" y="8323"/>
                    <a:pt x="3283" y="7776"/>
                    <a:pt x="3223" y="7381"/>
                  </a:cubicBezTo>
                  <a:cubicBezTo>
                    <a:pt x="3162" y="7198"/>
                    <a:pt x="3101" y="7016"/>
                    <a:pt x="3040" y="6834"/>
                  </a:cubicBezTo>
                  <a:cubicBezTo>
                    <a:pt x="2979" y="6560"/>
                    <a:pt x="2919" y="6286"/>
                    <a:pt x="2919" y="5982"/>
                  </a:cubicBezTo>
                  <a:cubicBezTo>
                    <a:pt x="2797" y="3672"/>
                    <a:pt x="4256" y="3429"/>
                    <a:pt x="4256" y="3429"/>
                  </a:cubicBezTo>
                  <a:cubicBezTo>
                    <a:pt x="4256" y="3429"/>
                    <a:pt x="4948" y="3330"/>
                    <a:pt x="5859" y="3330"/>
                  </a:cubicBezTo>
                  <a:cubicBezTo>
                    <a:pt x="6771" y="3330"/>
                    <a:pt x="7904" y="3429"/>
                    <a:pt x="8785" y="3824"/>
                  </a:cubicBezTo>
                  <a:cubicBezTo>
                    <a:pt x="9302" y="2882"/>
                    <a:pt x="9454" y="602"/>
                    <a:pt x="6809" y="86"/>
                  </a:cubicBezTo>
                  <a:cubicBezTo>
                    <a:pt x="6485" y="27"/>
                    <a:pt x="6179" y="1"/>
                    <a:pt x="5892"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90"/>
            <p:cNvSpPr/>
            <p:nvPr/>
          </p:nvSpPr>
          <p:spPr>
            <a:xfrm>
              <a:off x="2602900" y="1789075"/>
              <a:ext cx="47900" cy="13925"/>
            </a:xfrm>
            <a:custGeom>
              <a:avLst/>
              <a:gdLst/>
              <a:ahLst/>
              <a:cxnLst/>
              <a:rect l="l" t="t" r="r" b="b"/>
              <a:pathLst>
                <a:path w="1916" h="557" extrusionOk="0">
                  <a:moveTo>
                    <a:pt x="0" y="0"/>
                  </a:moveTo>
                  <a:lnTo>
                    <a:pt x="0" y="0"/>
                  </a:lnTo>
                  <a:cubicBezTo>
                    <a:pt x="0" y="0"/>
                    <a:pt x="464" y="556"/>
                    <a:pt x="1093" y="556"/>
                  </a:cubicBezTo>
                  <a:cubicBezTo>
                    <a:pt x="1347" y="556"/>
                    <a:pt x="1627" y="466"/>
                    <a:pt x="1915" y="213"/>
                  </a:cubicBezTo>
                  <a:lnTo>
                    <a:pt x="0"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90"/>
            <p:cNvSpPr/>
            <p:nvPr/>
          </p:nvSpPr>
          <p:spPr>
            <a:xfrm>
              <a:off x="2444075" y="1689525"/>
              <a:ext cx="70700" cy="70700"/>
            </a:xfrm>
            <a:custGeom>
              <a:avLst/>
              <a:gdLst/>
              <a:ahLst/>
              <a:cxnLst/>
              <a:rect l="l" t="t" r="r" b="b"/>
              <a:pathLst>
                <a:path w="2828" h="2828" extrusionOk="0">
                  <a:moveTo>
                    <a:pt x="1429" y="1"/>
                  </a:moveTo>
                  <a:cubicBezTo>
                    <a:pt x="639" y="1"/>
                    <a:pt x="1" y="639"/>
                    <a:pt x="1" y="1399"/>
                  </a:cubicBezTo>
                  <a:cubicBezTo>
                    <a:pt x="1" y="2189"/>
                    <a:pt x="639" y="2827"/>
                    <a:pt x="1429" y="2827"/>
                  </a:cubicBezTo>
                  <a:cubicBezTo>
                    <a:pt x="2189" y="2827"/>
                    <a:pt x="2828" y="2189"/>
                    <a:pt x="2828" y="1399"/>
                  </a:cubicBezTo>
                  <a:cubicBezTo>
                    <a:pt x="2828" y="639"/>
                    <a:pt x="2189" y="1"/>
                    <a:pt x="1429"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90"/>
            <p:cNvSpPr/>
            <p:nvPr/>
          </p:nvSpPr>
          <p:spPr>
            <a:xfrm>
              <a:off x="2476000" y="1714600"/>
              <a:ext cx="29650" cy="34225"/>
            </a:xfrm>
            <a:custGeom>
              <a:avLst/>
              <a:gdLst/>
              <a:ahLst/>
              <a:cxnLst/>
              <a:rect l="l" t="t" r="r" b="b"/>
              <a:pathLst>
                <a:path w="1186" h="1369" extrusionOk="0">
                  <a:moveTo>
                    <a:pt x="1186" y="1368"/>
                  </a:moveTo>
                  <a:lnTo>
                    <a:pt x="0" y="1"/>
                  </a:lnTo>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90"/>
            <p:cNvSpPr/>
            <p:nvPr/>
          </p:nvSpPr>
          <p:spPr>
            <a:xfrm>
              <a:off x="2476000" y="1714600"/>
              <a:ext cx="29650" cy="34225"/>
            </a:xfrm>
            <a:custGeom>
              <a:avLst/>
              <a:gdLst/>
              <a:ahLst/>
              <a:cxnLst/>
              <a:rect l="l" t="t" r="r" b="b"/>
              <a:pathLst>
                <a:path w="1186" h="1369" fill="none" extrusionOk="0">
                  <a:moveTo>
                    <a:pt x="1186" y="1368"/>
                  </a:moveTo>
                  <a:lnTo>
                    <a:pt x="0" y="1"/>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90"/>
            <p:cNvSpPr/>
            <p:nvPr/>
          </p:nvSpPr>
          <p:spPr>
            <a:xfrm>
              <a:off x="2583150" y="1544100"/>
              <a:ext cx="104875" cy="95300"/>
            </a:xfrm>
            <a:custGeom>
              <a:avLst/>
              <a:gdLst/>
              <a:ahLst/>
              <a:cxnLst/>
              <a:rect l="l" t="t" r="r" b="b"/>
              <a:pathLst>
                <a:path w="4195" h="3812" extrusionOk="0">
                  <a:moveTo>
                    <a:pt x="568" y="0"/>
                  </a:moveTo>
                  <a:cubicBezTo>
                    <a:pt x="457" y="0"/>
                    <a:pt x="349" y="4"/>
                    <a:pt x="243" y="12"/>
                  </a:cubicBezTo>
                  <a:cubicBezTo>
                    <a:pt x="1398" y="954"/>
                    <a:pt x="517" y="2565"/>
                    <a:pt x="0" y="3325"/>
                  </a:cubicBezTo>
                  <a:cubicBezTo>
                    <a:pt x="154" y="3320"/>
                    <a:pt x="323" y="3317"/>
                    <a:pt x="501" y="3317"/>
                  </a:cubicBezTo>
                  <a:cubicBezTo>
                    <a:pt x="1418" y="3317"/>
                    <a:pt x="2611" y="3404"/>
                    <a:pt x="3526" y="3811"/>
                  </a:cubicBezTo>
                  <a:cubicBezTo>
                    <a:pt x="4043" y="2869"/>
                    <a:pt x="4195" y="589"/>
                    <a:pt x="1550" y="73"/>
                  </a:cubicBezTo>
                  <a:cubicBezTo>
                    <a:pt x="1194" y="28"/>
                    <a:pt x="871" y="0"/>
                    <a:pt x="568"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90"/>
            <p:cNvSpPr/>
            <p:nvPr/>
          </p:nvSpPr>
          <p:spPr>
            <a:xfrm>
              <a:off x="775350" y="4404600"/>
              <a:ext cx="1256125" cy="69950"/>
            </a:xfrm>
            <a:custGeom>
              <a:avLst/>
              <a:gdLst/>
              <a:ahLst/>
              <a:cxnLst/>
              <a:rect l="l" t="t" r="r" b="b"/>
              <a:pathLst>
                <a:path w="50245" h="2798" extrusionOk="0">
                  <a:moveTo>
                    <a:pt x="25108" y="1"/>
                  </a:moveTo>
                  <a:cubicBezTo>
                    <a:pt x="11247" y="1"/>
                    <a:pt x="1" y="639"/>
                    <a:pt x="1" y="1399"/>
                  </a:cubicBezTo>
                  <a:cubicBezTo>
                    <a:pt x="1" y="2189"/>
                    <a:pt x="11247" y="2797"/>
                    <a:pt x="25108" y="2797"/>
                  </a:cubicBezTo>
                  <a:cubicBezTo>
                    <a:pt x="38998" y="2797"/>
                    <a:pt x="50245" y="2189"/>
                    <a:pt x="50245" y="1399"/>
                  </a:cubicBezTo>
                  <a:cubicBezTo>
                    <a:pt x="50245" y="639"/>
                    <a:pt x="38998" y="1"/>
                    <a:pt x="25108"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90"/>
            <p:cNvSpPr/>
            <p:nvPr/>
          </p:nvSpPr>
          <p:spPr>
            <a:xfrm>
              <a:off x="1252575" y="3302775"/>
              <a:ext cx="604900" cy="1132250"/>
            </a:xfrm>
            <a:custGeom>
              <a:avLst/>
              <a:gdLst/>
              <a:ahLst/>
              <a:cxnLst/>
              <a:rect l="l" t="t" r="r" b="b"/>
              <a:pathLst>
                <a:path w="24196" h="45290" extrusionOk="0">
                  <a:moveTo>
                    <a:pt x="0" y="0"/>
                  </a:moveTo>
                  <a:lnTo>
                    <a:pt x="0" y="45290"/>
                  </a:lnTo>
                  <a:lnTo>
                    <a:pt x="24195" y="45290"/>
                  </a:lnTo>
                  <a:lnTo>
                    <a:pt x="24195" y="1946"/>
                  </a:lnTo>
                  <a:cubicBezTo>
                    <a:pt x="24195" y="882"/>
                    <a:pt x="23314" y="0"/>
                    <a:pt x="2222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90"/>
            <p:cNvSpPr/>
            <p:nvPr/>
          </p:nvSpPr>
          <p:spPr>
            <a:xfrm>
              <a:off x="957725" y="3302775"/>
              <a:ext cx="294875" cy="1132250"/>
            </a:xfrm>
            <a:custGeom>
              <a:avLst/>
              <a:gdLst/>
              <a:ahLst/>
              <a:cxnLst/>
              <a:rect l="l" t="t" r="r" b="b"/>
              <a:pathLst>
                <a:path w="11795" h="45290" extrusionOk="0">
                  <a:moveTo>
                    <a:pt x="1916" y="0"/>
                  </a:moveTo>
                  <a:cubicBezTo>
                    <a:pt x="852" y="0"/>
                    <a:pt x="1" y="851"/>
                    <a:pt x="1" y="1915"/>
                  </a:cubicBezTo>
                  <a:lnTo>
                    <a:pt x="1" y="45290"/>
                  </a:lnTo>
                  <a:lnTo>
                    <a:pt x="11794" y="45290"/>
                  </a:lnTo>
                  <a:lnTo>
                    <a:pt x="11794"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90"/>
            <p:cNvSpPr/>
            <p:nvPr/>
          </p:nvSpPr>
          <p:spPr>
            <a:xfrm>
              <a:off x="1252575" y="3520850"/>
              <a:ext cx="604900" cy="25"/>
            </a:xfrm>
            <a:custGeom>
              <a:avLst/>
              <a:gdLst/>
              <a:ahLst/>
              <a:cxnLst/>
              <a:rect l="l" t="t" r="r" b="b"/>
              <a:pathLst>
                <a:path w="24196" h="1" extrusionOk="0">
                  <a:moveTo>
                    <a:pt x="0" y="1"/>
                  </a:moveTo>
                  <a:lnTo>
                    <a:pt x="24195" y="1"/>
                  </a:lnTo>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90"/>
            <p:cNvSpPr/>
            <p:nvPr/>
          </p:nvSpPr>
          <p:spPr>
            <a:xfrm>
              <a:off x="1252575" y="3520850"/>
              <a:ext cx="604900" cy="25"/>
            </a:xfrm>
            <a:custGeom>
              <a:avLst/>
              <a:gdLst/>
              <a:ahLst/>
              <a:cxnLst/>
              <a:rect l="l" t="t" r="r" b="b"/>
              <a:pathLst>
                <a:path w="24196" h="1" fill="none" extrusionOk="0">
                  <a:moveTo>
                    <a:pt x="0" y="1"/>
                  </a:moveTo>
                  <a:lnTo>
                    <a:pt x="24195" y="1"/>
                  </a:lnTo>
                </a:path>
              </a:pathLst>
            </a:custGeom>
            <a:noFill/>
            <a:ln w="8350"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90"/>
            <p:cNvSpPr/>
            <p:nvPr/>
          </p:nvSpPr>
          <p:spPr>
            <a:xfrm>
              <a:off x="1252575" y="3751100"/>
              <a:ext cx="604900" cy="25"/>
            </a:xfrm>
            <a:custGeom>
              <a:avLst/>
              <a:gdLst/>
              <a:ahLst/>
              <a:cxnLst/>
              <a:rect l="l" t="t" r="r" b="b"/>
              <a:pathLst>
                <a:path w="24196" h="1" extrusionOk="0">
                  <a:moveTo>
                    <a:pt x="0" y="1"/>
                  </a:moveTo>
                  <a:lnTo>
                    <a:pt x="24195" y="1"/>
                  </a:lnTo>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90"/>
            <p:cNvSpPr/>
            <p:nvPr/>
          </p:nvSpPr>
          <p:spPr>
            <a:xfrm>
              <a:off x="1252575" y="3751100"/>
              <a:ext cx="604900" cy="25"/>
            </a:xfrm>
            <a:custGeom>
              <a:avLst/>
              <a:gdLst/>
              <a:ahLst/>
              <a:cxnLst/>
              <a:rect l="l" t="t" r="r" b="b"/>
              <a:pathLst>
                <a:path w="24196" h="1" fill="none" extrusionOk="0">
                  <a:moveTo>
                    <a:pt x="0" y="1"/>
                  </a:moveTo>
                  <a:lnTo>
                    <a:pt x="24195" y="1"/>
                  </a:lnTo>
                </a:path>
              </a:pathLst>
            </a:custGeom>
            <a:noFill/>
            <a:ln w="8350"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90"/>
            <p:cNvSpPr/>
            <p:nvPr/>
          </p:nvSpPr>
          <p:spPr>
            <a:xfrm>
              <a:off x="1252575" y="3982100"/>
              <a:ext cx="604900" cy="25"/>
            </a:xfrm>
            <a:custGeom>
              <a:avLst/>
              <a:gdLst/>
              <a:ahLst/>
              <a:cxnLst/>
              <a:rect l="l" t="t" r="r" b="b"/>
              <a:pathLst>
                <a:path w="24196" h="1" extrusionOk="0">
                  <a:moveTo>
                    <a:pt x="0" y="1"/>
                  </a:moveTo>
                  <a:lnTo>
                    <a:pt x="24195" y="1"/>
                  </a:lnTo>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90"/>
            <p:cNvSpPr/>
            <p:nvPr/>
          </p:nvSpPr>
          <p:spPr>
            <a:xfrm>
              <a:off x="1252575" y="3982100"/>
              <a:ext cx="604900" cy="25"/>
            </a:xfrm>
            <a:custGeom>
              <a:avLst/>
              <a:gdLst/>
              <a:ahLst/>
              <a:cxnLst/>
              <a:rect l="l" t="t" r="r" b="b"/>
              <a:pathLst>
                <a:path w="24196" h="1" fill="none" extrusionOk="0">
                  <a:moveTo>
                    <a:pt x="0" y="1"/>
                  </a:moveTo>
                  <a:lnTo>
                    <a:pt x="24195" y="1"/>
                  </a:lnTo>
                </a:path>
              </a:pathLst>
            </a:custGeom>
            <a:noFill/>
            <a:ln w="8350"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90"/>
            <p:cNvSpPr/>
            <p:nvPr/>
          </p:nvSpPr>
          <p:spPr>
            <a:xfrm>
              <a:off x="1252575" y="4213125"/>
              <a:ext cx="604900" cy="25"/>
            </a:xfrm>
            <a:custGeom>
              <a:avLst/>
              <a:gdLst/>
              <a:ahLst/>
              <a:cxnLst/>
              <a:rect l="l" t="t" r="r" b="b"/>
              <a:pathLst>
                <a:path w="24196" h="1" extrusionOk="0">
                  <a:moveTo>
                    <a:pt x="0" y="0"/>
                  </a:moveTo>
                  <a:lnTo>
                    <a:pt x="24195" y="0"/>
                  </a:lnTo>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90"/>
            <p:cNvSpPr/>
            <p:nvPr/>
          </p:nvSpPr>
          <p:spPr>
            <a:xfrm>
              <a:off x="1252575" y="4213125"/>
              <a:ext cx="604900" cy="25"/>
            </a:xfrm>
            <a:custGeom>
              <a:avLst/>
              <a:gdLst/>
              <a:ahLst/>
              <a:cxnLst/>
              <a:rect l="l" t="t" r="r" b="b"/>
              <a:pathLst>
                <a:path w="24196" h="1" fill="none" extrusionOk="0">
                  <a:moveTo>
                    <a:pt x="0" y="0"/>
                  </a:moveTo>
                  <a:lnTo>
                    <a:pt x="24195" y="0"/>
                  </a:lnTo>
                </a:path>
              </a:pathLst>
            </a:custGeom>
            <a:noFill/>
            <a:ln w="8350"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90"/>
            <p:cNvSpPr/>
            <p:nvPr/>
          </p:nvSpPr>
          <p:spPr>
            <a:xfrm>
              <a:off x="1482825" y="3393950"/>
              <a:ext cx="185425" cy="24350"/>
            </a:xfrm>
            <a:custGeom>
              <a:avLst/>
              <a:gdLst/>
              <a:ahLst/>
              <a:cxnLst/>
              <a:rect l="l" t="t" r="r" b="b"/>
              <a:pathLst>
                <a:path w="7417" h="974" extrusionOk="0">
                  <a:moveTo>
                    <a:pt x="486" y="1"/>
                  </a:moveTo>
                  <a:cubicBezTo>
                    <a:pt x="213" y="1"/>
                    <a:pt x="0" y="214"/>
                    <a:pt x="0" y="487"/>
                  </a:cubicBezTo>
                  <a:cubicBezTo>
                    <a:pt x="0" y="761"/>
                    <a:pt x="213" y="973"/>
                    <a:pt x="486" y="973"/>
                  </a:cubicBezTo>
                  <a:lnTo>
                    <a:pt x="6900" y="973"/>
                  </a:lnTo>
                  <a:cubicBezTo>
                    <a:pt x="7174" y="973"/>
                    <a:pt x="7417" y="761"/>
                    <a:pt x="7417" y="487"/>
                  </a:cubicBezTo>
                  <a:cubicBezTo>
                    <a:pt x="7417" y="214"/>
                    <a:pt x="7174" y="1"/>
                    <a:pt x="690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90"/>
            <p:cNvSpPr/>
            <p:nvPr/>
          </p:nvSpPr>
          <p:spPr>
            <a:xfrm>
              <a:off x="1482825" y="3622675"/>
              <a:ext cx="185425" cy="24350"/>
            </a:xfrm>
            <a:custGeom>
              <a:avLst/>
              <a:gdLst/>
              <a:ahLst/>
              <a:cxnLst/>
              <a:rect l="l" t="t" r="r" b="b"/>
              <a:pathLst>
                <a:path w="7417" h="974" extrusionOk="0">
                  <a:moveTo>
                    <a:pt x="486" y="1"/>
                  </a:moveTo>
                  <a:cubicBezTo>
                    <a:pt x="213" y="1"/>
                    <a:pt x="0" y="214"/>
                    <a:pt x="0" y="487"/>
                  </a:cubicBezTo>
                  <a:cubicBezTo>
                    <a:pt x="0" y="761"/>
                    <a:pt x="213" y="974"/>
                    <a:pt x="486" y="974"/>
                  </a:cubicBezTo>
                  <a:lnTo>
                    <a:pt x="6900" y="974"/>
                  </a:lnTo>
                  <a:cubicBezTo>
                    <a:pt x="7174" y="974"/>
                    <a:pt x="7417" y="761"/>
                    <a:pt x="7417" y="487"/>
                  </a:cubicBezTo>
                  <a:cubicBezTo>
                    <a:pt x="7417" y="214"/>
                    <a:pt x="7174" y="1"/>
                    <a:pt x="690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90"/>
            <p:cNvSpPr/>
            <p:nvPr/>
          </p:nvSpPr>
          <p:spPr>
            <a:xfrm>
              <a:off x="1482825" y="3851400"/>
              <a:ext cx="185425" cy="24350"/>
            </a:xfrm>
            <a:custGeom>
              <a:avLst/>
              <a:gdLst/>
              <a:ahLst/>
              <a:cxnLst/>
              <a:rect l="l" t="t" r="r" b="b"/>
              <a:pathLst>
                <a:path w="7417" h="974" extrusionOk="0">
                  <a:moveTo>
                    <a:pt x="486" y="1"/>
                  </a:moveTo>
                  <a:cubicBezTo>
                    <a:pt x="213" y="1"/>
                    <a:pt x="0" y="214"/>
                    <a:pt x="0" y="487"/>
                  </a:cubicBezTo>
                  <a:cubicBezTo>
                    <a:pt x="0" y="761"/>
                    <a:pt x="213" y="974"/>
                    <a:pt x="486" y="974"/>
                  </a:cubicBezTo>
                  <a:lnTo>
                    <a:pt x="6900" y="974"/>
                  </a:lnTo>
                  <a:cubicBezTo>
                    <a:pt x="7174" y="974"/>
                    <a:pt x="7417" y="761"/>
                    <a:pt x="7417" y="487"/>
                  </a:cubicBezTo>
                  <a:cubicBezTo>
                    <a:pt x="7417" y="214"/>
                    <a:pt x="7174" y="1"/>
                    <a:pt x="690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90"/>
            <p:cNvSpPr/>
            <p:nvPr/>
          </p:nvSpPr>
          <p:spPr>
            <a:xfrm>
              <a:off x="1482825" y="4080125"/>
              <a:ext cx="185425" cy="24350"/>
            </a:xfrm>
            <a:custGeom>
              <a:avLst/>
              <a:gdLst/>
              <a:ahLst/>
              <a:cxnLst/>
              <a:rect l="l" t="t" r="r" b="b"/>
              <a:pathLst>
                <a:path w="7417" h="974" extrusionOk="0">
                  <a:moveTo>
                    <a:pt x="486" y="1"/>
                  </a:moveTo>
                  <a:cubicBezTo>
                    <a:pt x="213" y="1"/>
                    <a:pt x="0" y="214"/>
                    <a:pt x="0" y="487"/>
                  </a:cubicBezTo>
                  <a:cubicBezTo>
                    <a:pt x="0" y="761"/>
                    <a:pt x="213" y="974"/>
                    <a:pt x="486" y="974"/>
                  </a:cubicBezTo>
                  <a:lnTo>
                    <a:pt x="6900" y="974"/>
                  </a:lnTo>
                  <a:cubicBezTo>
                    <a:pt x="7174" y="974"/>
                    <a:pt x="7417" y="761"/>
                    <a:pt x="7417" y="487"/>
                  </a:cubicBezTo>
                  <a:cubicBezTo>
                    <a:pt x="7417" y="214"/>
                    <a:pt x="7174" y="1"/>
                    <a:pt x="690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90"/>
            <p:cNvSpPr/>
            <p:nvPr/>
          </p:nvSpPr>
          <p:spPr>
            <a:xfrm>
              <a:off x="1482825" y="4308875"/>
              <a:ext cx="185425" cy="24325"/>
            </a:xfrm>
            <a:custGeom>
              <a:avLst/>
              <a:gdLst/>
              <a:ahLst/>
              <a:cxnLst/>
              <a:rect l="l" t="t" r="r" b="b"/>
              <a:pathLst>
                <a:path w="7417" h="973" extrusionOk="0">
                  <a:moveTo>
                    <a:pt x="486" y="0"/>
                  </a:moveTo>
                  <a:cubicBezTo>
                    <a:pt x="213" y="0"/>
                    <a:pt x="0" y="213"/>
                    <a:pt x="0" y="486"/>
                  </a:cubicBezTo>
                  <a:cubicBezTo>
                    <a:pt x="0" y="760"/>
                    <a:pt x="213" y="973"/>
                    <a:pt x="486" y="973"/>
                  </a:cubicBezTo>
                  <a:lnTo>
                    <a:pt x="6900" y="973"/>
                  </a:lnTo>
                  <a:cubicBezTo>
                    <a:pt x="7174" y="973"/>
                    <a:pt x="7417" y="760"/>
                    <a:pt x="7417" y="486"/>
                  </a:cubicBezTo>
                  <a:cubicBezTo>
                    <a:pt x="7417" y="213"/>
                    <a:pt x="7174" y="0"/>
                    <a:pt x="6900"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 name="Grupo 2"/>
          <p:cNvGrpSpPr/>
          <p:nvPr/>
        </p:nvGrpSpPr>
        <p:grpSpPr>
          <a:xfrm>
            <a:off x="-82484" y="-94768"/>
            <a:ext cx="9294302" cy="5249634"/>
            <a:chOff x="-82484" y="-94768"/>
            <a:chExt cx="9294302" cy="5249634"/>
          </a:xfrm>
        </p:grpSpPr>
        <p:pic>
          <p:nvPicPr>
            <p:cNvPr id="88" name="Imagen 8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63160" y="232949"/>
              <a:ext cx="1162050" cy="403860"/>
            </a:xfrm>
            <a:prstGeom prst="rect">
              <a:avLst/>
            </a:prstGeom>
          </p:spPr>
        </p:pic>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0" name="Imagen 8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99"/>
          <p:cNvSpPr txBox="1">
            <a:spLocks noGrp="1"/>
          </p:cNvSpPr>
          <p:nvPr>
            <p:ph type="subTitle" idx="1"/>
          </p:nvPr>
        </p:nvSpPr>
        <p:spPr>
          <a:xfrm>
            <a:off x="315685" y="1099458"/>
            <a:ext cx="6008525" cy="3432158"/>
          </a:xfrm>
          <a:prstGeom prst="rect">
            <a:avLst/>
          </a:prstGeom>
        </p:spPr>
        <p:txBody>
          <a:bodyPr spcFirstLastPara="1" wrap="square" lIns="91425" tIns="91425" rIns="91425" bIns="91425" anchor="t" anchorCtr="0">
            <a:noAutofit/>
          </a:bodyPr>
          <a:lstStyle/>
          <a:p>
            <a:pPr algn="just"/>
            <a:r>
              <a:rPr lang="es-ES" sz="1600" dirty="0"/>
              <a:t>	Tiene como propósito institucionalizar la cultura de integridad como un proceso amplio y transversal al servicio público para garantizar el desempeño institucional responsable y el comportamiento probo de los servidores en función del interés general, a partir de:</a:t>
            </a:r>
          </a:p>
          <a:p>
            <a:pPr algn="just"/>
            <a:endParaRPr lang="es-ES" sz="1600" dirty="0"/>
          </a:p>
          <a:p>
            <a:pPr algn="just">
              <a:buFont typeface="Wingdings" panose="05000000000000000000" pitchFamily="2" charset="2"/>
              <a:buChar char="§"/>
            </a:pPr>
            <a:r>
              <a:rPr lang="es-ES" sz="1600" dirty="0"/>
              <a:t>La apropiación de los valores del servicio público;</a:t>
            </a:r>
          </a:p>
          <a:p>
            <a:pPr algn="just">
              <a:buFont typeface="Wingdings" panose="05000000000000000000" pitchFamily="2" charset="2"/>
              <a:buChar char="§"/>
            </a:pPr>
            <a:r>
              <a:rPr lang="es-ES" sz="1600" dirty="0"/>
              <a:t>Fortalecer e integrar mecanismos, instrumentos administrativos y orientaciones que garanticen la idoneidad en la prestación del servicio; y</a:t>
            </a:r>
          </a:p>
          <a:p>
            <a:pPr algn="l">
              <a:buFont typeface="Wingdings" panose="05000000000000000000" pitchFamily="2" charset="2"/>
              <a:buChar char="§"/>
            </a:pPr>
            <a:r>
              <a:rPr lang="es-ES" sz="1600" dirty="0"/>
              <a:t>La apertura del servidor público al diálogo con la ciudadanía.</a:t>
            </a:r>
            <a:endParaRPr lang="es-CO" sz="1600" dirty="0"/>
          </a:p>
        </p:txBody>
      </p:sp>
      <p:sp>
        <p:nvSpPr>
          <p:cNvPr id="1799" name="Google Shape;1799;p99"/>
          <p:cNvSpPr txBox="1">
            <a:spLocks noGrp="1"/>
          </p:cNvSpPr>
          <p:nvPr>
            <p:ph type="title"/>
          </p:nvPr>
        </p:nvSpPr>
        <p:spPr>
          <a:xfrm>
            <a:off x="1285452" y="411365"/>
            <a:ext cx="5834793" cy="482400"/>
          </a:xfrm>
          <a:prstGeom prst="rect">
            <a:avLst/>
          </a:prstGeom>
        </p:spPr>
        <p:txBody>
          <a:bodyPr spcFirstLastPara="1" wrap="square" lIns="91425" tIns="91425" rIns="91425" bIns="91425" anchor="b" anchorCtr="0">
            <a:noAutofit/>
          </a:bodyPr>
          <a:lstStyle/>
          <a:p>
            <a:r>
              <a:rPr lang="es-419" sz="3600" dirty="0">
                <a:solidFill>
                  <a:schemeClr val="accent3"/>
                </a:solidFill>
              </a:rPr>
              <a:t>1.3 Política </a:t>
            </a:r>
            <a:r>
              <a:rPr lang="es-419" sz="3600" dirty="0">
                <a:solidFill>
                  <a:srgbClr val="0070C0"/>
                </a:solidFill>
              </a:rPr>
              <a:t>de Integridad </a:t>
            </a:r>
            <a:endParaRPr sz="3600" dirty="0">
              <a:solidFill>
                <a:srgbClr val="0070C0"/>
              </a:solidFill>
            </a:endParaRPr>
          </a:p>
        </p:txBody>
      </p:sp>
      <p:grpSp>
        <p:nvGrpSpPr>
          <p:cNvPr id="1800" name="Google Shape;1800;p99"/>
          <p:cNvGrpSpPr/>
          <p:nvPr/>
        </p:nvGrpSpPr>
        <p:grpSpPr>
          <a:xfrm>
            <a:off x="6525891" y="1377283"/>
            <a:ext cx="2184980" cy="2785117"/>
            <a:chOff x="5150925" y="2115775"/>
            <a:chExt cx="2755325" cy="3211300"/>
          </a:xfrm>
        </p:grpSpPr>
        <p:sp>
          <p:nvSpPr>
            <p:cNvPr id="1801" name="Google Shape;1801;p99"/>
            <p:cNvSpPr/>
            <p:nvPr/>
          </p:nvSpPr>
          <p:spPr>
            <a:xfrm>
              <a:off x="6417525" y="3771750"/>
              <a:ext cx="288700" cy="206200"/>
            </a:xfrm>
            <a:custGeom>
              <a:avLst/>
              <a:gdLst/>
              <a:ahLst/>
              <a:cxnLst/>
              <a:rect l="l" t="t" r="r" b="b"/>
              <a:pathLst>
                <a:path w="11548" h="8248" extrusionOk="0">
                  <a:moveTo>
                    <a:pt x="11548" y="1"/>
                  </a:moveTo>
                  <a:cubicBezTo>
                    <a:pt x="11547" y="1"/>
                    <a:pt x="6211" y="2069"/>
                    <a:pt x="5777" y="2403"/>
                  </a:cubicBezTo>
                  <a:cubicBezTo>
                    <a:pt x="5377" y="2770"/>
                    <a:pt x="3442" y="6439"/>
                    <a:pt x="1974" y="7273"/>
                  </a:cubicBezTo>
                  <a:cubicBezTo>
                    <a:pt x="1647" y="7452"/>
                    <a:pt x="1346" y="7530"/>
                    <a:pt x="1089" y="7530"/>
                  </a:cubicBezTo>
                  <a:cubicBezTo>
                    <a:pt x="771" y="7530"/>
                    <a:pt x="521" y="7409"/>
                    <a:pt x="373" y="7206"/>
                  </a:cubicBezTo>
                  <a:cubicBezTo>
                    <a:pt x="273" y="7339"/>
                    <a:pt x="240" y="7406"/>
                    <a:pt x="206" y="7440"/>
                  </a:cubicBezTo>
                  <a:cubicBezTo>
                    <a:pt x="1" y="7774"/>
                    <a:pt x="212" y="8247"/>
                    <a:pt x="1038" y="8247"/>
                  </a:cubicBezTo>
                  <a:cubicBezTo>
                    <a:pt x="1283" y="8247"/>
                    <a:pt x="1583" y="8206"/>
                    <a:pt x="1941" y="8107"/>
                  </a:cubicBezTo>
                  <a:cubicBezTo>
                    <a:pt x="3509" y="7673"/>
                    <a:pt x="5977" y="3737"/>
                    <a:pt x="5977" y="3737"/>
                  </a:cubicBezTo>
                  <a:lnTo>
                    <a:pt x="10681" y="801"/>
                  </a:lnTo>
                  <a:lnTo>
                    <a:pt x="10514" y="935"/>
                  </a:lnTo>
                  <a:cubicBezTo>
                    <a:pt x="10581" y="902"/>
                    <a:pt x="10614" y="868"/>
                    <a:pt x="10614" y="868"/>
                  </a:cubicBezTo>
                  <a:lnTo>
                    <a:pt x="11548"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99"/>
            <p:cNvSpPr/>
            <p:nvPr/>
          </p:nvSpPr>
          <p:spPr>
            <a:xfrm flipH="1">
              <a:off x="6626750" y="2434975"/>
              <a:ext cx="461200" cy="1964750"/>
            </a:xfrm>
            <a:custGeom>
              <a:avLst/>
              <a:gdLst/>
              <a:ahLst/>
              <a:cxnLst/>
              <a:rect l="l" t="t" r="r" b="b"/>
              <a:pathLst>
                <a:path w="18448" h="78590" extrusionOk="0">
                  <a:moveTo>
                    <a:pt x="1402" y="0"/>
                  </a:moveTo>
                  <a:lnTo>
                    <a:pt x="1" y="300"/>
                  </a:lnTo>
                  <a:lnTo>
                    <a:pt x="17046" y="78590"/>
                  </a:lnTo>
                  <a:lnTo>
                    <a:pt x="18447" y="78290"/>
                  </a:lnTo>
                  <a:lnTo>
                    <a:pt x="1402"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99"/>
            <p:cNvSpPr/>
            <p:nvPr/>
          </p:nvSpPr>
          <p:spPr>
            <a:xfrm flipH="1">
              <a:off x="6965325" y="2372450"/>
              <a:ext cx="159325" cy="369350"/>
            </a:xfrm>
            <a:custGeom>
              <a:avLst/>
              <a:gdLst/>
              <a:ahLst/>
              <a:cxnLst/>
              <a:rect l="l" t="t" r="r" b="b"/>
              <a:pathLst>
                <a:path w="6373" h="14774" extrusionOk="0">
                  <a:moveTo>
                    <a:pt x="2157" y="1"/>
                  </a:moveTo>
                  <a:cubicBezTo>
                    <a:pt x="2051" y="1"/>
                    <a:pt x="1943" y="11"/>
                    <a:pt x="1836" y="33"/>
                  </a:cubicBezTo>
                  <a:lnTo>
                    <a:pt x="1335" y="133"/>
                  </a:lnTo>
                  <a:cubicBezTo>
                    <a:pt x="535" y="333"/>
                    <a:pt x="1" y="1134"/>
                    <a:pt x="168" y="1967"/>
                  </a:cubicBezTo>
                  <a:lnTo>
                    <a:pt x="2703" y="13542"/>
                  </a:lnTo>
                  <a:cubicBezTo>
                    <a:pt x="2849" y="14273"/>
                    <a:pt x="3508" y="14774"/>
                    <a:pt x="4230" y="14774"/>
                  </a:cubicBezTo>
                  <a:cubicBezTo>
                    <a:pt x="4332" y="14774"/>
                    <a:pt x="4435" y="14764"/>
                    <a:pt x="4538" y="14743"/>
                  </a:cubicBezTo>
                  <a:lnTo>
                    <a:pt x="5038" y="14610"/>
                  </a:lnTo>
                  <a:cubicBezTo>
                    <a:pt x="5838" y="14443"/>
                    <a:pt x="6372" y="13609"/>
                    <a:pt x="6205" y="12809"/>
                  </a:cubicBezTo>
                  <a:lnTo>
                    <a:pt x="3670" y="1200"/>
                  </a:lnTo>
                  <a:cubicBezTo>
                    <a:pt x="3525" y="474"/>
                    <a:pt x="2874" y="1"/>
                    <a:pt x="215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99"/>
            <p:cNvSpPr/>
            <p:nvPr/>
          </p:nvSpPr>
          <p:spPr>
            <a:xfrm flipH="1">
              <a:off x="6726000" y="2115775"/>
              <a:ext cx="234350" cy="217125"/>
            </a:xfrm>
            <a:custGeom>
              <a:avLst/>
              <a:gdLst/>
              <a:ahLst/>
              <a:cxnLst/>
              <a:rect l="l" t="t" r="r" b="b"/>
              <a:pathLst>
                <a:path w="9374" h="8685" extrusionOk="0">
                  <a:moveTo>
                    <a:pt x="4825" y="0"/>
                  </a:moveTo>
                  <a:cubicBezTo>
                    <a:pt x="4143" y="0"/>
                    <a:pt x="3450" y="159"/>
                    <a:pt x="2802" y="493"/>
                  </a:cubicBezTo>
                  <a:cubicBezTo>
                    <a:pt x="2535" y="626"/>
                    <a:pt x="2302" y="793"/>
                    <a:pt x="2068" y="993"/>
                  </a:cubicBezTo>
                  <a:cubicBezTo>
                    <a:pt x="501" y="2261"/>
                    <a:pt x="0" y="4496"/>
                    <a:pt x="968" y="6364"/>
                  </a:cubicBezTo>
                  <a:cubicBezTo>
                    <a:pt x="1762" y="7835"/>
                    <a:pt x="3275" y="8685"/>
                    <a:pt x="4843" y="8685"/>
                  </a:cubicBezTo>
                  <a:cubicBezTo>
                    <a:pt x="5516" y="8685"/>
                    <a:pt x="6198" y="8528"/>
                    <a:pt x="6839" y="8198"/>
                  </a:cubicBezTo>
                  <a:cubicBezTo>
                    <a:pt x="8506" y="7298"/>
                    <a:pt x="9374" y="5496"/>
                    <a:pt x="9107" y="3728"/>
                  </a:cubicBezTo>
                  <a:cubicBezTo>
                    <a:pt x="9040" y="3261"/>
                    <a:pt x="8907" y="2761"/>
                    <a:pt x="8673" y="2327"/>
                  </a:cubicBezTo>
                  <a:cubicBezTo>
                    <a:pt x="7906" y="840"/>
                    <a:pt x="6394" y="0"/>
                    <a:pt x="4825"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99"/>
            <p:cNvSpPr/>
            <p:nvPr/>
          </p:nvSpPr>
          <p:spPr>
            <a:xfrm flipH="1">
              <a:off x="6726000" y="2140600"/>
              <a:ext cx="234350" cy="192300"/>
            </a:xfrm>
            <a:custGeom>
              <a:avLst/>
              <a:gdLst/>
              <a:ahLst/>
              <a:cxnLst/>
              <a:rect l="l" t="t" r="r" b="b"/>
              <a:pathLst>
                <a:path w="9374" h="7692" extrusionOk="0">
                  <a:moveTo>
                    <a:pt x="2068" y="0"/>
                  </a:moveTo>
                  <a:cubicBezTo>
                    <a:pt x="501" y="1268"/>
                    <a:pt x="0" y="3503"/>
                    <a:pt x="968" y="5371"/>
                  </a:cubicBezTo>
                  <a:cubicBezTo>
                    <a:pt x="1762" y="6842"/>
                    <a:pt x="3275" y="7692"/>
                    <a:pt x="4843" y="7692"/>
                  </a:cubicBezTo>
                  <a:cubicBezTo>
                    <a:pt x="5516" y="7692"/>
                    <a:pt x="6198" y="7535"/>
                    <a:pt x="6839" y="7205"/>
                  </a:cubicBezTo>
                  <a:cubicBezTo>
                    <a:pt x="8506" y="6305"/>
                    <a:pt x="9374" y="4503"/>
                    <a:pt x="9107" y="2735"/>
                  </a:cubicBezTo>
                  <a:lnTo>
                    <a:pt x="9107" y="2735"/>
                  </a:lnTo>
                  <a:cubicBezTo>
                    <a:pt x="8367" y="4107"/>
                    <a:pt x="7295" y="4824"/>
                    <a:pt x="6177" y="4824"/>
                  </a:cubicBezTo>
                  <a:cubicBezTo>
                    <a:pt x="5228" y="4824"/>
                    <a:pt x="4245" y="4308"/>
                    <a:pt x="3403" y="3236"/>
                  </a:cubicBezTo>
                  <a:cubicBezTo>
                    <a:pt x="2335" y="1935"/>
                    <a:pt x="2068" y="801"/>
                    <a:pt x="2068"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99"/>
            <p:cNvSpPr/>
            <p:nvPr/>
          </p:nvSpPr>
          <p:spPr>
            <a:xfrm flipH="1">
              <a:off x="6774375" y="2125775"/>
              <a:ext cx="106750" cy="93475"/>
            </a:xfrm>
            <a:custGeom>
              <a:avLst/>
              <a:gdLst/>
              <a:ahLst/>
              <a:cxnLst/>
              <a:rect l="l" t="t" r="r" b="b"/>
              <a:pathLst>
                <a:path w="4270" h="3739" extrusionOk="0">
                  <a:moveTo>
                    <a:pt x="2136" y="1"/>
                  </a:moveTo>
                  <a:cubicBezTo>
                    <a:pt x="1842" y="1"/>
                    <a:pt x="1544" y="73"/>
                    <a:pt x="1268" y="226"/>
                  </a:cubicBezTo>
                  <a:cubicBezTo>
                    <a:pt x="334" y="693"/>
                    <a:pt x="0" y="1827"/>
                    <a:pt x="467" y="2728"/>
                  </a:cubicBezTo>
                  <a:cubicBezTo>
                    <a:pt x="816" y="3379"/>
                    <a:pt x="1456" y="3738"/>
                    <a:pt x="2128" y="3738"/>
                  </a:cubicBezTo>
                  <a:cubicBezTo>
                    <a:pt x="2421" y="3738"/>
                    <a:pt x="2719" y="3670"/>
                    <a:pt x="3002" y="3529"/>
                  </a:cubicBezTo>
                  <a:cubicBezTo>
                    <a:pt x="3903" y="3062"/>
                    <a:pt x="4270" y="1927"/>
                    <a:pt x="3770" y="993"/>
                  </a:cubicBezTo>
                  <a:cubicBezTo>
                    <a:pt x="3446" y="369"/>
                    <a:pt x="2801" y="1"/>
                    <a:pt x="2136"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99"/>
            <p:cNvSpPr/>
            <p:nvPr/>
          </p:nvSpPr>
          <p:spPr>
            <a:xfrm flipH="1">
              <a:off x="6856100" y="2188950"/>
              <a:ext cx="504550" cy="341950"/>
            </a:xfrm>
            <a:custGeom>
              <a:avLst/>
              <a:gdLst/>
              <a:ahLst/>
              <a:cxnLst/>
              <a:rect l="l" t="t" r="r" b="b"/>
              <a:pathLst>
                <a:path w="20182" h="13678" extrusionOk="0">
                  <a:moveTo>
                    <a:pt x="17064" y="0"/>
                  </a:moveTo>
                  <a:cubicBezTo>
                    <a:pt x="17009" y="0"/>
                    <a:pt x="16958" y="11"/>
                    <a:pt x="16913" y="34"/>
                  </a:cubicBezTo>
                  <a:lnTo>
                    <a:pt x="1" y="9975"/>
                  </a:lnTo>
                  <a:lnTo>
                    <a:pt x="1936" y="13677"/>
                  </a:lnTo>
                  <a:lnTo>
                    <a:pt x="19715" y="5438"/>
                  </a:lnTo>
                  <a:cubicBezTo>
                    <a:pt x="20182" y="5171"/>
                    <a:pt x="19948" y="3770"/>
                    <a:pt x="19148" y="2302"/>
                  </a:cubicBezTo>
                  <a:cubicBezTo>
                    <a:pt x="18455" y="948"/>
                    <a:pt x="17573" y="0"/>
                    <a:pt x="17064"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99"/>
            <p:cNvSpPr/>
            <p:nvPr/>
          </p:nvSpPr>
          <p:spPr>
            <a:xfrm flipH="1">
              <a:off x="5668575" y="2598425"/>
              <a:ext cx="415325" cy="1749600"/>
            </a:xfrm>
            <a:custGeom>
              <a:avLst/>
              <a:gdLst/>
              <a:ahLst/>
              <a:cxnLst/>
              <a:rect l="l" t="t" r="r" b="b"/>
              <a:pathLst>
                <a:path w="16613" h="69984" extrusionOk="0">
                  <a:moveTo>
                    <a:pt x="15178" y="0"/>
                  </a:moveTo>
                  <a:lnTo>
                    <a:pt x="1" y="69683"/>
                  </a:lnTo>
                  <a:lnTo>
                    <a:pt x="1435" y="69984"/>
                  </a:lnTo>
                  <a:lnTo>
                    <a:pt x="16613" y="300"/>
                  </a:lnTo>
                  <a:lnTo>
                    <a:pt x="15178"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99"/>
            <p:cNvSpPr/>
            <p:nvPr/>
          </p:nvSpPr>
          <p:spPr>
            <a:xfrm flipH="1">
              <a:off x="5631875" y="2535900"/>
              <a:ext cx="159300" cy="369350"/>
            </a:xfrm>
            <a:custGeom>
              <a:avLst/>
              <a:gdLst/>
              <a:ahLst/>
              <a:cxnLst/>
              <a:rect l="l" t="t" r="r" b="b"/>
              <a:pathLst>
                <a:path w="6372" h="14774" extrusionOk="0">
                  <a:moveTo>
                    <a:pt x="4215" y="1"/>
                  </a:moveTo>
                  <a:cubicBezTo>
                    <a:pt x="3498" y="1"/>
                    <a:pt x="2847" y="474"/>
                    <a:pt x="2702" y="1200"/>
                  </a:cubicBezTo>
                  <a:lnTo>
                    <a:pt x="167" y="12809"/>
                  </a:lnTo>
                  <a:cubicBezTo>
                    <a:pt x="0" y="13642"/>
                    <a:pt x="500" y="14443"/>
                    <a:pt x="1334" y="14643"/>
                  </a:cubicBezTo>
                  <a:lnTo>
                    <a:pt x="1835" y="14743"/>
                  </a:lnTo>
                  <a:cubicBezTo>
                    <a:pt x="1938" y="14764"/>
                    <a:pt x="2041" y="14774"/>
                    <a:pt x="2143" y="14774"/>
                  </a:cubicBezTo>
                  <a:cubicBezTo>
                    <a:pt x="2865" y="14774"/>
                    <a:pt x="3523" y="14277"/>
                    <a:pt x="3669" y="13576"/>
                  </a:cubicBezTo>
                  <a:lnTo>
                    <a:pt x="6204" y="1967"/>
                  </a:lnTo>
                  <a:cubicBezTo>
                    <a:pt x="6371" y="1134"/>
                    <a:pt x="5838" y="333"/>
                    <a:pt x="5004" y="133"/>
                  </a:cubicBezTo>
                  <a:lnTo>
                    <a:pt x="4537" y="33"/>
                  </a:lnTo>
                  <a:cubicBezTo>
                    <a:pt x="4429" y="11"/>
                    <a:pt x="4321" y="1"/>
                    <a:pt x="4215"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99"/>
            <p:cNvSpPr/>
            <p:nvPr/>
          </p:nvSpPr>
          <p:spPr>
            <a:xfrm flipH="1">
              <a:off x="5803675" y="2279225"/>
              <a:ext cx="234350" cy="217275"/>
            </a:xfrm>
            <a:custGeom>
              <a:avLst/>
              <a:gdLst/>
              <a:ahLst/>
              <a:cxnLst/>
              <a:rect l="l" t="t" r="r" b="b"/>
              <a:pathLst>
                <a:path w="9374" h="8691" extrusionOk="0">
                  <a:moveTo>
                    <a:pt x="4849" y="0"/>
                  </a:moveTo>
                  <a:cubicBezTo>
                    <a:pt x="3280" y="0"/>
                    <a:pt x="1768" y="840"/>
                    <a:pt x="1001" y="2327"/>
                  </a:cubicBezTo>
                  <a:cubicBezTo>
                    <a:pt x="934" y="2494"/>
                    <a:pt x="868" y="2628"/>
                    <a:pt x="801" y="2794"/>
                  </a:cubicBezTo>
                  <a:cubicBezTo>
                    <a:pt x="0" y="4829"/>
                    <a:pt x="868" y="7164"/>
                    <a:pt x="2836" y="8198"/>
                  </a:cubicBezTo>
                  <a:cubicBezTo>
                    <a:pt x="3483" y="8532"/>
                    <a:pt x="4173" y="8691"/>
                    <a:pt x="4851" y="8691"/>
                  </a:cubicBezTo>
                  <a:cubicBezTo>
                    <a:pt x="6410" y="8691"/>
                    <a:pt x="7906" y="7851"/>
                    <a:pt x="8673" y="6364"/>
                  </a:cubicBezTo>
                  <a:cubicBezTo>
                    <a:pt x="9374" y="5063"/>
                    <a:pt x="9340" y="3562"/>
                    <a:pt x="8707" y="2361"/>
                  </a:cubicBezTo>
                  <a:cubicBezTo>
                    <a:pt x="8306" y="1594"/>
                    <a:pt x="7672" y="926"/>
                    <a:pt x="6872" y="493"/>
                  </a:cubicBezTo>
                  <a:cubicBezTo>
                    <a:pt x="6225" y="159"/>
                    <a:pt x="5531" y="0"/>
                    <a:pt x="484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99"/>
            <p:cNvSpPr/>
            <p:nvPr/>
          </p:nvSpPr>
          <p:spPr>
            <a:xfrm flipH="1">
              <a:off x="5857050" y="2287575"/>
              <a:ext cx="106750" cy="93300"/>
            </a:xfrm>
            <a:custGeom>
              <a:avLst/>
              <a:gdLst/>
              <a:ahLst/>
              <a:cxnLst/>
              <a:rect l="l" t="t" r="r" b="b"/>
              <a:pathLst>
                <a:path w="4270" h="3732" extrusionOk="0">
                  <a:moveTo>
                    <a:pt x="2158" y="0"/>
                  </a:moveTo>
                  <a:cubicBezTo>
                    <a:pt x="1859" y="0"/>
                    <a:pt x="1554" y="72"/>
                    <a:pt x="1268" y="225"/>
                  </a:cubicBezTo>
                  <a:cubicBezTo>
                    <a:pt x="367" y="692"/>
                    <a:pt x="0" y="1827"/>
                    <a:pt x="500" y="2727"/>
                  </a:cubicBezTo>
                  <a:cubicBezTo>
                    <a:pt x="829" y="3362"/>
                    <a:pt x="1489" y="3731"/>
                    <a:pt x="2165" y="3731"/>
                  </a:cubicBezTo>
                  <a:cubicBezTo>
                    <a:pt x="2449" y="3731"/>
                    <a:pt x="2736" y="3666"/>
                    <a:pt x="3002" y="3528"/>
                  </a:cubicBezTo>
                  <a:cubicBezTo>
                    <a:pt x="3936" y="3027"/>
                    <a:pt x="4270" y="1893"/>
                    <a:pt x="3803" y="993"/>
                  </a:cubicBezTo>
                  <a:cubicBezTo>
                    <a:pt x="3479" y="368"/>
                    <a:pt x="2834" y="0"/>
                    <a:pt x="2158"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99"/>
            <p:cNvSpPr/>
            <p:nvPr/>
          </p:nvSpPr>
          <p:spPr>
            <a:xfrm flipH="1">
              <a:off x="5803675" y="2338225"/>
              <a:ext cx="234350" cy="158275"/>
            </a:xfrm>
            <a:custGeom>
              <a:avLst/>
              <a:gdLst/>
              <a:ahLst/>
              <a:cxnLst/>
              <a:rect l="l" t="t" r="r" b="b"/>
              <a:pathLst>
                <a:path w="9374" h="6331" extrusionOk="0">
                  <a:moveTo>
                    <a:pt x="8707" y="1"/>
                  </a:moveTo>
                  <a:cubicBezTo>
                    <a:pt x="6351" y="723"/>
                    <a:pt x="5533" y="3368"/>
                    <a:pt x="3858" y="3368"/>
                  </a:cubicBezTo>
                  <a:cubicBezTo>
                    <a:pt x="3754" y="3368"/>
                    <a:pt x="3647" y="3358"/>
                    <a:pt x="3536" y="3336"/>
                  </a:cubicBezTo>
                  <a:cubicBezTo>
                    <a:pt x="2002" y="3036"/>
                    <a:pt x="1201" y="1535"/>
                    <a:pt x="801" y="434"/>
                  </a:cubicBezTo>
                  <a:lnTo>
                    <a:pt x="801" y="434"/>
                  </a:lnTo>
                  <a:cubicBezTo>
                    <a:pt x="0" y="2469"/>
                    <a:pt x="868" y="4804"/>
                    <a:pt x="2836" y="5838"/>
                  </a:cubicBezTo>
                  <a:cubicBezTo>
                    <a:pt x="3483" y="6172"/>
                    <a:pt x="4173" y="6331"/>
                    <a:pt x="4851" y="6331"/>
                  </a:cubicBezTo>
                  <a:cubicBezTo>
                    <a:pt x="6410" y="6331"/>
                    <a:pt x="7906" y="5491"/>
                    <a:pt x="8673" y="4004"/>
                  </a:cubicBezTo>
                  <a:cubicBezTo>
                    <a:pt x="9374" y="2703"/>
                    <a:pt x="9340" y="1202"/>
                    <a:pt x="870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99"/>
            <p:cNvSpPr/>
            <p:nvPr/>
          </p:nvSpPr>
          <p:spPr>
            <a:xfrm flipH="1">
              <a:off x="5395875" y="2353000"/>
              <a:ext cx="504550" cy="341350"/>
            </a:xfrm>
            <a:custGeom>
              <a:avLst/>
              <a:gdLst/>
              <a:ahLst/>
              <a:cxnLst/>
              <a:rect l="l" t="t" r="r" b="b"/>
              <a:pathLst>
                <a:path w="20182" h="13654" extrusionOk="0">
                  <a:moveTo>
                    <a:pt x="3099" y="0"/>
                  </a:moveTo>
                  <a:cubicBezTo>
                    <a:pt x="2587" y="0"/>
                    <a:pt x="1718" y="941"/>
                    <a:pt x="1034" y="2278"/>
                  </a:cubicBezTo>
                  <a:cubicBezTo>
                    <a:pt x="234" y="3746"/>
                    <a:pt x="0" y="5147"/>
                    <a:pt x="467" y="5414"/>
                  </a:cubicBezTo>
                  <a:lnTo>
                    <a:pt x="18213" y="13653"/>
                  </a:lnTo>
                  <a:lnTo>
                    <a:pt x="20181" y="9951"/>
                  </a:lnTo>
                  <a:lnTo>
                    <a:pt x="3269" y="44"/>
                  </a:lnTo>
                  <a:cubicBezTo>
                    <a:pt x="3218" y="14"/>
                    <a:pt x="3161" y="0"/>
                    <a:pt x="309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99"/>
            <p:cNvSpPr/>
            <p:nvPr/>
          </p:nvSpPr>
          <p:spPr>
            <a:xfrm flipH="1">
              <a:off x="5387550" y="2601150"/>
              <a:ext cx="65050" cy="93825"/>
            </a:xfrm>
            <a:custGeom>
              <a:avLst/>
              <a:gdLst/>
              <a:ahLst/>
              <a:cxnLst/>
              <a:rect l="l" t="t" r="r" b="b"/>
              <a:pathLst>
                <a:path w="2602" h="3753" extrusionOk="0">
                  <a:moveTo>
                    <a:pt x="2159" y="0"/>
                  </a:moveTo>
                  <a:cubicBezTo>
                    <a:pt x="1803" y="0"/>
                    <a:pt x="1211" y="658"/>
                    <a:pt x="701" y="1559"/>
                  </a:cubicBezTo>
                  <a:cubicBezTo>
                    <a:pt x="167" y="2593"/>
                    <a:pt x="0" y="3560"/>
                    <a:pt x="300" y="3727"/>
                  </a:cubicBezTo>
                  <a:cubicBezTo>
                    <a:pt x="335" y="3744"/>
                    <a:pt x="373" y="3753"/>
                    <a:pt x="414" y="3753"/>
                  </a:cubicBezTo>
                  <a:cubicBezTo>
                    <a:pt x="776" y="3753"/>
                    <a:pt x="1389" y="3120"/>
                    <a:pt x="1868" y="2193"/>
                  </a:cubicBezTo>
                  <a:cubicBezTo>
                    <a:pt x="2402" y="1159"/>
                    <a:pt x="2602" y="191"/>
                    <a:pt x="2268" y="25"/>
                  </a:cubicBezTo>
                  <a:cubicBezTo>
                    <a:pt x="2235" y="8"/>
                    <a:pt x="2199" y="0"/>
                    <a:pt x="2159"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99"/>
            <p:cNvSpPr/>
            <p:nvPr/>
          </p:nvSpPr>
          <p:spPr>
            <a:xfrm flipH="1">
              <a:off x="6333225" y="2607600"/>
              <a:ext cx="95925" cy="1783800"/>
            </a:xfrm>
            <a:custGeom>
              <a:avLst/>
              <a:gdLst/>
              <a:ahLst/>
              <a:cxnLst/>
              <a:rect l="l" t="t" r="r" b="b"/>
              <a:pathLst>
                <a:path w="3837" h="71352" extrusionOk="0">
                  <a:moveTo>
                    <a:pt x="2369" y="0"/>
                  </a:moveTo>
                  <a:lnTo>
                    <a:pt x="1" y="71284"/>
                  </a:lnTo>
                  <a:lnTo>
                    <a:pt x="1435" y="71351"/>
                  </a:lnTo>
                  <a:lnTo>
                    <a:pt x="3837" y="67"/>
                  </a:lnTo>
                  <a:lnTo>
                    <a:pt x="2369"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99"/>
            <p:cNvSpPr/>
            <p:nvPr/>
          </p:nvSpPr>
          <p:spPr>
            <a:xfrm flipH="1">
              <a:off x="6304850" y="2542525"/>
              <a:ext cx="100950" cy="373675"/>
            </a:xfrm>
            <a:custGeom>
              <a:avLst/>
              <a:gdLst/>
              <a:ahLst/>
              <a:cxnLst/>
              <a:rect l="l" t="t" r="r" b="b"/>
              <a:pathLst>
                <a:path w="4038" h="14947" extrusionOk="0">
                  <a:moveTo>
                    <a:pt x="1942" y="0"/>
                  </a:moveTo>
                  <a:cubicBezTo>
                    <a:pt x="1135" y="0"/>
                    <a:pt x="467" y="656"/>
                    <a:pt x="434" y="1502"/>
                  </a:cubicBezTo>
                  <a:lnTo>
                    <a:pt x="34" y="13344"/>
                  </a:lnTo>
                  <a:cubicBezTo>
                    <a:pt x="1" y="14178"/>
                    <a:pt x="668" y="14912"/>
                    <a:pt x="1535" y="14912"/>
                  </a:cubicBezTo>
                  <a:lnTo>
                    <a:pt x="2036" y="14945"/>
                  </a:lnTo>
                  <a:cubicBezTo>
                    <a:pt x="2056" y="14946"/>
                    <a:pt x="2076" y="14946"/>
                    <a:pt x="2095" y="14946"/>
                  </a:cubicBezTo>
                  <a:cubicBezTo>
                    <a:pt x="2903" y="14946"/>
                    <a:pt x="3571" y="14291"/>
                    <a:pt x="3603" y="13444"/>
                  </a:cubicBezTo>
                  <a:lnTo>
                    <a:pt x="4004" y="1602"/>
                  </a:lnTo>
                  <a:cubicBezTo>
                    <a:pt x="4037" y="768"/>
                    <a:pt x="3370" y="35"/>
                    <a:pt x="2536" y="35"/>
                  </a:cubicBezTo>
                  <a:lnTo>
                    <a:pt x="2002" y="1"/>
                  </a:lnTo>
                  <a:cubicBezTo>
                    <a:pt x="1982" y="0"/>
                    <a:pt x="1962" y="0"/>
                    <a:pt x="1942"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99"/>
            <p:cNvSpPr/>
            <p:nvPr/>
          </p:nvSpPr>
          <p:spPr>
            <a:xfrm flipH="1">
              <a:off x="6184775" y="2191625"/>
              <a:ext cx="224350" cy="217150"/>
            </a:xfrm>
            <a:custGeom>
              <a:avLst/>
              <a:gdLst/>
              <a:ahLst/>
              <a:cxnLst/>
              <a:rect l="l" t="t" r="r" b="b"/>
              <a:pathLst>
                <a:path w="8974" h="8686" extrusionOk="0">
                  <a:moveTo>
                    <a:pt x="4487" y="0"/>
                  </a:moveTo>
                  <a:cubicBezTo>
                    <a:pt x="2400" y="0"/>
                    <a:pt x="563" y="1532"/>
                    <a:pt x="234" y="3630"/>
                  </a:cubicBezTo>
                  <a:cubicBezTo>
                    <a:pt x="201" y="3763"/>
                    <a:pt x="201" y="3863"/>
                    <a:pt x="167" y="3997"/>
                  </a:cubicBezTo>
                  <a:cubicBezTo>
                    <a:pt x="0" y="6232"/>
                    <a:pt x="1568" y="8266"/>
                    <a:pt x="3803" y="8633"/>
                  </a:cubicBezTo>
                  <a:cubicBezTo>
                    <a:pt x="4031" y="8669"/>
                    <a:pt x="4257" y="8686"/>
                    <a:pt x="4481" y="8686"/>
                  </a:cubicBezTo>
                  <a:cubicBezTo>
                    <a:pt x="6584" y="8686"/>
                    <a:pt x="8445" y="7175"/>
                    <a:pt x="8807" y="5064"/>
                  </a:cubicBezTo>
                  <a:cubicBezTo>
                    <a:pt x="8973" y="3963"/>
                    <a:pt x="8740" y="2929"/>
                    <a:pt x="8206" y="2062"/>
                  </a:cubicBezTo>
                  <a:cubicBezTo>
                    <a:pt x="7572" y="1028"/>
                    <a:pt x="6505" y="261"/>
                    <a:pt x="5204" y="61"/>
                  </a:cubicBezTo>
                  <a:cubicBezTo>
                    <a:pt x="4963" y="20"/>
                    <a:pt x="4724" y="0"/>
                    <a:pt x="4487"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99"/>
            <p:cNvSpPr/>
            <p:nvPr/>
          </p:nvSpPr>
          <p:spPr>
            <a:xfrm flipH="1">
              <a:off x="6184775" y="2243175"/>
              <a:ext cx="224350" cy="165600"/>
            </a:xfrm>
            <a:custGeom>
              <a:avLst/>
              <a:gdLst/>
              <a:ahLst/>
              <a:cxnLst/>
              <a:rect l="l" t="t" r="r" b="b"/>
              <a:pathLst>
                <a:path w="8974" h="6624" extrusionOk="0">
                  <a:moveTo>
                    <a:pt x="8206" y="0"/>
                  </a:moveTo>
                  <a:cubicBezTo>
                    <a:pt x="7980" y="1389"/>
                    <a:pt x="7160" y="3777"/>
                    <a:pt x="4112" y="3777"/>
                  </a:cubicBezTo>
                  <a:cubicBezTo>
                    <a:pt x="4012" y="3777"/>
                    <a:pt x="3909" y="3775"/>
                    <a:pt x="3803" y="3769"/>
                  </a:cubicBezTo>
                  <a:cubicBezTo>
                    <a:pt x="1735" y="3636"/>
                    <a:pt x="701" y="2802"/>
                    <a:pt x="167" y="1935"/>
                  </a:cubicBezTo>
                  <a:lnTo>
                    <a:pt x="167" y="1935"/>
                  </a:lnTo>
                  <a:cubicBezTo>
                    <a:pt x="0" y="4170"/>
                    <a:pt x="1568" y="6204"/>
                    <a:pt x="3803" y="6571"/>
                  </a:cubicBezTo>
                  <a:cubicBezTo>
                    <a:pt x="4031" y="6607"/>
                    <a:pt x="4257" y="6624"/>
                    <a:pt x="4481" y="6624"/>
                  </a:cubicBezTo>
                  <a:cubicBezTo>
                    <a:pt x="6584" y="6624"/>
                    <a:pt x="8445" y="5113"/>
                    <a:pt x="8807" y="3002"/>
                  </a:cubicBezTo>
                  <a:cubicBezTo>
                    <a:pt x="8973" y="1901"/>
                    <a:pt x="8740" y="867"/>
                    <a:pt x="8206"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99"/>
            <p:cNvSpPr/>
            <p:nvPr/>
          </p:nvSpPr>
          <p:spPr>
            <a:xfrm flipH="1">
              <a:off x="6274000" y="2211675"/>
              <a:ext cx="105950" cy="93300"/>
            </a:xfrm>
            <a:custGeom>
              <a:avLst/>
              <a:gdLst/>
              <a:ahLst/>
              <a:cxnLst/>
              <a:rect l="l" t="t" r="r" b="b"/>
              <a:pathLst>
                <a:path w="4238" h="3732" extrusionOk="0">
                  <a:moveTo>
                    <a:pt x="2137" y="1"/>
                  </a:moveTo>
                  <a:cubicBezTo>
                    <a:pt x="1843" y="1"/>
                    <a:pt x="1545" y="73"/>
                    <a:pt x="1268" y="226"/>
                  </a:cubicBezTo>
                  <a:cubicBezTo>
                    <a:pt x="334" y="693"/>
                    <a:pt x="1" y="1827"/>
                    <a:pt x="468" y="2728"/>
                  </a:cubicBezTo>
                  <a:cubicBezTo>
                    <a:pt x="797" y="3362"/>
                    <a:pt x="1457" y="3732"/>
                    <a:pt x="2144" y="3732"/>
                  </a:cubicBezTo>
                  <a:cubicBezTo>
                    <a:pt x="2433" y="3732"/>
                    <a:pt x="2727" y="3666"/>
                    <a:pt x="3003" y="3528"/>
                  </a:cubicBezTo>
                  <a:cubicBezTo>
                    <a:pt x="3904" y="3028"/>
                    <a:pt x="4237" y="1927"/>
                    <a:pt x="3770" y="993"/>
                  </a:cubicBezTo>
                  <a:cubicBezTo>
                    <a:pt x="3446" y="369"/>
                    <a:pt x="2802" y="1"/>
                    <a:pt x="2137"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99"/>
            <p:cNvSpPr/>
            <p:nvPr/>
          </p:nvSpPr>
          <p:spPr>
            <a:xfrm flipH="1">
              <a:off x="6230650" y="2343900"/>
              <a:ext cx="208500" cy="518075"/>
            </a:xfrm>
            <a:custGeom>
              <a:avLst/>
              <a:gdLst/>
              <a:ahLst/>
              <a:cxnLst/>
              <a:rect l="l" t="t" r="r" b="b"/>
              <a:pathLst>
                <a:path w="8340" h="20723" extrusionOk="0">
                  <a:moveTo>
                    <a:pt x="3934" y="1"/>
                  </a:moveTo>
                  <a:cubicBezTo>
                    <a:pt x="2983" y="1"/>
                    <a:pt x="2314" y="210"/>
                    <a:pt x="2269" y="574"/>
                  </a:cubicBezTo>
                  <a:lnTo>
                    <a:pt x="1" y="20055"/>
                  </a:lnTo>
                  <a:lnTo>
                    <a:pt x="4170" y="20722"/>
                  </a:lnTo>
                  <a:lnTo>
                    <a:pt x="8240" y="1542"/>
                  </a:lnTo>
                  <a:cubicBezTo>
                    <a:pt x="8340" y="1041"/>
                    <a:pt x="7072" y="408"/>
                    <a:pt x="5404" y="141"/>
                  </a:cubicBezTo>
                  <a:cubicBezTo>
                    <a:pt x="4876" y="46"/>
                    <a:pt x="4375" y="1"/>
                    <a:pt x="3934" y="1"/>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99"/>
            <p:cNvSpPr/>
            <p:nvPr/>
          </p:nvSpPr>
          <p:spPr>
            <a:xfrm flipH="1">
              <a:off x="6334050" y="2835425"/>
              <a:ext cx="106775" cy="36375"/>
            </a:xfrm>
            <a:custGeom>
              <a:avLst/>
              <a:gdLst/>
              <a:ahLst/>
              <a:cxnLst/>
              <a:rect l="l" t="t" r="r" b="b"/>
              <a:pathLst>
                <a:path w="4271" h="1455" extrusionOk="0">
                  <a:moveTo>
                    <a:pt x="1248" y="1"/>
                  </a:moveTo>
                  <a:cubicBezTo>
                    <a:pt x="582" y="1"/>
                    <a:pt x="113" y="143"/>
                    <a:pt x="68" y="394"/>
                  </a:cubicBezTo>
                  <a:cubicBezTo>
                    <a:pt x="1" y="727"/>
                    <a:pt x="901" y="1194"/>
                    <a:pt x="2036" y="1361"/>
                  </a:cubicBezTo>
                  <a:cubicBezTo>
                    <a:pt x="2403" y="1424"/>
                    <a:pt x="2751" y="1454"/>
                    <a:pt x="3057" y="1454"/>
                  </a:cubicBezTo>
                  <a:cubicBezTo>
                    <a:pt x="3723" y="1454"/>
                    <a:pt x="4191" y="1312"/>
                    <a:pt x="4237" y="1061"/>
                  </a:cubicBezTo>
                  <a:cubicBezTo>
                    <a:pt x="4271" y="694"/>
                    <a:pt x="3403" y="260"/>
                    <a:pt x="2269" y="94"/>
                  </a:cubicBezTo>
                  <a:cubicBezTo>
                    <a:pt x="1901" y="31"/>
                    <a:pt x="1554" y="1"/>
                    <a:pt x="1248"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99"/>
            <p:cNvSpPr/>
            <p:nvPr/>
          </p:nvSpPr>
          <p:spPr>
            <a:xfrm>
              <a:off x="5858950" y="3700050"/>
              <a:ext cx="2047300" cy="1627025"/>
            </a:xfrm>
            <a:custGeom>
              <a:avLst/>
              <a:gdLst/>
              <a:ahLst/>
              <a:cxnLst/>
              <a:rect l="l" t="t" r="r" b="b"/>
              <a:pathLst>
                <a:path w="81892" h="65081" extrusionOk="0">
                  <a:moveTo>
                    <a:pt x="3803" y="0"/>
                  </a:moveTo>
                  <a:cubicBezTo>
                    <a:pt x="1701" y="0"/>
                    <a:pt x="0" y="1701"/>
                    <a:pt x="0" y="3836"/>
                  </a:cubicBezTo>
                  <a:lnTo>
                    <a:pt x="0" y="65080"/>
                  </a:lnTo>
                  <a:lnTo>
                    <a:pt x="81892" y="65080"/>
                  </a:lnTo>
                  <a:lnTo>
                    <a:pt x="81892" y="3836"/>
                  </a:lnTo>
                  <a:cubicBezTo>
                    <a:pt x="81892" y="1701"/>
                    <a:pt x="80191" y="0"/>
                    <a:pt x="78056"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99"/>
            <p:cNvSpPr/>
            <p:nvPr/>
          </p:nvSpPr>
          <p:spPr>
            <a:xfrm>
              <a:off x="5150925" y="3700050"/>
              <a:ext cx="2047325" cy="1627025"/>
            </a:xfrm>
            <a:custGeom>
              <a:avLst/>
              <a:gdLst/>
              <a:ahLst/>
              <a:cxnLst/>
              <a:rect l="l" t="t" r="r" b="b"/>
              <a:pathLst>
                <a:path w="81893" h="65081" extrusionOk="0">
                  <a:moveTo>
                    <a:pt x="3804" y="0"/>
                  </a:moveTo>
                  <a:cubicBezTo>
                    <a:pt x="1702" y="0"/>
                    <a:pt x="1" y="1701"/>
                    <a:pt x="1" y="3836"/>
                  </a:cubicBezTo>
                  <a:lnTo>
                    <a:pt x="1" y="65080"/>
                  </a:lnTo>
                  <a:lnTo>
                    <a:pt x="81893" y="65080"/>
                  </a:lnTo>
                  <a:lnTo>
                    <a:pt x="81893" y="3836"/>
                  </a:lnTo>
                  <a:cubicBezTo>
                    <a:pt x="81893" y="1701"/>
                    <a:pt x="80191" y="0"/>
                    <a:pt x="78057" y="0"/>
                  </a:cubicBezTo>
                  <a:close/>
                </a:path>
              </a:pathLst>
            </a:custGeom>
            <a:solidFill>
              <a:srgbClr val="B5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99"/>
            <p:cNvSpPr/>
            <p:nvPr/>
          </p:nvSpPr>
          <p:spPr>
            <a:xfrm>
              <a:off x="5226825" y="3775925"/>
              <a:ext cx="1894700" cy="1551150"/>
            </a:xfrm>
            <a:custGeom>
              <a:avLst/>
              <a:gdLst/>
              <a:ahLst/>
              <a:cxnLst/>
              <a:rect l="l" t="t" r="r" b="b"/>
              <a:pathLst>
                <a:path w="75788" h="62046" extrusionOk="0">
                  <a:moveTo>
                    <a:pt x="1401" y="1"/>
                  </a:moveTo>
                  <a:cubicBezTo>
                    <a:pt x="634" y="1"/>
                    <a:pt x="0" y="634"/>
                    <a:pt x="0" y="1402"/>
                  </a:cubicBezTo>
                  <a:lnTo>
                    <a:pt x="0" y="62045"/>
                  </a:lnTo>
                  <a:lnTo>
                    <a:pt x="75788" y="62045"/>
                  </a:lnTo>
                  <a:lnTo>
                    <a:pt x="75788" y="1402"/>
                  </a:lnTo>
                  <a:cubicBezTo>
                    <a:pt x="75788" y="634"/>
                    <a:pt x="75154" y="1"/>
                    <a:pt x="7438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99"/>
            <p:cNvSpPr/>
            <p:nvPr/>
          </p:nvSpPr>
          <p:spPr>
            <a:xfrm>
              <a:off x="5226825" y="3775925"/>
              <a:ext cx="1894700" cy="1551150"/>
            </a:xfrm>
            <a:custGeom>
              <a:avLst/>
              <a:gdLst/>
              <a:ahLst/>
              <a:cxnLst/>
              <a:rect l="l" t="t" r="r" b="b"/>
              <a:pathLst>
                <a:path w="75788" h="62046" extrusionOk="0">
                  <a:moveTo>
                    <a:pt x="1635" y="1"/>
                  </a:moveTo>
                  <a:cubicBezTo>
                    <a:pt x="734" y="1"/>
                    <a:pt x="0" y="735"/>
                    <a:pt x="0" y="1635"/>
                  </a:cubicBezTo>
                  <a:lnTo>
                    <a:pt x="0" y="62045"/>
                  </a:lnTo>
                  <a:lnTo>
                    <a:pt x="1935" y="62045"/>
                  </a:lnTo>
                  <a:lnTo>
                    <a:pt x="1935" y="3570"/>
                  </a:lnTo>
                  <a:cubicBezTo>
                    <a:pt x="1935" y="2669"/>
                    <a:pt x="2669" y="1935"/>
                    <a:pt x="3570" y="1935"/>
                  </a:cubicBezTo>
                  <a:lnTo>
                    <a:pt x="75788" y="1935"/>
                  </a:lnTo>
                  <a:lnTo>
                    <a:pt x="75788" y="1635"/>
                  </a:lnTo>
                  <a:cubicBezTo>
                    <a:pt x="75788" y="735"/>
                    <a:pt x="75054" y="1"/>
                    <a:pt x="7415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rupo 29"/>
          <p:cNvGrpSpPr/>
          <p:nvPr/>
        </p:nvGrpSpPr>
        <p:grpSpPr>
          <a:xfrm>
            <a:off x="-150302" y="-106134"/>
            <a:ext cx="9294302" cy="5249634"/>
            <a:chOff x="-82484" y="-94768"/>
            <a:chExt cx="9294302" cy="5249634"/>
          </a:xfrm>
        </p:grpSpPr>
        <p:pic>
          <p:nvPicPr>
            <p:cNvPr id="31" name="Imagen 3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32" name="Rectángulo 3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33" name="Imagen 3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34" name="Imagen 3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35" name="Imagen 3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36" name="Imagen 3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37" name="Imagen 3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38" name="Imagen 3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39" name="CuadroTexto 3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40" name="CuadroTexto 3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41" name="Imagen 4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3" name="Picture 2" descr="La integridad como valor - College Board">
            <a:extLst>
              <a:ext uri="{FF2B5EF4-FFF2-40B4-BE49-F238E27FC236}">
                <a16:creationId xmlns:a16="http://schemas.microsoft.com/office/drawing/2014/main" id="{CB3FBC8C-0370-427B-BE6E-ED3D315BBAC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759" t="2195" r="29079" b="3085"/>
          <a:stretch/>
        </p:blipFill>
        <p:spPr bwMode="auto">
          <a:xfrm>
            <a:off x="6907286" y="2954508"/>
            <a:ext cx="1124034" cy="109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55" name="CuadroTexto 54">
            <a:extLst>
              <a:ext uri="{FF2B5EF4-FFF2-40B4-BE49-F238E27FC236}">
                <a16:creationId xmlns:a16="http://schemas.microsoft.com/office/drawing/2014/main" id="{1EAD2BE4-A9C7-5D92-FE01-FF630642AD92}"/>
              </a:ext>
            </a:extLst>
          </p:cNvPr>
          <p:cNvSpPr txBox="1"/>
          <p:nvPr/>
        </p:nvSpPr>
        <p:spPr>
          <a:xfrm>
            <a:off x="340171" y="3844338"/>
            <a:ext cx="7608098" cy="7386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r>
              <a:rPr lang="es-ES" dirty="0"/>
              <a:t>La política de integridad pública se concibe a partir del funcionamiento de un triángulo que articula, acciones que desarrollan las entidades, los servidores y los ciudadanos</a:t>
            </a:r>
          </a:p>
        </p:txBody>
      </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30" name="Imagen 129">
            <a:extLst>
              <a:ext uri="{FF2B5EF4-FFF2-40B4-BE49-F238E27FC236}">
                <a16:creationId xmlns:a16="http://schemas.microsoft.com/office/drawing/2014/main" id="{861CB176-0B54-6AC4-4064-456931B26866}"/>
              </a:ext>
            </a:extLst>
          </p:cNvPr>
          <p:cNvPicPr>
            <a:picLocks noChangeAspect="1"/>
          </p:cNvPicPr>
          <p:nvPr/>
        </p:nvPicPr>
        <p:blipFill rotWithShape="1">
          <a:blip r:embed="rId11"/>
          <a:srcRect l="40521" t="30167" r="22083" b="27500"/>
          <a:stretch/>
        </p:blipFill>
        <p:spPr>
          <a:xfrm>
            <a:off x="2165570" y="884259"/>
            <a:ext cx="4571035" cy="3146017"/>
          </a:xfrm>
          <a:prstGeom prst="rect">
            <a:avLst/>
          </a:prstGeom>
        </p:spPr>
      </p:pic>
      <p:sp>
        <p:nvSpPr>
          <p:cNvPr id="49" name="Google Shape;1799;p99">
            <a:extLst>
              <a:ext uri="{FF2B5EF4-FFF2-40B4-BE49-F238E27FC236}">
                <a16:creationId xmlns:a16="http://schemas.microsoft.com/office/drawing/2014/main" id="{DFFD6DEF-DDBB-4EE2-8045-ED08A085570D}"/>
              </a:ext>
            </a:extLst>
          </p:cNvPr>
          <p:cNvSpPr txBox="1">
            <a:spLocks noGrp="1"/>
          </p:cNvSpPr>
          <p:nvPr>
            <p:ph type="title"/>
          </p:nvPr>
        </p:nvSpPr>
        <p:spPr>
          <a:xfrm>
            <a:off x="1536087" y="401859"/>
            <a:ext cx="5834793" cy="482400"/>
          </a:xfrm>
          <a:prstGeom prst="rect">
            <a:avLst/>
          </a:prstGeom>
        </p:spPr>
        <p:txBody>
          <a:bodyPr spcFirstLastPara="1" wrap="square" lIns="91425" tIns="91425" rIns="91425" bIns="91425" anchor="b" anchorCtr="0">
            <a:noAutofit/>
          </a:bodyPr>
          <a:lstStyle/>
          <a:p>
            <a:r>
              <a:rPr lang="es-419" sz="3600" dirty="0">
                <a:solidFill>
                  <a:schemeClr val="accent3"/>
                </a:solidFill>
              </a:rPr>
              <a:t>1.3 Política </a:t>
            </a:r>
            <a:r>
              <a:rPr lang="es-419" sz="3600" dirty="0">
                <a:solidFill>
                  <a:srgbClr val="0070C0"/>
                </a:solidFill>
              </a:rPr>
              <a:t>de Integridad </a:t>
            </a:r>
            <a:endParaRPr sz="3600"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55" name="CuadroTexto 54">
            <a:extLst>
              <a:ext uri="{FF2B5EF4-FFF2-40B4-BE49-F238E27FC236}">
                <a16:creationId xmlns:a16="http://schemas.microsoft.com/office/drawing/2014/main" id="{1EAD2BE4-A9C7-5D92-FE01-FF630642AD92}"/>
              </a:ext>
            </a:extLst>
          </p:cNvPr>
          <p:cNvSpPr txBox="1"/>
          <p:nvPr/>
        </p:nvSpPr>
        <p:spPr>
          <a:xfrm>
            <a:off x="371365" y="1135893"/>
            <a:ext cx="5029201" cy="30679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pPr algn="just"/>
            <a:endParaRPr lang="es-ES" sz="1600" b="1" dirty="0">
              <a:solidFill>
                <a:schemeClr val="tx2">
                  <a:lumMod val="75000"/>
                </a:schemeClr>
              </a:solidFill>
            </a:endParaRPr>
          </a:p>
          <a:p>
            <a:pPr algn="just"/>
            <a:r>
              <a:rPr lang="es-ES" sz="1600" b="1" dirty="0">
                <a:solidFill>
                  <a:schemeClr val="accent2"/>
                </a:solidFill>
              </a:rPr>
              <a:t>Lineamientos generales para la implementación</a:t>
            </a:r>
          </a:p>
          <a:p>
            <a:pPr algn="l"/>
            <a:endParaRPr lang="es-ES" dirty="0"/>
          </a:p>
          <a:p>
            <a:pPr algn="just"/>
            <a:r>
              <a:rPr lang="es-ES" sz="1600" dirty="0"/>
              <a:t>Promueve la adopción del enfoque de Estado abierto como una forma de relacionamiento entre todos los actores de la institucionalidad pública y la sociedad, la integridad se convierte en un elemento transversal en el servicio público orientado a una transformación cultural que afiance el cuidado de los recursos públicos, priorizando el interés general por encima de los intereses privados y garantizando el diálogo con la ciudadanía como actor fundante del servicio público</a:t>
            </a:r>
            <a:r>
              <a:rPr lang="es-ES" dirty="0"/>
              <a:t>.</a:t>
            </a:r>
          </a:p>
        </p:txBody>
      </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49" name="Google Shape;1799;p99">
            <a:extLst>
              <a:ext uri="{FF2B5EF4-FFF2-40B4-BE49-F238E27FC236}">
                <a16:creationId xmlns:a16="http://schemas.microsoft.com/office/drawing/2014/main" id="{DFFD6DEF-DDBB-4EE2-8045-ED08A085570D}"/>
              </a:ext>
            </a:extLst>
          </p:cNvPr>
          <p:cNvSpPr txBox="1">
            <a:spLocks noGrp="1"/>
          </p:cNvSpPr>
          <p:nvPr>
            <p:ph type="title"/>
          </p:nvPr>
        </p:nvSpPr>
        <p:spPr>
          <a:xfrm>
            <a:off x="1536087" y="401859"/>
            <a:ext cx="5834793" cy="482400"/>
          </a:xfrm>
          <a:prstGeom prst="rect">
            <a:avLst/>
          </a:prstGeom>
        </p:spPr>
        <p:txBody>
          <a:bodyPr spcFirstLastPara="1" wrap="square" lIns="91425" tIns="91425" rIns="91425" bIns="91425" anchor="b" anchorCtr="0">
            <a:noAutofit/>
          </a:bodyPr>
          <a:lstStyle/>
          <a:p>
            <a:r>
              <a:rPr lang="es-419" sz="3600" dirty="0">
                <a:solidFill>
                  <a:schemeClr val="accent3"/>
                </a:solidFill>
              </a:rPr>
              <a:t>1.3 Política </a:t>
            </a:r>
            <a:r>
              <a:rPr lang="es-419" sz="3600" dirty="0">
                <a:solidFill>
                  <a:srgbClr val="0070C0"/>
                </a:solidFill>
              </a:rPr>
              <a:t>de Integridad </a:t>
            </a:r>
            <a:endParaRPr sz="3600" dirty="0">
              <a:solidFill>
                <a:srgbClr val="0070C0"/>
              </a:solidFill>
            </a:endParaRPr>
          </a:p>
        </p:txBody>
      </p:sp>
      <p:pic>
        <p:nvPicPr>
          <p:cNvPr id="3" name="Imagen 2">
            <a:extLst>
              <a:ext uri="{FF2B5EF4-FFF2-40B4-BE49-F238E27FC236}">
                <a16:creationId xmlns:a16="http://schemas.microsoft.com/office/drawing/2014/main" id="{B072BF8F-0989-4700-A31B-E29BE4E0C680}"/>
              </a:ext>
            </a:extLst>
          </p:cNvPr>
          <p:cNvPicPr>
            <a:picLocks noChangeAspect="1"/>
          </p:cNvPicPr>
          <p:nvPr/>
        </p:nvPicPr>
        <p:blipFill>
          <a:blip r:embed="rId11"/>
          <a:stretch>
            <a:fillRect/>
          </a:stretch>
        </p:blipFill>
        <p:spPr>
          <a:xfrm>
            <a:off x="5839751" y="1762496"/>
            <a:ext cx="2907684" cy="2807072"/>
          </a:xfrm>
          <a:prstGeom prst="rect">
            <a:avLst/>
          </a:prstGeom>
        </p:spPr>
      </p:pic>
      <p:pic>
        <p:nvPicPr>
          <p:cNvPr id="19" name="Picture 2" descr="MIPG Modelo Integrado de Planeación y Gestión">
            <a:extLst>
              <a:ext uri="{FF2B5EF4-FFF2-40B4-BE49-F238E27FC236}">
                <a16:creationId xmlns:a16="http://schemas.microsoft.com/office/drawing/2014/main" id="{C6365048-2419-436F-A0C6-C4A2660A0BF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544770">
            <a:off x="5882003" y="2049135"/>
            <a:ext cx="1339168" cy="48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2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907" name="Google Shape;1907;p101"/>
          <p:cNvGrpSpPr/>
          <p:nvPr/>
        </p:nvGrpSpPr>
        <p:grpSpPr>
          <a:xfrm>
            <a:off x="8007796" y="1365101"/>
            <a:ext cx="1088950" cy="2984875"/>
            <a:chOff x="5376500" y="1573250"/>
            <a:chExt cx="1088950" cy="2984875"/>
          </a:xfrm>
        </p:grpSpPr>
        <p:sp>
          <p:nvSpPr>
            <p:cNvPr id="1908" name="Google Shape;1908;p101"/>
            <p:cNvSpPr/>
            <p:nvPr/>
          </p:nvSpPr>
          <p:spPr>
            <a:xfrm>
              <a:off x="5376500" y="4469200"/>
              <a:ext cx="1088950" cy="88925"/>
            </a:xfrm>
            <a:custGeom>
              <a:avLst/>
              <a:gdLst/>
              <a:ahLst/>
              <a:cxnLst/>
              <a:rect l="l" t="t" r="r" b="b"/>
              <a:pathLst>
                <a:path w="43558" h="3557" extrusionOk="0">
                  <a:moveTo>
                    <a:pt x="21764" y="1"/>
                  </a:moveTo>
                  <a:cubicBezTo>
                    <a:pt x="9727" y="1"/>
                    <a:pt x="1" y="791"/>
                    <a:pt x="1" y="1763"/>
                  </a:cubicBezTo>
                  <a:cubicBezTo>
                    <a:pt x="1" y="2767"/>
                    <a:pt x="9727" y="3557"/>
                    <a:pt x="21764" y="3557"/>
                  </a:cubicBezTo>
                  <a:cubicBezTo>
                    <a:pt x="33801" y="3557"/>
                    <a:pt x="43558" y="2767"/>
                    <a:pt x="43558" y="1763"/>
                  </a:cubicBezTo>
                  <a:cubicBezTo>
                    <a:pt x="43558" y="791"/>
                    <a:pt x="33801" y="1"/>
                    <a:pt x="21764"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101"/>
            <p:cNvSpPr/>
            <p:nvPr/>
          </p:nvSpPr>
          <p:spPr>
            <a:xfrm>
              <a:off x="5435025" y="2063400"/>
              <a:ext cx="361725" cy="1057775"/>
            </a:xfrm>
            <a:custGeom>
              <a:avLst/>
              <a:gdLst/>
              <a:ahLst/>
              <a:cxnLst/>
              <a:rect l="l" t="t" r="r" b="b"/>
              <a:pathLst>
                <a:path w="14469" h="42311" extrusionOk="0">
                  <a:moveTo>
                    <a:pt x="10152" y="0"/>
                  </a:moveTo>
                  <a:lnTo>
                    <a:pt x="9149" y="578"/>
                  </a:lnTo>
                  <a:cubicBezTo>
                    <a:pt x="6809" y="2097"/>
                    <a:pt x="6171" y="4195"/>
                    <a:pt x="5502" y="6930"/>
                  </a:cubicBezTo>
                  <a:lnTo>
                    <a:pt x="395" y="27873"/>
                  </a:lnTo>
                  <a:cubicBezTo>
                    <a:pt x="0" y="29484"/>
                    <a:pt x="426" y="31186"/>
                    <a:pt x="1581" y="32371"/>
                  </a:cubicBezTo>
                  <a:lnTo>
                    <a:pt x="10912" y="42311"/>
                  </a:lnTo>
                  <a:lnTo>
                    <a:pt x="14469" y="34469"/>
                  </a:lnTo>
                  <a:lnTo>
                    <a:pt x="7994" y="26870"/>
                  </a:lnTo>
                  <a:lnTo>
                    <a:pt x="11003" y="17356"/>
                  </a:lnTo>
                  <a:lnTo>
                    <a:pt x="10152"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101"/>
            <p:cNvSpPr/>
            <p:nvPr/>
          </p:nvSpPr>
          <p:spPr>
            <a:xfrm>
              <a:off x="5593825" y="2680425"/>
              <a:ext cx="41075" cy="54725"/>
            </a:xfrm>
            <a:custGeom>
              <a:avLst/>
              <a:gdLst/>
              <a:ahLst/>
              <a:cxnLst/>
              <a:rect l="l" t="t" r="r" b="b"/>
              <a:pathLst>
                <a:path w="1643" h="2189" fill="none" extrusionOk="0">
                  <a:moveTo>
                    <a:pt x="1642" y="2189"/>
                  </a:moveTo>
                  <a:lnTo>
                    <a:pt x="1"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101"/>
            <p:cNvSpPr/>
            <p:nvPr/>
          </p:nvSpPr>
          <p:spPr>
            <a:xfrm>
              <a:off x="5435025" y="2701700"/>
              <a:ext cx="79800" cy="180125"/>
            </a:xfrm>
            <a:custGeom>
              <a:avLst/>
              <a:gdLst/>
              <a:ahLst/>
              <a:cxnLst/>
              <a:rect l="l" t="t" r="r" b="b"/>
              <a:pathLst>
                <a:path w="3192" h="7205" extrusionOk="0">
                  <a:moveTo>
                    <a:pt x="942" y="0"/>
                  </a:moveTo>
                  <a:lnTo>
                    <a:pt x="395" y="2341"/>
                  </a:lnTo>
                  <a:cubicBezTo>
                    <a:pt x="0" y="3952"/>
                    <a:pt x="426" y="5654"/>
                    <a:pt x="1581" y="6839"/>
                  </a:cubicBezTo>
                  <a:lnTo>
                    <a:pt x="1915" y="7204"/>
                  </a:lnTo>
                  <a:cubicBezTo>
                    <a:pt x="2705" y="6383"/>
                    <a:pt x="3192" y="5259"/>
                    <a:pt x="3192" y="4013"/>
                  </a:cubicBezTo>
                  <a:cubicBezTo>
                    <a:pt x="3192" y="2310"/>
                    <a:pt x="2310" y="821"/>
                    <a:pt x="942" y="0"/>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101"/>
            <p:cNvSpPr/>
            <p:nvPr/>
          </p:nvSpPr>
          <p:spPr>
            <a:xfrm>
              <a:off x="5663750" y="2841525"/>
              <a:ext cx="339700" cy="1586675"/>
            </a:xfrm>
            <a:custGeom>
              <a:avLst/>
              <a:gdLst/>
              <a:ahLst/>
              <a:cxnLst/>
              <a:rect l="l" t="t" r="r" b="b"/>
              <a:pathLst>
                <a:path w="13588" h="63467" extrusionOk="0">
                  <a:moveTo>
                    <a:pt x="0" y="0"/>
                  </a:moveTo>
                  <a:lnTo>
                    <a:pt x="912" y="63466"/>
                  </a:lnTo>
                  <a:lnTo>
                    <a:pt x="13587" y="63466"/>
                  </a:lnTo>
                  <a:lnTo>
                    <a:pt x="12128"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101"/>
            <p:cNvSpPr/>
            <p:nvPr/>
          </p:nvSpPr>
          <p:spPr>
            <a:xfrm>
              <a:off x="5749625" y="2849875"/>
              <a:ext cx="25" cy="1578325"/>
            </a:xfrm>
            <a:custGeom>
              <a:avLst/>
              <a:gdLst/>
              <a:ahLst/>
              <a:cxnLst/>
              <a:rect l="l" t="t" r="r" b="b"/>
              <a:pathLst>
                <a:path w="1" h="63133" fill="none" extrusionOk="0">
                  <a:moveTo>
                    <a:pt x="0" y="1"/>
                  </a:moveTo>
                  <a:lnTo>
                    <a:pt x="0" y="63132"/>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101"/>
            <p:cNvSpPr/>
            <p:nvPr/>
          </p:nvSpPr>
          <p:spPr>
            <a:xfrm>
              <a:off x="55535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101"/>
            <p:cNvSpPr/>
            <p:nvPr/>
          </p:nvSpPr>
          <p:spPr>
            <a:xfrm>
              <a:off x="5767100" y="2814150"/>
              <a:ext cx="113550" cy="367400"/>
            </a:xfrm>
            <a:custGeom>
              <a:avLst/>
              <a:gdLst/>
              <a:ahLst/>
              <a:cxnLst/>
              <a:rect l="l" t="t" r="r" b="b"/>
              <a:pathLst>
                <a:path w="4542" h="14696" extrusionOk="0">
                  <a:moveTo>
                    <a:pt x="3435" y="1"/>
                  </a:moveTo>
                  <a:lnTo>
                    <a:pt x="0" y="1278"/>
                  </a:lnTo>
                  <a:cubicBezTo>
                    <a:pt x="0" y="1278"/>
                    <a:pt x="638" y="13041"/>
                    <a:pt x="2645" y="14591"/>
                  </a:cubicBezTo>
                  <a:cubicBezTo>
                    <a:pt x="2736" y="14662"/>
                    <a:pt x="2822" y="14696"/>
                    <a:pt x="2900" y="14696"/>
                  </a:cubicBezTo>
                  <a:cubicBezTo>
                    <a:pt x="4542" y="14696"/>
                    <a:pt x="3435" y="1"/>
                    <a:pt x="3435" y="1"/>
                  </a:cubicBezTo>
                  <a:close/>
                </a:path>
              </a:pathLst>
            </a:custGeom>
            <a:solidFill>
              <a:srgbClr val="536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101"/>
            <p:cNvSpPr/>
            <p:nvPr/>
          </p:nvSpPr>
          <p:spPr>
            <a:xfrm>
              <a:off x="5828650" y="2869625"/>
              <a:ext cx="339700" cy="1558575"/>
            </a:xfrm>
            <a:custGeom>
              <a:avLst/>
              <a:gdLst/>
              <a:ahLst/>
              <a:cxnLst/>
              <a:rect l="l" t="t" r="r" b="b"/>
              <a:pathLst>
                <a:path w="13588" h="62343" extrusionOk="0">
                  <a:moveTo>
                    <a:pt x="0" y="1"/>
                  </a:moveTo>
                  <a:lnTo>
                    <a:pt x="912" y="62342"/>
                  </a:lnTo>
                  <a:lnTo>
                    <a:pt x="13587" y="62342"/>
                  </a:lnTo>
                  <a:lnTo>
                    <a:pt x="12128"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101"/>
            <p:cNvSpPr/>
            <p:nvPr/>
          </p:nvSpPr>
          <p:spPr>
            <a:xfrm>
              <a:off x="5659950" y="1956250"/>
              <a:ext cx="508400" cy="921575"/>
            </a:xfrm>
            <a:custGeom>
              <a:avLst/>
              <a:gdLst/>
              <a:ahLst/>
              <a:cxnLst/>
              <a:rect l="l" t="t" r="r" b="b"/>
              <a:pathLst>
                <a:path w="20336" h="36863" extrusionOk="0">
                  <a:moveTo>
                    <a:pt x="8481" y="0"/>
                  </a:moveTo>
                  <a:lnTo>
                    <a:pt x="1155" y="4286"/>
                  </a:lnTo>
                  <a:lnTo>
                    <a:pt x="0" y="35654"/>
                  </a:lnTo>
                  <a:cubicBezTo>
                    <a:pt x="2407" y="36609"/>
                    <a:pt x="6702" y="36862"/>
                    <a:pt x="10588" y="36862"/>
                  </a:cubicBezTo>
                  <a:cubicBezTo>
                    <a:pt x="14995" y="36862"/>
                    <a:pt x="18876" y="36536"/>
                    <a:pt x="18876" y="36536"/>
                  </a:cubicBezTo>
                  <a:lnTo>
                    <a:pt x="20335" y="4590"/>
                  </a:lnTo>
                  <a:lnTo>
                    <a:pt x="1270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101"/>
            <p:cNvSpPr/>
            <p:nvPr/>
          </p:nvSpPr>
          <p:spPr>
            <a:xfrm>
              <a:off x="6061925" y="2071000"/>
              <a:ext cx="362500" cy="1050175"/>
            </a:xfrm>
            <a:custGeom>
              <a:avLst/>
              <a:gdLst/>
              <a:ahLst/>
              <a:cxnLst/>
              <a:rect l="l" t="t" r="r" b="b"/>
              <a:pathLst>
                <a:path w="14500" h="42007" extrusionOk="0">
                  <a:moveTo>
                    <a:pt x="4256" y="0"/>
                  </a:moveTo>
                  <a:lnTo>
                    <a:pt x="3496" y="17052"/>
                  </a:lnTo>
                  <a:lnTo>
                    <a:pt x="6505" y="26566"/>
                  </a:lnTo>
                  <a:lnTo>
                    <a:pt x="1" y="34165"/>
                  </a:lnTo>
                  <a:lnTo>
                    <a:pt x="3587" y="42007"/>
                  </a:lnTo>
                  <a:lnTo>
                    <a:pt x="12919" y="32098"/>
                  </a:lnTo>
                  <a:cubicBezTo>
                    <a:pt x="14043" y="30882"/>
                    <a:pt x="14499" y="29180"/>
                    <a:pt x="14104" y="27569"/>
                  </a:cubicBezTo>
                  <a:lnTo>
                    <a:pt x="8967" y="6626"/>
                  </a:lnTo>
                  <a:cubicBezTo>
                    <a:pt x="8329" y="3891"/>
                    <a:pt x="6627" y="1550"/>
                    <a:pt x="4286" y="30"/>
                  </a:cubicBezTo>
                  <a:lnTo>
                    <a:pt x="425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101"/>
            <p:cNvSpPr/>
            <p:nvPr/>
          </p:nvSpPr>
          <p:spPr>
            <a:xfrm>
              <a:off x="6224550" y="2680425"/>
              <a:ext cx="41050" cy="54725"/>
            </a:xfrm>
            <a:custGeom>
              <a:avLst/>
              <a:gdLst/>
              <a:ahLst/>
              <a:cxnLst/>
              <a:rect l="l" t="t" r="r" b="b"/>
              <a:pathLst>
                <a:path w="1642" h="2189" fill="none" extrusionOk="0">
                  <a:moveTo>
                    <a:pt x="0" y="2189"/>
                  </a:moveTo>
                  <a:lnTo>
                    <a:pt x="1642"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101"/>
            <p:cNvSpPr/>
            <p:nvPr/>
          </p:nvSpPr>
          <p:spPr>
            <a:xfrm>
              <a:off x="6343850" y="2701700"/>
              <a:ext cx="80575" cy="180125"/>
            </a:xfrm>
            <a:custGeom>
              <a:avLst/>
              <a:gdLst/>
              <a:ahLst/>
              <a:cxnLst/>
              <a:rect l="l" t="t" r="r" b="b"/>
              <a:pathLst>
                <a:path w="3223" h="7205" extrusionOk="0">
                  <a:moveTo>
                    <a:pt x="2250" y="0"/>
                  </a:moveTo>
                  <a:cubicBezTo>
                    <a:pt x="912" y="821"/>
                    <a:pt x="0" y="2310"/>
                    <a:pt x="0" y="4013"/>
                  </a:cubicBezTo>
                  <a:cubicBezTo>
                    <a:pt x="0" y="5259"/>
                    <a:pt x="487" y="6383"/>
                    <a:pt x="1277" y="7204"/>
                  </a:cubicBezTo>
                  <a:lnTo>
                    <a:pt x="1642" y="6839"/>
                  </a:lnTo>
                  <a:cubicBezTo>
                    <a:pt x="2766" y="5654"/>
                    <a:pt x="3222" y="3952"/>
                    <a:pt x="2827" y="2341"/>
                  </a:cubicBezTo>
                  <a:lnTo>
                    <a:pt x="2250"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101"/>
            <p:cNvSpPr/>
            <p:nvPr/>
          </p:nvSpPr>
          <p:spPr>
            <a:xfrm>
              <a:off x="5822575" y="1963850"/>
              <a:ext cx="63850" cy="120075"/>
            </a:xfrm>
            <a:custGeom>
              <a:avLst/>
              <a:gdLst/>
              <a:ahLst/>
              <a:cxnLst/>
              <a:rect l="l" t="t" r="r" b="b"/>
              <a:pathLst>
                <a:path w="2554" h="4803" extrusionOk="0">
                  <a:moveTo>
                    <a:pt x="1216" y="0"/>
                  </a:moveTo>
                  <a:lnTo>
                    <a:pt x="0" y="4803"/>
                  </a:lnTo>
                  <a:lnTo>
                    <a:pt x="0" y="4803"/>
                  </a:lnTo>
                  <a:lnTo>
                    <a:pt x="2553" y="2797"/>
                  </a:lnTo>
                  <a:lnTo>
                    <a:pt x="1216"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101"/>
            <p:cNvSpPr/>
            <p:nvPr/>
          </p:nvSpPr>
          <p:spPr>
            <a:xfrm>
              <a:off x="5802800" y="2033750"/>
              <a:ext cx="129200" cy="780425"/>
            </a:xfrm>
            <a:custGeom>
              <a:avLst/>
              <a:gdLst/>
              <a:ahLst/>
              <a:cxnLst/>
              <a:rect l="l" t="t" r="r" b="b"/>
              <a:pathLst>
                <a:path w="5168" h="31217" extrusionOk="0">
                  <a:moveTo>
                    <a:pt x="3344" y="1"/>
                  </a:moveTo>
                  <a:lnTo>
                    <a:pt x="2311" y="821"/>
                  </a:lnTo>
                  <a:lnTo>
                    <a:pt x="2584" y="3253"/>
                  </a:lnTo>
                  <a:lnTo>
                    <a:pt x="1" y="27478"/>
                  </a:lnTo>
                  <a:lnTo>
                    <a:pt x="2007" y="31217"/>
                  </a:lnTo>
                  <a:lnTo>
                    <a:pt x="5168" y="27843"/>
                  </a:lnTo>
                  <a:lnTo>
                    <a:pt x="3831" y="3314"/>
                  </a:lnTo>
                  <a:lnTo>
                    <a:pt x="5168" y="1065"/>
                  </a:lnTo>
                  <a:lnTo>
                    <a:pt x="3344"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101"/>
            <p:cNvSpPr/>
            <p:nvPr/>
          </p:nvSpPr>
          <p:spPr>
            <a:xfrm>
              <a:off x="5886400" y="1956250"/>
              <a:ext cx="91200" cy="141350"/>
            </a:xfrm>
            <a:custGeom>
              <a:avLst/>
              <a:gdLst/>
              <a:ahLst/>
              <a:cxnLst/>
              <a:rect l="l" t="t" r="r" b="b"/>
              <a:pathLst>
                <a:path w="3648" h="5654" extrusionOk="0">
                  <a:moveTo>
                    <a:pt x="3648" y="0"/>
                  </a:moveTo>
                  <a:lnTo>
                    <a:pt x="0" y="3101"/>
                  </a:lnTo>
                  <a:lnTo>
                    <a:pt x="3648" y="5654"/>
                  </a:lnTo>
                  <a:lnTo>
                    <a:pt x="3648"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101"/>
            <p:cNvSpPr/>
            <p:nvPr/>
          </p:nvSpPr>
          <p:spPr>
            <a:xfrm>
              <a:off x="5914500" y="2878000"/>
              <a:ext cx="25" cy="1550200"/>
            </a:xfrm>
            <a:custGeom>
              <a:avLst/>
              <a:gdLst/>
              <a:ahLst/>
              <a:cxnLst/>
              <a:rect l="l" t="t" r="r" b="b"/>
              <a:pathLst>
                <a:path w="1" h="62008" fill="none" extrusionOk="0">
                  <a:moveTo>
                    <a:pt x="1" y="0"/>
                  </a:moveTo>
                  <a:lnTo>
                    <a:pt x="1" y="62007"/>
                  </a:lnTo>
                </a:path>
              </a:pathLst>
            </a:custGeom>
            <a:noFill/>
            <a:ln w="912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101"/>
            <p:cNvSpPr/>
            <p:nvPr/>
          </p:nvSpPr>
          <p:spPr>
            <a:xfrm>
              <a:off x="57412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101"/>
            <p:cNvSpPr/>
            <p:nvPr/>
          </p:nvSpPr>
          <p:spPr>
            <a:xfrm>
              <a:off x="5969975" y="2915975"/>
              <a:ext cx="168725" cy="294125"/>
            </a:xfrm>
            <a:custGeom>
              <a:avLst/>
              <a:gdLst/>
              <a:ahLst/>
              <a:cxnLst/>
              <a:rect l="l" t="t" r="r" b="b"/>
              <a:pathLst>
                <a:path w="6749" h="11765" extrusionOk="0">
                  <a:moveTo>
                    <a:pt x="2402" y="1"/>
                  </a:moveTo>
                  <a:lnTo>
                    <a:pt x="1" y="1825"/>
                  </a:lnTo>
                  <a:lnTo>
                    <a:pt x="4591" y="11764"/>
                  </a:lnTo>
                  <a:lnTo>
                    <a:pt x="6749" y="9454"/>
                  </a:lnTo>
                  <a:lnTo>
                    <a:pt x="2402"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101"/>
            <p:cNvSpPr/>
            <p:nvPr/>
          </p:nvSpPr>
          <p:spPr>
            <a:xfrm>
              <a:off x="6043700" y="2925100"/>
              <a:ext cx="107925" cy="211275"/>
            </a:xfrm>
            <a:custGeom>
              <a:avLst/>
              <a:gdLst/>
              <a:ahLst/>
              <a:cxnLst/>
              <a:rect l="l" t="t" r="r" b="b"/>
              <a:pathLst>
                <a:path w="4317" h="8451" extrusionOk="0">
                  <a:moveTo>
                    <a:pt x="730" y="1"/>
                  </a:moveTo>
                  <a:lnTo>
                    <a:pt x="0" y="821"/>
                  </a:lnTo>
                  <a:lnTo>
                    <a:pt x="3526" y="8451"/>
                  </a:lnTo>
                  <a:lnTo>
                    <a:pt x="4316" y="7843"/>
                  </a:lnTo>
                  <a:lnTo>
                    <a:pt x="73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101"/>
            <p:cNvSpPr/>
            <p:nvPr/>
          </p:nvSpPr>
          <p:spPr>
            <a:xfrm>
              <a:off x="6097650" y="2401550"/>
              <a:ext cx="51700" cy="253825"/>
            </a:xfrm>
            <a:custGeom>
              <a:avLst/>
              <a:gdLst/>
              <a:ahLst/>
              <a:cxnLst/>
              <a:rect l="l" t="t" r="r" b="b"/>
              <a:pathLst>
                <a:path w="2068" h="10153" extrusionOk="0">
                  <a:moveTo>
                    <a:pt x="0" y="0"/>
                  </a:moveTo>
                  <a:lnTo>
                    <a:pt x="1763" y="10152"/>
                  </a:lnTo>
                  <a:lnTo>
                    <a:pt x="2067" y="3830"/>
                  </a:lnTo>
                  <a:lnTo>
                    <a:pt x="0" y="0"/>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101"/>
            <p:cNvSpPr/>
            <p:nvPr/>
          </p:nvSpPr>
          <p:spPr>
            <a:xfrm>
              <a:off x="5692625" y="2257150"/>
              <a:ext cx="122375" cy="31200"/>
            </a:xfrm>
            <a:custGeom>
              <a:avLst/>
              <a:gdLst/>
              <a:ahLst/>
              <a:cxnLst/>
              <a:rect l="l" t="t" r="r" b="b"/>
              <a:pathLst>
                <a:path w="4895" h="1248" extrusionOk="0">
                  <a:moveTo>
                    <a:pt x="0" y="1"/>
                  </a:moveTo>
                  <a:lnTo>
                    <a:pt x="0" y="1247"/>
                  </a:lnTo>
                  <a:lnTo>
                    <a:pt x="4894" y="1247"/>
                  </a:lnTo>
                  <a:lnTo>
                    <a:pt x="4894"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101"/>
            <p:cNvSpPr/>
            <p:nvPr/>
          </p:nvSpPr>
          <p:spPr>
            <a:xfrm>
              <a:off x="5852950" y="1787550"/>
              <a:ext cx="132250" cy="246225"/>
            </a:xfrm>
            <a:custGeom>
              <a:avLst/>
              <a:gdLst/>
              <a:ahLst/>
              <a:cxnLst/>
              <a:rect l="l" t="t" r="r" b="b"/>
              <a:pathLst>
                <a:path w="5290" h="9849" extrusionOk="0">
                  <a:moveTo>
                    <a:pt x="5290" y="1"/>
                  </a:moveTo>
                  <a:lnTo>
                    <a:pt x="1" y="4499"/>
                  </a:lnTo>
                  <a:lnTo>
                    <a:pt x="1" y="7174"/>
                  </a:lnTo>
                  <a:lnTo>
                    <a:pt x="1338" y="9849"/>
                  </a:lnTo>
                  <a:lnTo>
                    <a:pt x="4986" y="6748"/>
                  </a:lnTo>
                  <a:lnTo>
                    <a:pt x="529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101"/>
            <p:cNvSpPr/>
            <p:nvPr/>
          </p:nvSpPr>
          <p:spPr>
            <a:xfrm>
              <a:off x="5852950" y="1807300"/>
              <a:ext cx="109450" cy="156575"/>
            </a:xfrm>
            <a:custGeom>
              <a:avLst/>
              <a:gdLst/>
              <a:ahLst/>
              <a:cxnLst/>
              <a:rect l="l" t="t" r="r" b="b"/>
              <a:pathLst>
                <a:path w="4378" h="6263" extrusionOk="0">
                  <a:moveTo>
                    <a:pt x="4378" y="1"/>
                  </a:moveTo>
                  <a:lnTo>
                    <a:pt x="1" y="3709"/>
                  </a:lnTo>
                  <a:lnTo>
                    <a:pt x="1" y="6262"/>
                  </a:lnTo>
                  <a:cubicBezTo>
                    <a:pt x="2767" y="5563"/>
                    <a:pt x="4378" y="1277"/>
                    <a:pt x="4378" y="1277"/>
                  </a:cubicBezTo>
                  <a:lnTo>
                    <a:pt x="437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101"/>
            <p:cNvSpPr/>
            <p:nvPr/>
          </p:nvSpPr>
          <p:spPr>
            <a:xfrm>
              <a:off x="5792925" y="1665975"/>
              <a:ext cx="192275" cy="252100"/>
            </a:xfrm>
            <a:custGeom>
              <a:avLst/>
              <a:gdLst/>
              <a:ahLst/>
              <a:cxnLst/>
              <a:rect l="l" t="t" r="r" b="b"/>
              <a:pathLst>
                <a:path w="7691" h="10084" extrusionOk="0">
                  <a:moveTo>
                    <a:pt x="912" y="0"/>
                  </a:moveTo>
                  <a:cubicBezTo>
                    <a:pt x="912" y="0"/>
                    <a:pt x="1" y="4316"/>
                    <a:pt x="1" y="8693"/>
                  </a:cubicBezTo>
                  <a:cubicBezTo>
                    <a:pt x="1" y="9487"/>
                    <a:pt x="617" y="10084"/>
                    <a:pt x="1361" y="10084"/>
                  </a:cubicBezTo>
                  <a:cubicBezTo>
                    <a:pt x="1443" y="10084"/>
                    <a:pt x="1527" y="10076"/>
                    <a:pt x="1612" y="10061"/>
                  </a:cubicBezTo>
                  <a:lnTo>
                    <a:pt x="3618" y="9696"/>
                  </a:lnTo>
                  <a:cubicBezTo>
                    <a:pt x="5958" y="9271"/>
                    <a:pt x="7691" y="7234"/>
                    <a:pt x="7691" y="4833"/>
                  </a:cubicBezTo>
                  <a:lnTo>
                    <a:pt x="769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101"/>
            <p:cNvSpPr/>
            <p:nvPr/>
          </p:nvSpPr>
          <p:spPr>
            <a:xfrm>
              <a:off x="5808125" y="1825550"/>
              <a:ext cx="68425" cy="9150"/>
            </a:xfrm>
            <a:custGeom>
              <a:avLst/>
              <a:gdLst/>
              <a:ahLst/>
              <a:cxnLst/>
              <a:rect l="l" t="t" r="r" b="b"/>
              <a:pathLst>
                <a:path w="2737" h="366" fill="none" extrusionOk="0">
                  <a:moveTo>
                    <a:pt x="1" y="365"/>
                  </a:moveTo>
                  <a:cubicBezTo>
                    <a:pt x="1" y="365"/>
                    <a:pt x="1824" y="304"/>
                    <a:pt x="2736" y="0"/>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101"/>
            <p:cNvSpPr/>
            <p:nvPr/>
          </p:nvSpPr>
          <p:spPr>
            <a:xfrm>
              <a:off x="5808125" y="1756400"/>
              <a:ext cx="25850" cy="53200"/>
            </a:xfrm>
            <a:custGeom>
              <a:avLst/>
              <a:gdLst/>
              <a:ahLst/>
              <a:cxnLst/>
              <a:rect l="l" t="t" r="r" b="b"/>
              <a:pathLst>
                <a:path w="1034" h="2128" fill="none" extrusionOk="0">
                  <a:moveTo>
                    <a:pt x="730" y="0"/>
                  </a:moveTo>
                  <a:lnTo>
                    <a:pt x="1" y="2128"/>
                  </a:lnTo>
                  <a:lnTo>
                    <a:pt x="1034" y="1885"/>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101"/>
            <p:cNvSpPr/>
            <p:nvPr/>
          </p:nvSpPr>
          <p:spPr>
            <a:xfrm>
              <a:off x="5863600" y="1750325"/>
              <a:ext cx="42575" cy="12175"/>
            </a:xfrm>
            <a:custGeom>
              <a:avLst/>
              <a:gdLst/>
              <a:ahLst/>
              <a:cxnLst/>
              <a:rect l="l" t="t" r="r" b="b"/>
              <a:pathLst>
                <a:path w="1703" h="487" fill="none" extrusionOk="0">
                  <a:moveTo>
                    <a:pt x="0" y="486"/>
                  </a:moveTo>
                  <a:cubicBezTo>
                    <a:pt x="0" y="486"/>
                    <a:pt x="699" y="0"/>
                    <a:pt x="1703" y="486"/>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101"/>
            <p:cNvSpPr/>
            <p:nvPr/>
          </p:nvSpPr>
          <p:spPr>
            <a:xfrm>
              <a:off x="5768600" y="1573250"/>
              <a:ext cx="262925" cy="252325"/>
            </a:xfrm>
            <a:custGeom>
              <a:avLst/>
              <a:gdLst/>
              <a:ahLst/>
              <a:cxnLst/>
              <a:rect l="l" t="t" r="r" b="b"/>
              <a:pathLst>
                <a:path w="10517" h="10093" extrusionOk="0">
                  <a:moveTo>
                    <a:pt x="1582" y="1"/>
                  </a:moveTo>
                  <a:lnTo>
                    <a:pt x="1582" y="1"/>
                  </a:lnTo>
                  <a:cubicBezTo>
                    <a:pt x="1" y="1095"/>
                    <a:pt x="1885" y="3709"/>
                    <a:pt x="1885" y="3709"/>
                  </a:cubicBezTo>
                  <a:lnTo>
                    <a:pt x="5746" y="3709"/>
                  </a:lnTo>
                  <a:cubicBezTo>
                    <a:pt x="7114" y="3709"/>
                    <a:pt x="7904" y="5411"/>
                    <a:pt x="7904" y="7083"/>
                  </a:cubicBezTo>
                  <a:cubicBezTo>
                    <a:pt x="7904" y="8755"/>
                    <a:pt x="8876" y="10092"/>
                    <a:pt x="8876" y="10092"/>
                  </a:cubicBezTo>
                  <a:cubicBezTo>
                    <a:pt x="8876" y="10092"/>
                    <a:pt x="9636" y="9120"/>
                    <a:pt x="10092" y="7752"/>
                  </a:cubicBezTo>
                  <a:cubicBezTo>
                    <a:pt x="10517" y="6388"/>
                    <a:pt x="10427" y="1521"/>
                    <a:pt x="8891" y="1521"/>
                  </a:cubicBezTo>
                  <a:cubicBezTo>
                    <a:pt x="8886" y="1521"/>
                    <a:pt x="8881" y="1521"/>
                    <a:pt x="8876" y="1521"/>
                  </a:cubicBezTo>
                  <a:cubicBezTo>
                    <a:pt x="8828" y="1523"/>
                    <a:pt x="8776" y="1524"/>
                    <a:pt x="8720" y="1524"/>
                  </a:cubicBezTo>
                  <a:cubicBezTo>
                    <a:pt x="7032" y="1524"/>
                    <a:pt x="2170" y="648"/>
                    <a:pt x="1582"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101"/>
            <p:cNvSpPr/>
            <p:nvPr/>
          </p:nvSpPr>
          <p:spPr>
            <a:xfrm>
              <a:off x="5979100" y="1762475"/>
              <a:ext cx="73725" cy="73725"/>
            </a:xfrm>
            <a:custGeom>
              <a:avLst/>
              <a:gdLst/>
              <a:ahLst/>
              <a:cxnLst/>
              <a:rect l="l" t="t" r="r" b="b"/>
              <a:pathLst>
                <a:path w="2949" h="2949" extrusionOk="0">
                  <a:moveTo>
                    <a:pt x="1460" y="0"/>
                  </a:moveTo>
                  <a:cubicBezTo>
                    <a:pt x="669" y="0"/>
                    <a:pt x="1" y="669"/>
                    <a:pt x="1" y="1459"/>
                  </a:cubicBezTo>
                  <a:cubicBezTo>
                    <a:pt x="1" y="2280"/>
                    <a:pt x="669" y="2949"/>
                    <a:pt x="1460" y="2949"/>
                  </a:cubicBezTo>
                  <a:cubicBezTo>
                    <a:pt x="2280" y="2949"/>
                    <a:pt x="2949" y="2280"/>
                    <a:pt x="2949" y="1459"/>
                  </a:cubicBezTo>
                  <a:cubicBezTo>
                    <a:pt x="2949" y="669"/>
                    <a:pt x="2280" y="0"/>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101"/>
            <p:cNvSpPr/>
            <p:nvPr/>
          </p:nvSpPr>
          <p:spPr>
            <a:xfrm>
              <a:off x="5863600" y="1699400"/>
              <a:ext cx="54725" cy="21300"/>
            </a:xfrm>
            <a:custGeom>
              <a:avLst/>
              <a:gdLst/>
              <a:ahLst/>
              <a:cxnLst/>
              <a:rect l="l" t="t" r="r" b="b"/>
              <a:pathLst>
                <a:path w="2189" h="852" fill="none" extrusionOk="0">
                  <a:moveTo>
                    <a:pt x="0" y="852"/>
                  </a:moveTo>
                  <a:cubicBezTo>
                    <a:pt x="0" y="852"/>
                    <a:pt x="1003" y="1"/>
                    <a:pt x="2189" y="852"/>
                  </a:cubicBezTo>
                </a:path>
              </a:pathLst>
            </a:custGeom>
            <a:noFill/>
            <a:ln w="106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101"/>
            <p:cNvSpPr/>
            <p:nvPr/>
          </p:nvSpPr>
          <p:spPr>
            <a:xfrm>
              <a:off x="5990500" y="1792100"/>
              <a:ext cx="34225" cy="33475"/>
            </a:xfrm>
            <a:custGeom>
              <a:avLst/>
              <a:gdLst/>
              <a:ahLst/>
              <a:cxnLst/>
              <a:rect l="l" t="t" r="r" b="b"/>
              <a:pathLst>
                <a:path w="1369" h="1339" fill="none" extrusionOk="0">
                  <a:moveTo>
                    <a:pt x="0" y="1338"/>
                  </a:moveTo>
                  <a:lnTo>
                    <a:pt x="1368" y="1"/>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3" name="CuadroTexto 2">
            <a:extLst>
              <a:ext uri="{FF2B5EF4-FFF2-40B4-BE49-F238E27FC236}">
                <a16:creationId xmlns:a16="http://schemas.microsoft.com/office/drawing/2014/main" id="{E255D373-CBCF-206E-929D-34D8378D9AAD}"/>
              </a:ext>
            </a:extLst>
          </p:cNvPr>
          <p:cNvSpPr txBox="1"/>
          <p:nvPr/>
        </p:nvSpPr>
        <p:spPr>
          <a:xfrm>
            <a:off x="1776240" y="308603"/>
            <a:ext cx="535282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400" b="1" dirty="0">
                <a:solidFill>
                  <a:srgbClr val="E65955"/>
                </a:solidFill>
                <a:latin typeface="Cabin" panose="020B0604020202020204" charset="0"/>
              </a:rPr>
              <a:t>1.4 ATRIBUTOS DE LA </a:t>
            </a:r>
            <a:r>
              <a:rPr lang="es-ES" sz="2400" b="1" dirty="0">
                <a:solidFill>
                  <a:srgbClr val="0070C0"/>
                </a:solidFill>
                <a:latin typeface="Cabin" panose="020B0604020202020204" charset="0"/>
              </a:rPr>
              <a:t>DIMENSIÓN DE TALENTO HUMANO</a:t>
            </a:r>
            <a:endParaRPr lang="es-CO" sz="2400" b="1" dirty="0">
              <a:solidFill>
                <a:srgbClr val="0070C0"/>
              </a:solidFill>
              <a:latin typeface="Cabin" panose="020B0604020202020204" charset="0"/>
            </a:endParaRPr>
          </a:p>
        </p:txBody>
      </p:sp>
      <p:sp>
        <p:nvSpPr>
          <p:cNvPr id="4" name="CuadroTexto 3">
            <a:extLst>
              <a:ext uri="{FF2B5EF4-FFF2-40B4-BE49-F238E27FC236}">
                <a16:creationId xmlns:a16="http://schemas.microsoft.com/office/drawing/2014/main" id="{361FB30A-05BA-BDA0-DDA0-E304E34088CE}"/>
              </a:ext>
            </a:extLst>
          </p:cNvPr>
          <p:cNvSpPr txBox="1"/>
          <p:nvPr/>
        </p:nvSpPr>
        <p:spPr>
          <a:xfrm>
            <a:off x="1" y="1111247"/>
            <a:ext cx="7716954"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S" sz="1600" dirty="0">
                <a:solidFill>
                  <a:schemeClr val="bg2"/>
                </a:solidFill>
                <a:latin typeface="Livvic" pitchFamily="2" charset="0"/>
              </a:rPr>
              <a:t>Los siguientes atributos permitirán constatar que las entidades han logrado la consolidación de la presente dimensión:</a:t>
            </a:r>
          </a:p>
          <a:p>
            <a:pPr algn="just"/>
            <a:endParaRPr lang="es-ES" sz="1600" dirty="0">
              <a:solidFill>
                <a:schemeClr val="bg2"/>
              </a:solidFill>
              <a:latin typeface="Livvic" pitchFamily="2" charset="0"/>
            </a:endParaRPr>
          </a:p>
          <a:p>
            <a:pPr marL="285750" indent="-285750" algn="just">
              <a:buFont typeface="Arial" panose="020B0604020202020204" pitchFamily="34" charset="0"/>
              <a:buChar char="•"/>
            </a:pPr>
            <a:r>
              <a:rPr lang="es-ES" sz="1600" dirty="0">
                <a:solidFill>
                  <a:schemeClr val="bg2"/>
                </a:solidFill>
                <a:latin typeface="Livvic" pitchFamily="2" charset="0"/>
              </a:rPr>
              <a:t>Vinculado mediante el mérito, que responde a los perfiles y competencias definidos para atender las prioridades estratégicas y satisfacer las necesidades de los grupos de valor.</a:t>
            </a:r>
          </a:p>
          <a:p>
            <a:pPr marL="285750" indent="-285750" algn="just">
              <a:buFont typeface="Arial" panose="020B0604020202020204" pitchFamily="34" charset="0"/>
              <a:buChar char="•"/>
            </a:pPr>
            <a:r>
              <a:rPr lang="es-ES" sz="1600" dirty="0">
                <a:solidFill>
                  <a:schemeClr val="bg2"/>
                </a:solidFill>
                <a:latin typeface="Livvic" pitchFamily="2" charset="0"/>
              </a:rPr>
              <a:t>Gestionado de acuerdo con las prioridades fijadas en la dimensión de Direccionamiento Estratégico y Planeación.</a:t>
            </a:r>
          </a:p>
          <a:p>
            <a:pPr marL="285750" indent="-285750" algn="just">
              <a:buFont typeface="Arial" panose="020B0604020202020204" pitchFamily="34" charset="0"/>
              <a:buChar char="•"/>
            </a:pPr>
            <a:r>
              <a:rPr lang="es-ES" sz="1600" dirty="0">
                <a:solidFill>
                  <a:schemeClr val="bg2"/>
                </a:solidFill>
                <a:latin typeface="Livvic" pitchFamily="2" charset="0"/>
              </a:rPr>
              <a:t>Vinculado de acuerdo con la naturaleza de los empleos, la normatividad que los regula y que responde a la estructura óptima de la entidad.</a:t>
            </a:r>
          </a:p>
          <a:p>
            <a:pPr marL="285750" indent="-285750" algn="just">
              <a:buFont typeface="Arial" panose="020B0604020202020204" pitchFamily="34" charset="0"/>
              <a:buChar char="•"/>
            </a:pPr>
            <a:r>
              <a:rPr lang="es-ES" sz="1600" dirty="0">
                <a:solidFill>
                  <a:schemeClr val="bg2"/>
                </a:solidFill>
                <a:latin typeface="Livvic" pitchFamily="2" charset="0"/>
              </a:rPr>
              <a:t>Conocedor de las políticas institucionales, del Direccionamiento Estratégico y Planeación, de los procesos de operación y</a:t>
            </a:r>
          </a:p>
          <a:p>
            <a:pPr marL="285750" indent="-285750" algn="just">
              <a:buFont typeface="Arial" panose="020B0604020202020204" pitchFamily="34" charset="0"/>
              <a:buChar char="•"/>
            </a:pPr>
            <a:r>
              <a:rPr lang="es-ES" sz="1600" dirty="0">
                <a:solidFill>
                  <a:schemeClr val="bg2"/>
                </a:solidFill>
                <a:latin typeface="Livvic" pitchFamily="2" charset="0"/>
              </a:rPr>
              <a:t>de su rol fundamental dentro de la entidad.</a:t>
            </a:r>
          </a:p>
          <a:p>
            <a:pPr algn="just"/>
            <a:endParaRPr lang="es-ES" dirty="0">
              <a:latin typeface="Livvic" pitchFamily="2" charset="0"/>
            </a:endParaRPr>
          </a:p>
          <a:p>
            <a:pPr algn="just"/>
            <a:endParaRPr lang="es-ES" dirty="0">
              <a:latin typeface="Livvic" pitchFamily="2" charset="0"/>
            </a:endParaRPr>
          </a:p>
          <a:p>
            <a:pPr algn="just"/>
            <a:endParaRPr lang="es-ES" dirty="0">
              <a:latin typeface="Livvic" pitchFamily="2" charset="0"/>
            </a:endParaRPr>
          </a:p>
          <a:p>
            <a:pPr algn="just"/>
            <a:endParaRPr lang="es-ES" dirty="0">
              <a:latin typeface="Livvic" pitchFamily="2" charset="0"/>
            </a:endParaRPr>
          </a:p>
        </p:txBody>
      </p:sp>
      <p:sp>
        <p:nvSpPr>
          <p:cNvPr id="5" name="CuadroTexto 4">
            <a:extLst>
              <a:ext uri="{FF2B5EF4-FFF2-40B4-BE49-F238E27FC236}">
                <a16:creationId xmlns:a16="http://schemas.microsoft.com/office/drawing/2014/main" id="{965FA9BC-9789-FD67-9878-8A45AD6E76AA}"/>
              </a:ext>
            </a:extLst>
          </p:cNvPr>
          <p:cNvSpPr txBox="1"/>
          <p:nvPr/>
        </p:nvSpPr>
        <p:spPr>
          <a:xfrm>
            <a:off x="361079" y="1567839"/>
            <a:ext cx="766878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lgn="just">
              <a:buFont typeface="Arial" panose="020B0604020202020204" pitchFamily="34" charset="0"/>
              <a:buChar char="•"/>
            </a:pPr>
            <a:endParaRPr lang="es-CO" sz="1000" dirty="0">
              <a:solidFill>
                <a:srgbClr val="7030A0"/>
              </a:solidFill>
              <a:latin typeface="Livvic" pitchFamily="2" charset="0"/>
            </a:endParaRPr>
          </a:p>
        </p:txBody>
      </p:sp>
    </p:spTree>
    <p:extLst>
      <p:ext uri="{BB962C8B-B14F-4D97-AF65-F5344CB8AC3E}">
        <p14:creationId xmlns:p14="http://schemas.microsoft.com/office/powerpoint/2010/main" val="350498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4" name="CuadroTexto 3">
            <a:extLst>
              <a:ext uri="{FF2B5EF4-FFF2-40B4-BE49-F238E27FC236}">
                <a16:creationId xmlns:a16="http://schemas.microsoft.com/office/drawing/2014/main" id="{361FB30A-05BA-BDA0-DDA0-E304E34088CE}"/>
              </a:ext>
            </a:extLst>
          </p:cNvPr>
          <p:cNvSpPr txBox="1"/>
          <p:nvPr/>
        </p:nvSpPr>
        <p:spPr>
          <a:xfrm>
            <a:off x="-33282" y="1199928"/>
            <a:ext cx="6585497" cy="3908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Arial" panose="020B0604020202020204" pitchFamily="34" charset="0"/>
              <a:buChar char="•"/>
            </a:pPr>
            <a:r>
              <a:rPr lang="es-ES" sz="1600" dirty="0">
                <a:solidFill>
                  <a:schemeClr val="bg2"/>
                </a:solidFill>
                <a:latin typeface="Livvic" pitchFamily="2" charset="0"/>
              </a:rPr>
              <a:t> Fortalecido en sus conocimientos y competencias, de acuerdo con las necesidades institucionales.</a:t>
            </a:r>
          </a:p>
          <a:p>
            <a:pPr marL="285750" indent="-285750" algn="just">
              <a:buFont typeface="Arial" panose="020B0604020202020204" pitchFamily="34" charset="0"/>
              <a:buChar char="•"/>
            </a:pPr>
            <a:r>
              <a:rPr lang="es-ES" sz="1600" dirty="0">
                <a:solidFill>
                  <a:schemeClr val="bg2"/>
                </a:solidFill>
                <a:latin typeface="Livvic" pitchFamily="2" charset="0"/>
              </a:rPr>
              <a:t>Comprometido a llevar a cabo sus funciones bajo atributos de calidad en busca de la mejora y la excelencia.</a:t>
            </a:r>
          </a:p>
          <a:p>
            <a:pPr marL="285750" indent="-285750" algn="just">
              <a:buFont typeface="Arial" panose="020B0604020202020204" pitchFamily="34" charset="0"/>
              <a:buChar char="•"/>
            </a:pPr>
            <a:r>
              <a:rPr lang="es-ES" sz="1600" dirty="0">
                <a:solidFill>
                  <a:schemeClr val="bg2"/>
                </a:solidFill>
                <a:latin typeface="Livvic" pitchFamily="2" charset="0"/>
              </a:rPr>
              <a:t>Comprometido y ejerciendo en su actuación los valores del servicio público.</a:t>
            </a:r>
          </a:p>
          <a:p>
            <a:pPr marL="285750" indent="-285750" algn="just">
              <a:buFont typeface="Arial" panose="020B0604020202020204" pitchFamily="34" charset="0"/>
              <a:buChar char="•"/>
            </a:pPr>
            <a:r>
              <a:rPr lang="es-ES" sz="1600" dirty="0">
                <a:solidFill>
                  <a:schemeClr val="bg2"/>
                </a:solidFill>
                <a:latin typeface="Livvic" pitchFamily="2" charset="0"/>
              </a:rPr>
              <a:t>Con condiciones de salud y seguridad en el trabajo que preservan su bienestar y con mínimos niveles de riesgos</a:t>
            </a:r>
          </a:p>
          <a:p>
            <a:pPr marL="285750" indent="-285750" algn="just">
              <a:buFont typeface="Arial" panose="020B0604020202020204" pitchFamily="34" charset="0"/>
              <a:buChar char="•"/>
            </a:pPr>
            <a:r>
              <a:rPr lang="es-ES" sz="1600" dirty="0">
                <a:solidFill>
                  <a:schemeClr val="bg2"/>
                </a:solidFill>
                <a:latin typeface="Livvic" pitchFamily="2" charset="0"/>
              </a:rPr>
              <a:t>materializados.</a:t>
            </a:r>
          </a:p>
          <a:p>
            <a:pPr marL="285750" indent="-285750" algn="just">
              <a:buFont typeface="Arial" panose="020B0604020202020204" pitchFamily="34" charset="0"/>
              <a:buChar char="•"/>
            </a:pPr>
            <a:r>
              <a:rPr lang="es-ES" sz="1600" dirty="0">
                <a:solidFill>
                  <a:schemeClr val="bg2"/>
                </a:solidFill>
                <a:latin typeface="Livvic" pitchFamily="2" charset="0"/>
              </a:rPr>
              <a:t>Con altos índices de productividad y cumplimiento de resultados.</a:t>
            </a:r>
          </a:p>
          <a:p>
            <a:pPr marL="285750" indent="-285750" algn="just">
              <a:buFont typeface="Arial" panose="020B0604020202020204" pitchFamily="34" charset="0"/>
              <a:buChar char="•"/>
            </a:pPr>
            <a:r>
              <a:rPr lang="es-ES" sz="1600" dirty="0">
                <a:solidFill>
                  <a:schemeClr val="bg2"/>
                </a:solidFill>
                <a:latin typeface="Livvic" pitchFamily="2" charset="0"/>
              </a:rPr>
              <a:t>Preparado física y emocionalmente para el retiro de la entidad por la culminación de su ciclo laboral</a:t>
            </a:r>
          </a:p>
          <a:p>
            <a:pPr algn="just"/>
            <a:endParaRPr lang="es-ES" dirty="0">
              <a:latin typeface="Livvic" pitchFamily="2" charset="0"/>
            </a:endParaRPr>
          </a:p>
          <a:p>
            <a:pPr algn="just"/>
            <a:endParaRPr lang="es-ES" dirty="0">
              <a:latin typeface="Livvic" pitchFamily="2" charset="0"/>
            </a:endParaRPr>
          </a:p>
          <a:p>
            <a:pPr algn="just"/>
            <a:endParaRPr lang="es-ES" dirty="0">
              <a:latin typeface="Livvic" pitchFamily="2" charset="0"/>
            </a:endParaRPr>
          </a:p>
          <a:p>
            <a:pPr algn="just"/>
            <a:endParaRPr lang="es-ES" dirty="0">
              <a:latin typeface="Livvic" pitchFamily="2" charset="0"/>
            </a:endParaRPr>
          </a:p>
        </p:txBody>
      </p:sp>
      <p:sp>
        <p:nvSpPr>
          <p:cNvPr id="5" name="CuadroTexto 4">
            <a:extLst>
              <a:ext uri="{FF2B5EF4-FFF2-40B4-BE49-F238E27FC236}">
                <a16:creationId xmlns:a16="http://schemas.microsoft.com/office/drawing/2014/main" id="{965FA9BC-9789-FD67-9878-8A45AD6E76AA}"/>
              </a:ext>
            </a:extLst>
          </p:cNvPr>
          <p:cNvSpPr txBox="1"/>
          <p:nvPr/>
        </p:nvSpPr>
        <p:spPr>
          <a:xfrm>
            <a:off x="361079" y="1567839"/>
            <a:ext cx="766878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lgn="just">
              <a:buFont typeface="Arial" panose="020B0604020202020204" pitchFamily="34" charset="0"/>
              <a:buChar char="•"/>
            </a:pPr>
            <a:endParaRPr lang="es-CO" sz="1000" dirty="0">
              <a:solidFill>
                <a:srgbClr val="7030A0"/>
              </a:solidFill>
              <a:latin typeface="Livvic" pitchFamily="2" charset="0"/>
            </a:endParaRPr>
          </a:p>
        </p:txBody>
      </p:sp>
      <p:sp>
        <p:nvSpPr>
          <p:cNvPr id="50" name="CuadroTexto 49">
            <a:extLst>
              <a:ext uri="{FF2B5EF4-FFF2-40B4-BE49-F238E27FC236}">
                <a16:creationId xmlns:a16="http://schemas.microsoft.com/office/drawing/2014/main" id="{56CE7221-7652-454B-8658-88D68ED9F204}"/>
              </a:ext>
            </a:extLst>
          </p:cNvPr>
          <p:cNvSpPr txBox="1"/>
          <p:nvPr/>
        </p:nvSpPr>
        <p:spPr>
          <a:xfrm>
            <a:off x="1538129" y="326036"/>
            <a:ext cx="535282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400" b="1" dirty="0">
                <a:solidFill>
                  <a:srgbClr val="E65955"/>
                </a:solidFill>
                <a:latin typeface="Cabin" panose="020B0604020202020204" charset="0"/>
              </a:rPr>
              <a:t>1.4 ATRIBUTOS DE LA </a:t>
            </a:r>
            <a:r>
              <a:rPr lang="es-ES" sz="2400" b="1" dirty="0">
                <a:solidFill>
                  <a:srgbClr val="0070C0"/>
                </a:solidFill>
                <a:latin typeface="Cabin" panose="020B0604020202020204" charset="0"/>
              </a:rPr>
              <a:t>DIMENSIÓN DE TALENTO HUMANO</a:t>
            </a:r>
            <a:endParaRPr lang="es-CO" sz="2400" b="1" dirty="0">
              <a:solidFill>
                <a:srgbClr val="0070C0"/>
              </a:solidFill>
              <a:latin typeface="Cabin" panose="020B0604020202020204" charset="0"/>
            </a:endParaRPr>
          </a:p>
        </p:txBody>
      </p:sp>
      <p:pic>
        <p:nvPicPr>
          <p:cNvPr id="7" name="Imagen 6">
            <a:extLst>
              <a:ext uri="{FF2B5EF4-FFF2-40B4-BE49-F238E27FC236}">
                <a16:creationId xmlns:a16="http://schemas.microsoft.com/office/drawing/2014/main" id="{44445379-EB7D-4BAF-9267-07F10D4851A9}"/>
              </a:ext>
            </a:extLst>
          </p:cNvPr>
          <p:cNvPicPr>
            <a:picLocks noChangeAspect="1"/>
          </p:cNvPicPr>
          <p:nvPr/>
        </p:nvPicPr>
        <p:blipFill>
          <a:blip r:embed="rId11"/>
          <a:stretch>
            <a:fillRect/>
          </a:stretch>
        </p:blipFill>
        <p:spPr>
          <a:xfrm>
            <a:off x="6720831" y="2067016"/>
            <a:ext cx="2253155" cy="2446786"/>
          </a:xfrm>
          <a:prstGeom prst="rect">
            <a:avLst/>
          </a:prstGeom>
        </p:spPr>
      </p:pic>
      <p:pic>
        <p:nvPicPr>
          <p:cNvPr id="54" name="Picture 2" descr="MIPG Modelo Integrado de Planeación y Gestión">
            <a:extLst>
              <a:ext uri="{FF2B5EF4-FFF2-40B4-BE49-F238E27FC236}">
                <a16:creationId xmlns:a16="http://schemas.microsoft.com/office/drawing/2014/main" id="{297F9783-5EC6-4DD5-9D1D-84C5DF04716B}"/>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178836">
            <a:off x="7114802" y="1001994"/>
            <a:ext cx="1465211" cy="72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2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140824" y="2057355"/>
            <a:ext cx="6830259" cy="675418"/>
          </a:xfrm>
          <a:prstGeom prst="rect">
            <a:avLst/>
          </a:prstGeom>
        </p:spPr>
        <p:txBody>
          <a:bodyPr spcFirstLastPara="1" wrap="square" lIns="91425" tIns="91425" rIns="91425" bIns="91425" anchor="b" anchorCtr="0">
            <a:noAutofit/>
          </a:bodyPr>
          <a:lstStyle/>
          <a:p>
            <a:pPr lvl="0"/>
            <a:r>
              <a:rPr lang="es-419" sz="3600" dirty="0">
                <a:solidFill>
                  <a:srgbClr val="671C34"/>
                </a:solidFill>
              </a:rPr>
              <a:t>2. Dimensión: </a:t>
            </a:r>
            <a:r>
              <a:rPr lang="es-ES" sz="3600" dirty="0">
                <a:solidFill>
                  <a:srgbClr val="671C34"/>
                </a:solidFill>
              </a:rPr>
              <a:t>Direccionamiento Estratégico y Planeación </a:t>
            </a:r>
            <a:endParaRPr lang="es-419" sz="3600" dirty="0">
              <a:solidFill>
                <a:srgbClr val="671C34"/>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3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pic>
        <p:nvPicPr>
          <p:cNvPr id="48" name="Imagen 47">
            <a:extLst>
              <a:ext uri="{FF2B5EF4-FFF2-40B4-BE49-F238E27FC236}">
                <a16:creationId xmlns:a16="http://schemas.microsoft.com/office/drawing/2014/main" id="{24C891AD-BD74-51BE-7B7F-E05AA2D68C92}"/>
              </a:ext>
            </a:extLst>
          </p:cNvPr>
          <p:cNvPicPr>
            <a:picLocks noChangeAspect="1"/>
          </p:cNvPicPr>
          <p:nvPr/>
        </p:nvPicPr>
        <p:blipFill rotWithShape="1">
          <a:blip r:embed="rId3"/>
          <a:srcRect l="40218" t="47495" r="22337" b="18928"/>
          <a:stretch/>
        </p:blipFill>
        <p:spPr>
          <a:xfrm>
            <a:off x="3673479" y="1282167"/>
            <a:ext cx="5099220" cy="2995875"/>
          </a:xfrm>
          <a:prstGeom prst="rect">
            <a:avLst/>
          </a:prstGeom>
        </p:spPr>
      </p:pic>
      <p:sp>
        <p:nvSpPr>
          <p:cNvPr id="49" name="Google Shape;2263;p108"/>
          <p:cNvSpPr txBox="1">
            <a:spLocks noGrp="1"/>
          </p:cNvSpPr>
          <p:nvPr>
            <p:ph type="subTitle" idx="1"/>
          </p:nvPr>
        </p:nvSpPr>
        <p:spPr>
          <a:xfrm>
            <a:off x="-250574" y="1220285"/>
            <a:ext cx="3779061" cy="2995875"/>
          </a:xfrm>
          <a:prstGeom prst="rect">
            <a:avLst/>
          </a:prstGeom>
        </p:spPr>
        <p:txBody>
          <a:bodyPr spcFirstLastPara="1" wrap="square" lIns="91425" tIns="91425" rIns="91425" bIns="91425" anchor="t" anchorCtr="0">
            <a:noAutofit/>
          </a:bodyPr>
          <a:lstStyle/>
          <a:p>
            <a:pPr algn="just"/>
            <a:r>
              <a:rPr lang="es-ES" sz="1400" dirty="0">
                <a:solidFill>
                  <a:schemeClr val="dk2"/>
                </a:solidFill>
                <a:latin typeface="Livvic"/>
                <a:ea typeface="Livvic"/>
                <a:cs typeface="Livvic"/>
              </a:rPr>
              <a:t>        </a:t>
            </a:r>
            <a:r>
              <a:rPr lang="es-ES" sz="1500" dirty="0">
                <a:solidFill>
                  <a:schemeClr val="dk2"/>
                </a:solidFill>
                <a:latin typeface="Livvic"/>
                <a:ea typeface="Livvic"/>
                <a:cs typeface="Livvic"/>
              </a:rPr>
              <a:t>MIPG tiene como condición que las entidades tengan claro el horizonte a corto y mediano plazo que le permita definir la ruta estratégica que guiará su gestión institucional, con miras a satisfacer las necesidades de sus grupos de valor, así como fortalecer su confianza y legitimidad. En torno a la satisfacción de las necesidades ciudadanas, las entidades focalizan sus procesos y el uso de sus recursos</a:t>
            </a:r>
            <a:r>
              <a:rPr lang="es-ES" dirty="0">
                <a:solidFill>
                  <a:schemeClr val="dk2"/>
                </a:solidFill>
                <a:latin typeface="Livvic"/>
                <a:ea typeface="Livvic"/>
                <a:cs typeface="Livvic"/>
              </a:rPr>
              <a:t>.</a:t>
            </a:r>
            <a:endParaRPr lang="es-CO" dirty="0">
              <a:solidFill>
                <a:schemeClr val="dk2"/>
              </a:solidFill>
              <a:latin typeface="Livvic"/>
              <a:ea typeface="Livvic"/>
              <a:cs typeface="Livvic"/>
            </a:endParaRPr>
          </a:p>
        </p:txBody>
      </p:sp>
      <p:grpSp>
        <p:nvGrpSpPr>
          <p:cNvPr id="50" name="Grupo 49"/>
          <p:cNvGrpSpPr/>
          <p:nvPr/>
        </p:nvGrpSpPr>
        <p:grpSpPr>
          <a:xfrm>
            <a:off x="-150302" y="-106134"/>
            <a:ext cx="9294302" cy="5249634"/>
            <a:chOff x="-82484" y="-94768"/>
            <a:chExt cx="9294302" cy="5249634"/>
          </a:xfrm>
        </p:grpSpPr>
        <p:pic>
          <p:nvPicPr>
            <p:cNvPr id="51" name="Imagen 50">
              <a:extLst>
                <a:ext uri="{FF2B5EF4-FFF2-40B4-BE49-F238E27FC236}">
                  <a16:creationId xmlns:a16="http://schemas.microsoft.com/office/drawing/2014/main" id="{854C42D9-E917-FBB9-B248-961A4C5515F6}"/>
                </a:ext>
              </a:extLst>
            </p:cNvPr>
            <p:cNvPicPr>
              <a:picLocks noChangeAspect="1"/>
            </p:cNvPicPr>
            <p:nvPr/>
          </p:nvPicPr>
          <p:blipFill>
            <a:blip r:embed="rId4"/>
            <a:stretch>
              <a:fillRect/>
            </a:stretch>
          </p:blipFill>
          <p:spPr>
            <a:xfrm>
              <a:off x="145275" y="235406"/>
              <a:ext cx="1162050" cy="403860"/>
            </a:xfrm>
            <a:prstGeom prst="rect">
              <a:avLst/>
            </a:prstGeom>
          </p:spPr>
        </p:pic>
        <p:sp>
          <p:nvSpPr>
            <p:cNvPr id="52" name="Rectángulo 5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3" name="Imagen 52">
              <a:extLst>
                <a:ext uri="{FF2B5EF4-FFF2-40B4-BE49-F238E27FC236}">
                  <a16:creationId xmlns:a16="http://schemas.microsoft.com/office/drawing/2014/main" id="{9A9B1CBB-5102-6139-A425-391512874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4" name="Imagen 53">
              <a:extLst>
                <a:ext uri="{FF2B5EF4-FFF2-40B4-BE49-F238E27FC236}">
                  <a16:creationId xmlns:a16="http://schemas.microsoft.com/office/drawing/2014/main" id="{595922F5-A2F5-43B8-6953-891265223A14}"/>
                </a:ext>
              </a:extLst>
            </p:cNvPr>
            <p:cNvPicPr>
              <a:picLocks noChangeAspect="1"/>
            </p:cNvPicPr>
            <p:nvPr/>
          </p:nvPicPr>
          <p:blipFill>
            <a:blip r:embed="rId6"/>
            <a:stretch>
              <a:fillRect/>
            </a:stretch>
          </p:blipFill>
          <p:spPr>
            <a:xfrm>
              <a:off x="1603905" y="4773934"/>
              <a:ext cx="205740" cy="205740"/>
            </a:xfrm>
            <a:prstGeom prst="rect">
              <a:avLst/>
            </a:prstGeom>
          </p:spPr>
        </p:pic>
        <p:pic>
          <p:nvPicPr>
            <p:cNvPr id="55" name="Imagen 54">
              <a:extLst>
                <a:ext uri="{FF2B5EF4-FFF2-40B4-BE49-F238E27FC236}">
                  <a16:creationId xmlns:a16="http://schemas.microsoft.com/office/drawing/2014/main" id="{531A89D9-129D-5891-80A1-761371C411F3}"/>
                </a:ext>
              </a:extLst>
            </p:cNvPr>
            <p:cNvPicPr>
              <a:picLocks noChangeAspect="1"/>
            </p:cNvPicPr>
            <p:nvPr/>
          </p:nvPicPr>
          <p:blipFill>
            <a:blip r:embed="rId7"/>
            <a:stretch>
              <a:fillRect/>
            </a:stretch>
          </p:blipFill>
          <p:spPr>
            <a:xfrm>
              <a:off x="1873780" y="4773934"/>
              <a:ext cx="205740" cy="205740"/>
            </a:xfrm>
            <a:prstGeom prst="rect">
              <a:avLst/>
            </a:prstGeom>
          </p:spPr>
        </p:pic>
        <p:pic>
          <p:nvPicPr>
            <p:cNvPr id="56" name="Imagen 55">
              <a:extLst>
                <a:ext uri="{FF2B5EF4-FFF2-40B4-BE49-F238E27FC236}">
                  <a16:creationId xmlns:a16="http://schemas.microsoft.com/office/drawing/2014/main" id="{5D4261B8-2AD9-BFBB-C5AB-82347A554383}"/>
                </a:ext>
              </a:extLst>
            </p:cNvPr>
            <p:cNvPicPr>
              <a:picLocks noChangeAspect="1"/>
            </p:cNvPicPr>
            <p:nvPr/>
          </p:nvPicPr>
          <p:blipFill>
            <a:blip r:embed="rId8"/>
            <a:stretch>
              <a:fillRect/>
            </a:stretch>
          </p:blipFill>
          <p:spPr>
            <a:xfrm>
              <a:off x="8537034" y="4536534"/>
              <a:ext cx="606966" cy="606966"/>
            </a:xfrm>
            <a:prstGeom prst="rect">
              <a:avLst/>
            </a:prstGeom>
          </p:spPr>
        </p:pic>
        <p:pic>
          <p:nvPicPr>
            <p:cNvPr id="57" name="Imagen 56">
              <a:extLst>
                <a:ext uri="{FF2B5EF4-FFF2-40B4-BE49-F238E27FC236}">
                  <a16:creationId xmlns:a16="http://schemas.microsoft.com/office/drawing/2014/main" id="{F7CB3FE3-D8D4-161D-9059-6A698AFA4512}"/>
                </a:ext>
              </a:extLst>
            </p:cNvPr>
            <p:cNvPicPr>
              <a:picLocks noChangeAspect="1"/>
            </p:cNvPicPr>
            <p:nvPr/>
          </p:nvPicPr>
          <p:blipFill>
            <a:blip r:embed="rId9"/>
            <a:stretch>
              <a:fillRect/>
            </a:stretch>
          </p:blipFill>
          <p:spPr>
            <a:xfrm>
              <a:off x="2153180" y="4773934"/>
              <a:ext cx="205740" cy="205740"/>
            </a:xfrm>
            <a:prstGeom prst="rect">
              <a:avLst/>
            </a:prstGeom>
          </p:spPr>
        </p:pic>
        <p:pic>
          <p:nvPicPr>
            <p:cNvPr id="58" name="Imagen 57">
              <a:extLst>
                <a:ext uri="{FF2B5EF4-FFF2-40B4-BE49-F238E27FC236}">
                  <a16:creationId xmlns:a16="http://schemas.microsoft.com/office/drawing/2014/main" id="{9ACB4459-941F-0056-6C8C-FE0631AD4D17}"/>
                </a:ext>
              </a:extLst>
            </p:cNvPr>
            <p:cNvPicPr>
              <a:picLocks noChangeAspect="1"/>
            </p:cNvPicPr>
            <p:nvPr/>
          </p:nvPicPr>
          <p:blipFill>
            <a:blip r:embed="rId10"/>
            <a:stretch>
              <a:fillRect/>
            </a:stretch>
          </p:blipFill>
          <p:spPr>
            <a:xfrm>
              <a:off x="2417975" y="4773934"/>
              <a:ext cx="207645" cy="207645"/>
            </a:xfrm>
            <a:prstGeom prst="rect">
              <a:avLst/>
            </a:prstGeom>
          </p:spPr>
        </p:pic>
        <p:sp>
          <p:nvSpPr>
            <p:cNvPr id="59" name="CuadroTexto 5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0" name="CuadroTexto 5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1" name="Imagen 60">
              <a:extLst>
                <a:ext uri="{FF2B5EF4-FFF2-40B4-BE49-F238E27FC236}">
                  <a16:creationId xmlns:a16="http://schemas.microsoft.com/office/drawing/2014/main" id="{9AF6601A-DBEC-5401-20E2-9DA1A1636475}"/>
                </a:ext>
              </a:extLst>
            </p:cNvPr>
            <p:cNvPicPr>
              <a:picLocks noChangeAspect="1"/>
            </p:cNvPicPr>
            <p:nvPr/>
          </p:nvPicPr>
          <p:blipFill>
            <a:blip r:embed="rId11"/>
            <a:stretch>
              <a:fillRect/>
            </a:stretch>
          </p:blipFill>
          <p:spPr>
            <a:xfrm>
              <a:off x="1353271" y="4771747"/>
              <a:ext cx="205740" cy="205740"/>
            </a:xfrm>
            <a:prstGeom prst="rect">
              <a:avLst/>
            </a:prstGeom>
          </p:spPr>
        </p:pic>
      </p:grpSp>
      <p:sp>
        <p:nvSpPr>
          <p:cNvPr id="16" name="Google Shape;2083;p104">
            <a:extLst>
              <a:ext uri="{FF2B5EF4-FFF2-40B4-BE49-F238E27FC236}">
                <a16:creationId xmlns:a16="http://schemas.microsoft.com/office/drawing/2014/main" id="{00399B9B-C810-430D-BD63-34972B0CB865}"/>
              </a:ext>
            </a:extLst>
          </p:cNvPr>
          <p:cNvSpPr txBox="1">
            <a:spLocks noGrp="1"/>
          </p:cNvSpPr>
          <p:nvPr>
            <p:ph type="title"/>
          </p:nvPr>
        </p:nvSpPr>
        <p:spPr>
          <a:xfrm>
            <a:off x="1536087" y="508241"/>
            <a:ext cx="5993477" cy="482400"/>
          </a:xfrm>
          <a:prstGeom prst="rect">
            <a:avLst/>
          </a:prstGeom>
        </p:spPr>
        <p:txBody>
          <a:bodyPr spcFirstLastPara="1" wrap="square" lIns="91425" tIns="91425" rIns="91425" bIns="91425" anchor="b" anchorCtr="0">
            <a:noAutofit/>
          </a:bodyPr>
          <a:lstStyle/>
          <a:p>
            <a:pPr lvl="0" algn="ctr"/>
            <a:r>
              <a:rPr lang="es-ES" sz="2000" dirty="0"/>
              <a:t>2. Dimensión: </a:t>
            </a:r>
            <a:r>
              <a:rPr lang="es-ES" sz="2000" dirty="0">
                <a:solidFill>
                  <a:schemeClr val="accent3"/>
                </a:solidFill>
              </a:rPr>
              <a:t>Direccionamiento Estratégico y Planeación </a:t>
            </a:r>
          </a:p>
        </p:txBody>
      </p:sp>
      <p:sp>
        <p:nvSpPr>
          <p:cNvPr id="2" name="CuadroTexto 1">
            <a:extLst>
              <a:ext uri="{FF2B5EF4-FFF2-40B4-BE49-F238E27FC236}">
                <a16:creationId xmlns:a16="http://schemas.microsoft.com/office/drawing/2014/main" id="{6AAF9FFA-5191-E6E4-0F55-4988551553D4}"/>
              </a:ext>
            </a:extLst>
          </p:cNvPr>
          <p:cNvSpPr txBox="1"/>
          <p:nvPr/>
        </p:nvSpPr>
        <p:spPr>
          <a:xfrm>
            <a:off x="248437" y="807410"/>
            <a:ext cx="5099220" cy="323165"/>
          </a:xfrm>
          <a:prstGeom prst="rect">
            <a:avLst/>
          </a:prstGeom>
          <a:noFill/>
        </p:spPr>
        <p:txBody>
          <a:bodyPr wrap="square">
            <a:spAutoFit/>
          </a:bodyPr>
          <a:lstStyle/>
          <a:p>
            <a:r>
              <a:rPr lang="es-ES" sz="1500" b="1" dirty="0">
                <a:solidFill>
                  <a:srgbClr val="671C34"/>
                </a:solidFill>
                <a:latin typeface="Livvic"/>
              </a:rPr>
              <a:t>Descripción: </a:t>
            </a:r>
            <a:endParaRPr lang="es-CO"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49" name="Google Shape;2263;p108"/>
          <p:cNvSpPr txBox="1">
            <a:spLocks noGrp="1"/>
          </p:cNvSpPr>
          <p:nvPr>
            <p:ph type="subTitle" idx="1"/>
          </p:nvPr>
        </p:nvSpPr>
        <p:spPr>
          <a:xfrm>
            <a:off x="77456" y="1480369"/>
            <a:ext cx="3689001" cy="1815054"/>
          </a:xfrm>
          <a:prstGeom prst="rect">
            <a:avLst/>
          </a:prstGeom>
        </p:spPr>
        <p:txBody>
          <a:bodyPr spcFirstLastPara="1" wrap="square" lIns="91425" tIns="91425" rIns="91425" bIns="91425" anchor="t" anchorCtr="0">
            <a:noAutofit/>
          </a:bodyPr>
          <a:lstStyle/>
          <a:p>
            <a:pPr algn="just"/>
            <a:r>
              <a:rPr lang="es-ES" sz="1400" dirty="0">
                <a:solidFill>
                  <a:schemeClr val="bg2"/>
                </a:solidFill>
                <a:latin typeface="Livvic"/>
                <a:ea typeface="Livvic"/>
                <a:cs typeface="Livvic"/>
              </a:rPr>
              <a:t>        </a:t>
            </a:r>
            <a:r>
              <a:rPr lang="es-ES" dirty="0">
                <a:solidFill>
                  <a:schemeClr val="bg2"/>
                </a:solidFill>
              </a:rPr>
              <a:t>El propósito es definir la ruta estratégica que guiará su gestión institucional, con miras a garantizar los derechos, satisfacer las necesidades y solucionar los problemas de los ciudadanos destinatarios de sus productos y servicios, así como fortalecer la confianza ciudadana y la legitimidad.</a:t>
            </a:r>
            <a:endParaRPr lang="es-CO" dirty="0">
              <a:solidFill>
                <a:schemeClr val="bg2"/>
              </a:solidFill>
              <a:latin typeface="Livvic"/>
              <a:ea typeface="Livvic"/>
              <a:cs typeface="Livvic"/>
            </a:endParaRPr>
          </a:p>
        </p:txBody>
      </p:sp>
      <p:grpSp>
        <p:nvGrpSpPr>
          <p:cNvPr id="50" name="Grupo 49"/>
          <p:cNvGrpSpPr/>
          <p:nvPr/>
        </p:nvGrpSpPr>
        <p:grpSpPr>
          <a:xfrm>
            <a:off x="-150302" y="-106134"/>
            <a:ext cx="9294302" cy="5249634"/>
            <a:chOff x="-82484" y="-94768"/>
            <a:chExt cx="9294302" cy="5249634"/>
          </a:xfrm>
        </p:grpSpPr>
        <p:pic>
          <p:nvPicPr>
            <p:cNvPr id="51" name="Imagen 5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2" name="Rectángulo 5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3" name="Imagen 5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4" name="Imagen 5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55" name="Imagen 5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56" name="Imagen 5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57" name="Imagen 5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58" name="Imagen 5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59" name="CuadroTexto 5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0" name="CuadroTexto 5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1" name="Imagen 6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6" name="Google Shape;2083;p104">
            <a:extLst>
              <a:ext uri="{FF2B5EF4-FFF2-40B4-BE49-F238E27FC236}">
                <a16:creationId xmlns:a16="http://schemas.microsoft.com/office/drawing/2014/main" id="{00399B9B-C810-430D-BD63-34972B0CB865}"/>
              </a:ext>
            </a:extLst>
          </p:cNvPr>
          <p:cNvSpPr txBox="1">
            <a:spLocks noGrp="1"/>
          </p:cNvSpPr>
          <p:nvPr>
            <p:ph type="title"/>
          </p:nvPr>
        </p:nvSpPr>
        <p:spPr>
          <a:xfrm>
            <a:off x="1431904" y="463743"/>
            <a:ext cx="5993477" cy="482400"/>
          </a:xfrm>
          <a:prstGeom prst="rect">
            <a:avLst/>
          </a:prstGeom>
        </p:spPr>
        <p:txBody>
          <a:bodyPr spcFirstLastPara="1" wrap="square" lIns="91425" tIns="91425" rIns="91425" bIns="91425" anchor="b" anchorCtr="0">
            <a:noAutofit/>
          </a:bodyPr>
          <a:lstStyle/>
          <a:p>
            <a:pPr lvl="0" algn="ctr"/>
            <a:r>
              <a:rPr lang="es-ES" sz="2000" dirty="0"/>
              <a:t>2. Dimensión: </a:t>
            </a:r>
            <a:r>
              <a:rPr lang="es-ES" sz="2000" dirty="0">
                <a:solidFill>
                  <a:schemeClr val="accent3"/>
                </a:solidFill>
              </a:rPr>
              <a:t>Direccionamiento Estratégico y Planeación </a:t>
            </a:r>
          </a:p>
        </p:txBody>
      </p:sp>
      <p:sp>
        <p:nvSpPr>
          <p:cNvPr id="2" name="CuadroTexto 1">
            <a:extLst>
              <a:ext uri="{FF2B5EF4-FFF2-40B4-BE49-F238E27FC236}">
                <a16:creationId xmlns:a16="http://schemas.microsoft.com/office/drawing/2014/main" id="{6AAF9FFA-5191-E6E4-0F55-4988551553D4}"/>
              </a:ext>
            </a:extLst>
          </p:cNvPr>
          <p:cNvSpPr txBox="1"/>
          <p:nvPr/>
        </p:nvSpPr>
        <p:spPr>
          <a:xfrm>
            <a:off x="498808" y="988812"/>
            <a:ext cx="5099220" cy="323165"/>
          </a:xfrm>
          <a:prstGeom prst="rect">
            <a:avLst/>
          </a:prstGeom>
          <a:noFill/>
        </p:spPr>
        <p:txBody>
          <a:bodyPr wrap="square">
            <a:spAutoFit/>
          </a:bodyPr>
          <a:lstStyle/>
          <a:p>
            <a:r>
              <a:rPr lang="es-ES" sz="1500" b="1" dirty="0">
                <a:solidFill>
                  <a:srgbClr val="671C34"/>
                </a:solidFill>
                <a:latin typeface="Livvic"/>
              </a:rPr>
              <a:t>Alcance de la dimensión: </a:t>
            </a:r>
            <a:endParaRPr lang="es-CO" sz="1500" dirty="0"/>
          </a:p>
        </p:txBody>
      </p:sp>
      <p:sp>
        <p:nvSpPr>
          <p:cNvPr id="5" name="Bocadillo: ovalado 4">
            <a:extLst>
              <a:ext uri="{FF2B5EF4-FFF2-40B4-BE49-F238E27FC236}">
                <a16:creationId xmlns:a16="http://schemas.microsoft.com/office/drawing/2014/main" id="{9C8EA4D7-4199-4E42-B927-1CBB45730BBE}"/>
              </a:ext>
            </a:extLst>
          </p:cNvPr>
          <p:cNvSpPr/>
          <p:nvPr/>
        </p:nvSpPr>
        <p:spPr>
          <a:xfrm rot="816589">
            <a:off x="4582028" y="842804"/>
            <a:ext cx="4281857" cy="2233446"/>
          </a:xfrm>
          <a:prstGeom prst="wedgeEllipseCallout">
            <a:avLst/>
          </a:prstGeom>
          <a:ln>
            <a:solidFill>
              <a:srgbClr val="671C34"/>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endParaRPr lang="es-ES" sz="1300" dirty="0">
              <a:latin typeface="Cabin" panose="020B0604020202020204" charset="0"/>
            </a:endParaRPr>
          </a:p>
          <a:p>
            <a:pPr algn="just"/>
            <a:r>
              <a:rPr lang="es-ES" sz="1300" dirty="0">
                <a:latin typeface="Cabin" panose="020B0604020202020204" charset="0"/>
              </a:rPr>
              <a:t>Con esta dimensión, y la implementación de las políticas, se logra cumplir el objetivo de MIPG “</a:t>
            </a:r>
            <a:r>
              <a:rPr lang="es-ES" sz="1300" b="1" dirty="0">
                <a:latin typeface="Cabin" panose="020B0604020202020204" charset="0"/>
              </a:rPr>
              <a:t>Agilizar, simplificar y flexibilizar la operación de las entidades para la generación de bienes y servicios que resuelvan efectivamente las necesidades de los ciudadanos”</a:t>
            </a:r>
            <a:endParaRPr lang="es-CO" sz="1300" b="1" dirty="0">
              <a:latin typeface="Cabin" panose="020B0604020202020204" charset="0"/>
            </a:endParaRPr>
          </a:p>
          <a:p>
            <a:pPr algn="ctr"/>
            <a:endParaRPr lang="es-CO" dirty="0"/>
          </a:p>
        </p:txBody>
      </p:sp>
      <p:pic>
        <p:nvPicPr>
          <p:cNvPr id="7" name="Imagen 6">
            <a:extLst>
              <a:ext uri="{FF2B5EF4-FFF2-40B4-BE49-F238E27FC236}">
                <a16:creationId xmlns:a16="http://schemas.microsoft.com/office/drawing/2014/main" id="{1ED2143E-C9EE-4DC6-AE40-6716C2451041}"/>
              </a:ext>
            </a:extLst>
          </p:cNvPr>
          <p:cNvPicPr>
            <a:picLocks noChangeAspect="1"/>
          </p:cNvPicPr>
          <p:nvPr/>
        </p:nvPicPr>
        <p:blipFill>
          <a:blip r:embed="rId11"/>
          <a:stretch>
            <a:fillRect/>
          </a:stretch>
        </p:blipFill>
        <p:spPr>
          <a:xfrm>
            <a:off x="4358128" y="2732314"/>
            <a:ext cx="1102661" cy="1815054"/>
          </a:xfrm>
          <a:prstGeom prst="rect">
            <a:avLst/>
          </a:prstGeom>
        </p:spPr>
      </p:pic>
      <p:pic>
        <p:nvPicPr>
          <p:cNvPr id="25" name="Picture 2" descr="MIPG Modelo Integrado de Planeación y Gestión">
            <a:extLst>
              <a:ext uri="{FF2B5EF4-FFF2-40B4-BE49-F238E27FC236}">
                <a16:creationId xmlns:a16="http://schemas.microsoft.com/office/drawing/2014/main" id="{6C63210E-0464-4875-B3FF-9DAD50675B2E}"/>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178836">
            <a:off x="5006151" y="3233608"/>
            <a:ext cx="1465211" cy="72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4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49" name="Google Shape;2263;p108"/>
          <p:cNvSpPr txBox="1">
            <a:spLocks noGrp="1"/>
          </p:cNvSpPr>
          <p:nvPr>
            <p:ph type="subTitle" idx="1"/>
          </p:nvPr>
        </p:nvSpPr>
        <p:spPr>
          <a:xfrm>
            <a:off x="-494253" y="1093992"/>
            <a:ext cx="7188968" cy="3129699"/>
          </a:xfrm>
          <a:prstGeom prst="rect">
            <a:avLst/>
          </a:prstGeom>
        </p:spPr>
        <p:txBody>
          <a:bodyPr spcFirstLastPara="1" wrap="square" lIns="91425" tIns="91425" rIns="91425" bIns="91425" anchor="t" anchorCtr="0">
            <a:noAutofit/>
          </a:bodyPr>
          <a:lstStyle/>
          <a:p>
            <a:pPr lvl="1" algn="just"/>
            <a:r>
              <a:rPr lang="es-ES" sz="1400" dirty="0">
                <a:solidFill>
                  <a:schemeClr val="bg2"/>
                </a:solidFill>
                <a:latin typeface="Cabin" panose="020B0604020202020204" charset="0"/>
                <a:ea typeface="Livvic"/>
                <a:cs typeface="Livvic"/>
              </a:rPr>
              <a:t>         1. Tener en claridad en los siguientes aspectos: </a:t>
            </a:r>
            <a:r>
              <a:rPr lang="es-ES" sz="1400" dirty="0">
                <a:solidFill>
                  <a:schemeClr val="bg2"/>
                </a:solidFill>
                <a:latin typeface="Cabin" panose="020B0604020202020204" charset="0"/>
              </a:rPr>
              <a:t>¿Cuál es el propósito fundamental -misión, razón de ser u objeto social- para el cual fue creada la entidad?, ¿Para quién y para qué lo debe hacer?, ¿Cuáles son las prioridades identificadas por la entidad y señaladas en los planes de desarrollo nacionales y territoriales?</a:t>
            </a:r>
          </a:p>
          <a:p>
            <a:pPr lvl="1" algn="just"/>
            <a:r>
              <a:rPr lang="es-ES" sz="1400" dirty="0">
                <a:solidFill>
                  <a:schemeClr val="bg2"/>
                </a:solidFill>
                <a:latin typeface="Cabin" panose="020B0604020202020204" charset="0"/>
                <a:ea typeface="Livvic"/>
                <a:cs typeface="Livvic"/>
              </a:rPr>
              <a:t>        2. S</a:t>
            </a:r>
            <a:r>
              <a:rPr lang="es-ES" sz="1400" dirty="0">
                <a:solidFill>
                  <a:schemeClr val="bg2"/>
                </a:solidFill>
                <a:latin typeface="Cabin" panose="020B0604020202020204" charset="0"/>
              </a:rPr>
              <a:t>e debe adelantar un diagnóstico de capacidades y entornos: Es necesario que la entidad identifique sus capacidades para desarrollar su gestión y atender su propósito fundamental.</a:t>
            </a:r>
          </a:p>
          <a:p>
            <a:pPr lvl="1" algn="just"/>
            <a:r>
              <a:rPr lang="es-ES" sz="1400" dirty="0">
                <a:solidFill>
                  <a:schemeClr val="bg2"/>
                </a:solidFill>
                <a:latin typeface="Cabin" panose="020B0604020202020204" charset="0"/>
                <a:ea typeface="Livvic"/>
                <a:cs typeface="Livvic"/>
              </a:rPr>
              <a:t>        3. S</a:t>
            </a:r>
            <a:r>
              <a:rPr lang="es-ES" sz="1400" dirty="0">
                <a:solidFill>
                  <a:schemeClr val="bg2"/>
                </a:solidFill>
                <a:latin typeface="Cabin" panose="020B0604020202020204" charset="0"/>
              </a:rPr>
              <a:t>e deben formular los planes de acción anual: debe especificar en él los objetivos, las estrategias, los proyectos, las metas, los responsables, los planes generales de compras y la distribución presupuestal de sus proyectos de inversión.</a:t>
            </a:r>
          </a:p>
          <a:p>
            <a:pPr lvl="1" algn="just"/>
            <a:r>
              <a:rPr lang="es-ES" sz="1400" dirty="0">
                <a:solidFill>
                  <a:schemeClr val="bg2"/>
                </a:solidFill>
                <a:latin typeface="Cabin" panose="020B0604020202020204" charset="0"/>
              </a:rPr>
              <a:t>        4. Se deben atender las recomendaciones para la formulación de los indicadores.</a:t>
            </a:r>
          </a:p>
          <a:p>
            <a:pPr lvl="1" algn="just"/>
            <a:r>
              <a:rPr lang="es-ES" sz="1400" dirty="0">
                <a:solidFill>
                  <a:schemeClr val="bg2"/>
                </a:solidFill>
                <a:latin typeface="Cabin" panose="020B0604020202020204" charset="0"/>
              </a:rPr>
              <a:t>        5</a:t>
            </a:r>
            <a:r>
              <a:rPr lang="es-ES" sz="1200" dirty="0">
                <a:solidFill>
                  <a:schemeClr val="bg2"/>
                </a:solidFill>
                <a:latin typeface="Cabin" panose="020B0604020202020204" charset="0"/>
              </a:rPr>
              <a:t>. A</a:t>
            </a:r>
            <a:r>
              <a:rPr lang="es-ES" sz="1400" dirty="0">
                <a:solidFill>
                  <a:schemeClr val="bg2"/>
                </a:solidFill>
              </a:rPr>
              <a:t>tender las recomendaciones para formular los lineamientos para administración del riesgo - Política de Riesgo: </a:t>
            </a:r>
            <a:endParaRPr lang="es-ES" sz="1400" dirty="0">
              <a:solidFill>
                <a:schemeClr val="bg2"/>
              </a:solidFill>
              <a:latin typeface="Cabin" panose="020B0604020202020204" charset="0"/>
            </a:endParaRPr>
          </a:p>
          <a:p>
            <a:pPr lvl="1" algn="just"/>
            <a:endParaRPr lang="es-ES" sz="1200" dirty="0">
              <a:solidFill>
                <a:schemeClr val="bg2"/>
              </a:solidFill>
              <a:latin typeface="Cabin" panose="020B0604020202020204" charset="0"/>
            </a:endParaRPr>
          </a:p>
          <a:p>
            <a:pPr lvl="1" algn="just"/>
            <a:endParaRPr lang="es-ES" sz="1400" dirty="0">
              <a:solidFill>
                <a:schemeClr val="bg2"/>
              </a:solidFill>
              <a:latin typeface="Cabin" panose="020B0604020202020204" charset="0"/>
            </a:endParaRPr>
          </a:p>
          <a:p>
            <a:pPr algn="just"/>
            <a:endParaRPr lang="es-CO" dirty="0">
              <a:solidFill>
                <a:schemeClr val="bg2"/>
              </a:solidFill>
              <a:latin typeface="Livvic"/>
              <a:ea typeface="Livvic"/>
              <a:cs typeface="Livvic"/>
            </a:endParaRPr>
          </a:p>
        </p:txBody>
      </p:sp>
      <p:grpSp>
        <p:nvGrpSpPr>
          <p:cNvPr id="50" name="Grupo 49"/>
          <p:cNvGrpSpPr/>
          <p:nvPr/>
        </p:nvGrpSpPr>
        <p:grpSpPr>
          <a:xfrm>
            <a:off x="-150302" y="-106134"/>
            <a:ext cx="9294302" cy="5249634"/>
            <a:chOff x="-82484" y="-94768"/>
            <a:chExt cx="9294302" cy="5249634"/>
          </a:xfrm>
        </p:grpSpPr>
        <p:pic>
          <p:nvPicPr>
            <p:cNvPr id="51" name="Imagen 5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2" name="Rectángulo 5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3" name="Imagen 5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4" name="Imagen 5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55" name="Imagen 5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56" name="Imagen 5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57" name="Imagen 5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58" name="Imagen 5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59" name="CuadroTexto 5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0" name="CuadroTexto 5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1" name="Imagen 6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6" name="Google Shape;2083;p104">
            <a:extLst>
              <a:ext uri="{FF2B5EF4-FFF2-40B4-BE49-F238E27FC236}">
                <a16:creationId xmlns:a16="http://schemas.microsoft.com/office/drawing/2014/main" id="{00399B9B-C810-430D-BD63-34972B0CB865}"/>
              </a:ext>
            </a:extLst>
          </p:cNvPr>
          <p:cNvSpPr txBox="1">
            <a:spLocks noGrp="1"/>
          </p:cNvSpPr>
          <p:nvPr>
            <p:ph type="title"/>
          </p:nvPr>
        </p:nvSpPr>
        <p:spPr>
          <a:xfrm>
            <a:off x="1431904" y="463743"/>
            <a:ext cx="5993477" cy="482400"/>
          </a:xfrm>
          <a:prstGeom prst="rect">
            <a:avLst/>
          </a:prstGeom>
        </p:spPr>
        <p:txBody>
          <a:bodyPr spcFirstLastPara="1" wrap="square" lIns="91425" tIns="91425" rIns="91425" bIns="91425" anchor="b" anchorCtr="0">
            <a:noAutofit/>
          </a:bodyPr>
          <a:lstStyle/>
          <a:p>
            <a:pPr lvl="0" algn="ctr"/>
            <a:r>
              <a:rPr lang="es-ES" sz="2000" dirty="0"/>
              <a:t>2. Dimensión: </a:t>
            </a:r>
            <a:r>
              <a:rPr lang="es-ES" sz="2000" dirty="0">
                <a:solidFill>
                  <a:schemeClr val="accent3"/>
                </a:solidFill>
              </a:rPr>
              <a:t>Direccionamiento Estratégico y Planeación </a:t>
            </a:r>
          </a:p>
        </p:txBody>
      </p:sp>
      <p:sp>
        <p:nvSpPr>
          <p:cNvPr id="2" name="CuadroTexto 1">
            <a:extLst>
              <a:ext uri="{FF2B5EF4-FFF2-40B4-BE49-F238E27FC236}">
                <a16:creationId xmlns:a16="http://schemas.microsoft.com/office/drawing/2014/main" id="{6AAF9FFA-5191-E6E4-0F55-4988551553D4}"/>
              </a:ext>
            </a:extLst>
          </p:cNvPr>
          <p:cNvSpPr txBox="1"/>
          <p:nvPr/>
        </p:nvSpPr>
        <p:spPr>
          <a:xfrm>
            <a:off x="400837" y="909026"/>
            <a:ext cx="5099220" cy="323165"/>
          </a:xfrm>
          <a:prstGeom prst="rect">
            <a:avLst/>
          </a:prstGeom>
          <a:noFill/>
        </p:spPr>
        <p:txBody>
          <a:bodyPr wrap="square">
            <a:spAutoFit/>
          </a:bodyPr>
          <a:lstStyle/>
          <a:p>
            <a:r>
              <a:rPr lang="es-ES" sz="1500" b="1" dirty="0">
                <a:solidFill>
                  <a:srgbClr val="671C34"/>
                </a:solidFill>
                <a:latin typeface="Livvic"/>
              </a:rPr>
              <a:t> Lineamientos generales para su implementación: </a:t>
            </a:r>
            <a:endParaRPr lang="es-CO" sz="1500" dirty="0"/>
          </a:p>
        </p:txBody>
      </p:sp>
      <p:pic>
        <p:nvPicPr>
          <p:cNvPr id="21" name="Picture 2" descr="MIPG Modelo Integrado de Planeación y Gestión">
            <a:extLst>
              <a:ext uri="{FF2B5EF4-FFF2-40B4-BE49-F238E27FC236}">
                <a16:creationId xmlns:a16="http://schemas.microsoft.com/office/drawing/2014/main" id="{3F45BF42-0399-4A02-9A65-773C26D3B7A7}"/>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178836">
            <a:off x="7986539" y="899670"/>
            <a:ext cx="965354" cy="47826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AE5566C-A37E-4226-B0E8-C30F0D108D4A}"/>
              </a:ext>
            </a:extLst>
          </p:cNvPr>
          <p:cNvPicPr>
            <a:picLocks noChangeAspect="1"/>
          </p:cNvPicPr>
          <p:nvPr/>
        </p:nvPicPr>
        <p:blipFill>
          <a:blip r:embed="rId13"/>
          <a:stretch>
            <a:fillRect/>
          </a:stretch>
        </p:blipFill>
        <p:spPr>
          <a:xfrm>
            <a:off x="6853439" y="1442003"/>
            <a:ext cx="1781424" cy="2781688"/>
          </a:xfrm>
          <a:prstGeom prst="rect">
            <a:avLst/>
          </a:prstGeom>
        </p:spPr>
      </p:pic>
    </p:spTree>
    <p:extLst>
      <p:ext uri="{BB962C8B-B14F-4D97-AF65-F5344CB8AC3E}">
        <p14:creationId xmlns:p14="http://schemas.microsoft.com/office/powerpoint/2010/main" val="127780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8" name="Google Shape;2028;p103"/>
          <p:cNvSpPr txBox="1">
            <a:spLocks noGrp="1"/>
          </p:cNvSpPr>
          <p:nvPr>
            <p:ph type="title"/>
          </p:nvPr>
        </p:nvSpPr>
        <p:spPr>
          <a:xfrm>
            <a:off x="771834" y="554431"/>
            <a:ext cx="7672510" cy="482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CO" dirty="0"/>
              <a:t>2.1 Política de </a:t>
            </a:r>
            <a:r>
              <a:rPr lang="en" dirty="0">
                <a:solidFill>
                  <a:schemeClr val="accent3"/>
                </a:solidFill>
              </a:rPr>
              <a:t>Planeación Institucional</a:t>
            </a:r>
            <a:endParaRPr dirty="0">
              <a:solidFill>
                <a:schemeClr val="accent3"/>
              </a:solidFill>
            </a:endParaRPr>
          </a:p>
        </p:txBody>
      </p:sp>
      <p:sp>
        <p:nvSpPr>
          <p:cNvPr id="66" name="CuadroTexto 65">
            <a:extLst>
              <a:ext uri="{FF2B5EF4-FFF2-40B4-BE49-F238E27FC236}">
                <a16:creationId xmlns:a16="http://schemas.microsoft.com/office/drawing/2014/main" id="{FE548006-33EB-704B-96C4-A01B4D6D23A6}"/>
              </a:ext>
            </a:extLst>
          </p:cNvPr>
          <p:cNvSpPr txBox="1"/>
          <p:nvPr/>
        </p:nvSpPr>
        <p:spPr>
          <a:xfrm>
            <a:off x="3396209" y="1158576"/>
            <a:ext cx="5376490" cy="24335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30200" algn="just">
              <a:buClr>
                <a:schemeClr val="dk2"/>
              </a:buClr>
              <a:buSzPts val="1600"/>
              <a:buFont typeface="Livvic"/>
              <a:buNone/>
              <a:defRPr>
                <a:solidFill>
                  <a:schemeClr val="dk2"/>
                </a:solidFill>
                <a:latin typeface="Livvic"/>
                <a:ea typeface="Livvic"/>
                <a:cs typeface="Livvic"/>
                <a:sym typeface="Cabin"/>
              </a:defRPr>
            </a:lvl1pPr>
            <a:lvl2pPr marL="914400" indent="-330200">
              <a:buClr>
                <a:schemeClr val="dk2"/>
              </a:buClr>
              <a:buSzPts val="1600"/>
              <a:buFont typeface="Livvic"/>
              <a:buNone/>
              <a:defRPr sz="1600">
                <a:solidFill>
                  <a:schemeClr val="accent1"/>
                </a:solidFill>
                <a:latin typeface="Cabin"/>
                <a:ea typeface="Cabin"/>
                <a:cs typeface="Cabin"/>
                <a:sym typeface="Cabin"/>
              </a:defRPr>
            </a:lvl2pPr>
            <a:lvl3pPr marL="1371600" indent="-330200">
              <a:buClr>
                <a:schemeClr val="dk2"/>
              </a:buClr>
              <a:buSzPts val="1600"/>
              <a:buFont typeface="Livvic"/>
              <a:buNone/>
              <a:defRPr sz="1600">
                <a:solidFill>
                  <a:schemeClr val="accent1"/>
                </a:solidFill>
                <a:latin typeface="Cabin"/>
                <a:ea typeface="Cabin"/>
                <a:cs typeface="Cabin"/>
                <a:sym typeface="Cabin"/>
              </a:defRPr>
            </a:lvl3pPr>
            <a:lvl4pPr marL="1828800" indent="-330200">
              <a:buClr>
                <a:schemeClr val="dk2"/>
              </a:buClr>
              <a:buSzPts val="1600"/>
              <a:buFont typeface="Livvic"/>
              <a:buNone/>
              <a:defRPr sz="1600">
                <a:solidFill>
                  <a:schemeClr val="accent1"/>
                </a:solidFill>
                <a:latin typeface="Cabin"/>
                <a:ea typeface="Cabin"/>
                <a:cs typeface="Cabin"/>
                <a:sym typeface="Cabin"/>
              </a:defRPr>
            </a:lvl4pPr>
            <a:lvl5pPr marL="2286000" indent="-330200">
              <a:buClr>
                <a:schemeClr val="dk2"/>
              </a:buClr>
              <a:buSzPts val="1600"/>
              <a:buFont typeface="Livvic"/>
              <a:buNone/>
              <a:defRPr sz="1600">
                <a:solidFill>
                  <a:schemeClr val="accent1"/>
                </a:solidFill>
                <a:latin typeface="Cabin"/>
                <a:ea typeface="Cabin"/>
                <a:cs typeface="Cabin"/>
                <a:sym typeface="Cabin"/>
              </a:defRPr>
            </a:lvl5pPr>
            <a:lvl6pPr marL="2743200" indent="-330200">
              <a:buClr>
                <a:schemeClr val="dk2"/>
              </a:buClr>
              <a:buSzPts val="1600"/>
              <a:buFont typeface="Livvic"/>
              <a:buNone/>
              <a:defRPr sz="1600">
                <a:solidFill>
                  <a:schemeClr val="accent1"/>
                </a:solidFill>
                <a:latin typeface="Cabin"/>
                <a:ea typeface="Cabin"/>
                <a:cs typeface="Cabin"/>
                <a:sym typeface="Cabin"/>
              </a:defRPr>
            </a:lvl6pPr>
            <a:lvl7pPr marL="3200400" indent="-330200">
              <a:buClr>
                <a:schemeClr val="dk2"/>
              </a:buClr>
              <a:buSzPts val="1600"/>
              <a:buFont typeface="Livvic"/>
              <a:buNone/>
              <a:defRPr sz="1600">
                <a:solidFill>
                  <a:schemeClr val="accent1"/>
                </a:solidFill>
                <a:latin typeface="Cabin"/>
                <a:ea typeface="Cabin"/>
                <a:cs typeface="Cabin"/>
                <a:sym typeface="Cabin"/>
              </a:defRPr>
            </a:lvl7pPr>
            <a:lvl8pPr marL="3657600" indent="-330200">
              <a:buClr>
                <a:schemeClr val="dk2"/>
              </a:buClr>
              <a:buSzPts val="1600"/>
              <a:buFont typeface="Livvic"/>
              <a:buNone/>
              <a:defRPr sz="1600">
                <a:solidFill>
                  <a:schemeClr val="accent1"/>
                </a:solidFill>
                <a:latin typeface="Cabin"/>
                <a:ea typeface="Cabin"/>
                <a:cs typeface="Cabin"/>
                <a:sym typeface="Cabin"/>
              </a:defRPr>
            </a:lvl8pPr>
            <a:lvl9pPr marL="4114800" indent="-330200">
              <a:buClr>
                <a:schemeClr val="dk2"/>
              </a:buClr>
              <a:buSzPts val="1600"/>
              <a:buFont typeface="Livvic"/>
              <a:buNone/>
              <a:defRPr sz="1600">
                <a:solidFill>
                  <a:schemeClr val="accent1"/>
                </a:solidFill>
                <a:latin typeface="Cabin"/>
                <a:ea typeface="Cabin"/>
                <a:cs typeface="Cabin"/>
                <a:sym typeface="Cabin"/>
              </a:defRPr>
            </a:lvl9pPr>
          </a:lstStyle>
          <a:p>
            <a:pPr marL="127000" indent="0"/>
            <a:r>
              <a:rPr lang="es-ES" dirty="0"/>
              <a:t>El propósito de esta política es permitir que las entidades definan la ruta estratégica y operativa que guiará la gestión de la entidad, con miras a satisfacer las necesidades de sus grupos de valor. Definida como resultado de un proceso de participación de sus grupos de valor.</a:t>
            </a:r>
          </a:p>
          <a:p>
            <a:pPr marL="127000" indent="0"/>
            <a:endParaRPr lang="es-ES" sz="1300" dirty="0"/>
          </a:p>
          <a:p>
            <a:pPr marL="127000" indent="0"/>
            <a:r>
              <a:rPr lang="es-ES" sz="1300" b="1" dirty="0">
                <a:solidFill>
                  <a:schemeClr val="accent3"/>
                </a:solidFill>
                <a:latin typeface="Cabin"/>
              </a:rPr>
              <a:t>Lineamientos:</a:t>
            </a:r>
          </a:p>
          <a:p>
            <a:pPr marL="127000" indent="0"/>
            <a:endParaRPr lang="es-ES" sz="1300" dirty="0"/>
          </a:p>
          <a:p>
            <a:pPr>
              <a:buFont typeface="Arial" panose="020B0604020202020204" pitchFamily="34" charset="0"/>
              <a:buChar char="•"/>
            </a:pPr>
            <a:r>
              <a:rPr lang="es-ES" sz="1300" dirty="0"/>
              <a:t>Claridad cual es el propósito d la organización, misión, razón de ser u objeto social para la cual fue creada.</a:t>
            </a:r>
          </a:p>
          <a:p>
            <a:pPr>
              <a:buFont typeface="Arial" panose="020B0604020202020204" pitchFamily="34" charset="0"/>
              <a:buChar char="•"/>
            </a:pPr>
            <a:r>
              <a:rPr lang="es-ES" sz="1300" dirty="0"/>
              <a:t>Para quien y para que lo debe hacer.</a:t>
            </a:r>
          </a:p>
          <a:p>
            <a:pPr>
              <a:buFont typeface="Arial" panose="020B0604020202020204" pitchFamily="34" charset="0"/>
              <a:buChar char="•"/>
            </a:pPr>
            <a:r>
              <a:rPr lang="es-ES" sz="1300" dirty="0"/>
              <a:t>Prioridades identificadas por la entidad y señaladas en el Plan Nacional de Desarrollo.</a:t>
            </a:r>
          </a:p>
          <a:p>
            <a:pPr>
              <a:buFont typeface="Arial" panose="020B0604020202020204" pitchFamily="34" charset="0"/>
              <a:buChar char="•"/>
            </a:pPr>
            <a:r>
              <a:rPr lang="es-ES" sz="1300" dirty="0"/>
              <a:t>Capacidad de la organización.</a:t>
            </a:r>
            <a:endParaRPr lang="es-CO" sz="1300" dirty="0"/>
          </a:p>
        </p:txBody>
      </p:sp>
      <p:grpSp>
        <p:nvGrpSpPr>
          <p:cNvPr id="67" name="Grupo 66"/>
          <p:cNvGrpSpPr/>
          <p:nvPr/>
        </p:nvGrpSpPr>
        <p:grpSpPr>
          <a:xfrm>
            <a:off x="-150302" y="-106134"/>
            <a:ext cx="9294302" cy="5249634"/>
            <a:chOff x="-82484" y="-94768"/>
            <a:chExt cx="9294302" cy="5249634"/>
          </a:xfrm>
        </p:grpSpPr>
        <p:pic>
          <p:nvPicPr>
            <p:cNvPr id="68" name="Imagen 6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9" name="Rectángulo 6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0" name="Imagen 6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71" name="Imagen 7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72" name="Imagen 7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73" name="Imagen 7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74" name="Imagen 7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75" name="Imagen 7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76" name="CuadroTexto 7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77" name="CuadroTexto 7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78" name="Imagen 7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52" name="Imagen 51">
            <a:extLst>
              <a:ext uri="{FF2B5EF4-FFF2-40B4-BE49-F238E27FC236}">
                <a16:creationId xmlns:a16="http://schemas.microsoft.com/office/drawing/2014/main" id="{1F2B98CE-4744-4ABC-967A-257D3783ABD2}"/>
              </a:ext>
            </a:extLst>
          </p:cNvPr>
          <p:cNvPicPr>
            <a:picLocks noChangeAspect="1"/>
          </p:cNvPicPr>
          <p:nvPr/>
        </p:nvPicPr>
        <p:blipFill rotWithShape="1">
          <a:blip r:embed="rId11"/>
          <a:srcRect l="45000" t="22651" r="25625" b="50000"/>
          <a:stretch/>
        </p:blipFill>
        <p:spPr>
          <a:xfrm>
            <a:off x="144643" y="1697396"/>
            <a:ext cx="3329799" cy="19375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37741"/>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2754000" y="318295"/>
            <a:ext cx="3636000" cy="6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¿Qué es MIPG?</a:t>
            </a:r>
            <a:endParaRPr dirty="0"/>
          </a:p>
        </p:txBody>
      </p:sp>
      <p:grpSp>
        <p:nvGrpSpPr>
          <p:cNvPr id="21" name="Google Shape;1583;p94"/>
          <p:cNvGrpSpPr/>
          <p:nvPr/>
        </p:nvGrpSpPr>
        <p:grpSpPr>
          <a:xfrm>
            <a:off x="245834" y="1616148"/>
            <a:ext cx="2678119" cy="1927677"/>
            <a:chOff x="1391700" y="1727388"/>
            <a:chExt cx="2329100" cy="1688725"/>
          </a:xfrm>
        </p:grpSpPr>
        <p:sp>
          <p:nvSpPr>
            <p:cNvPr id="22" name="Google Shape;1584;p94"/>
            <p:cNvSpPr/>
            <p:nvPr/>
          </p:nvSpPr>
          <p:spPr>
            <a:xfrm>
              <a:off x="2596125" y="1837788"/>
              <a:ext cx="1036525" cy="819200"/>
            </a:xfrm>
            <a:custGeom>
              <a:avLst/>
              <a:gdLst/>
              <a:ahLst/>
              <a:cxnLst/>
              <a:rect l="l" t="t" r="r" b="b"/>
              <a:pathLst>
                <a:path w="41461" h="32768" extrusionOk="0">
                  <a:moveTo>
                    <a:pt x="1" y="1"/>
                  </a:moveTo>
                  <a:lnTo>
                    <a:pt x="1" y="32767"/>
                  </a:lnTo>
                  <a:lnTo>
                    <a:pt x="41460" y="32767"/>
                  </a:lnTo>
                  <a:lnTo>
                    <a:pt x="41460"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85;p94"/>
            <p:cNvSpPr/>
            <p:nvPr/>
          </p:nvSpPr>
          <p:spPr>
            <a:xfrm>
              <a:off x="2596125" y="1837788"/>
              <a:ext cx="77525" cy="819200"/>
            </a:xfrm>
            <a:custGeom>
              <a:avLst/>
              <a:gdLst/>
              <a:ahLst/>
              <a:cxnLst/>
              <a:rect l="l" t="t" r="r" b="b"/>
              <a:pathLst>
                <a:path w="3101" h="32768" extrusionOk="0">
                  <a:moveTo>
                    <a:pt x="1" y="1"/>
                  </a:moveTo>
                  <a:lnTo>
                    <a:pt x="1" y="32767"/>
                  </a:lnTo>
                  <a:lnTo>
                    <a:pt x="3101" y="32767"/>
                  </a:lnTo>
                  <a:lnTo>
                    <a:pt x="3101"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586;p94"/>
            <p:cNvSpPr/>
            <p:nvPr/>
          </p:nvSpPr>
          <p:spPr>
            <a:xfrm>
              <a:off x="2878800" y="2030813"/>
              <a:ext cx="654300" cy="411875"/>
            </a:xfrm>
            <a:custGeom>
              <a:avLst/>
              <a:gdLst/>
              <a:ahLst/>
              <a:cxnLst/>
              <a:rect l="l" t="t" r="r" b="b"/>
              <a:pathLst>
                <a:path w="26172" h="16475" extrusionOk="0">
                  <a:moveTo>
                    <a:pt x="1" y="0"/>
                  </a:moveTo>
                  <a:lnTo>
                    <a:pt x="1" y="16475"/>
                  </a:lnTo>
                  <a:lnTo>
                    <a:pt x="26171" y="16475"/>
                  </a:lnTo>
                  <a:lnTo>
                    <a:pt x="26171"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587;p94"/>
            <p:cNvSpPr/>
            <p:nvPr/>
          </p:nvSpPr>
          <p:spPr>
            <a:xfrm>
              <a:off x="2826375" y="2030813"/>
              <a:ext cx="52450" cy="411875"/>
            </a:xfrm>
            <a:custGeom>
              <a:avLst/>
              <a:gdLst/>
              <a:ahLst/>
              <a:cxnLst/>
              <a:rect l="l" t="t" r="r" b="b"/>
              <a:pathLst>
                <a:path w="2098" h="16475" extrusionOk="0">
                  <a:moveTo>
                    <a:pt x="0" y="0"/>
                  </a:moveTo>
                  <a:lnTo>
                    <a:pt x="0" y="16475"/>
                  </a:lnTo>
                  <a:lnTo>
                    <a:pt x="2098" y="16475"/>
                  </a:lnTo>
                  <a:lnTo>
                    <a:pt x="2098" y="0"/>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588;p94"/>
            <p:cNvSpPr/>
            <p:nvPr/>
          </p:nvSpPr>
          <p:spPr>
            <a:xfrm>
              <a:off x="3144000" y="2442663"/>
              <a:ext cx="209000" cy="849575"/>
            </a:xfrm>
            <a:custGeom>
              <a:avLst/>
              <a:gdLst/>
              <a:ahLst/>
              <a:cxnLst/>
              <a:rect l="l" t="t" r="r" b="b"/>
              <a:pathLst>
                <a:path w="8360" h="33983" extrusionOk="0">
                  <a:moveTo>
                    <a:pt x="1" y="1"/>
                  </a:moveTo>
                  <a:lnTo>
                    <a:pt x="1" y="33983"/>
                  </a:lnTo>
                  <a:lnTo>
                    <a:pt x="8360" y="33983"/>
                  </a:lnTo>
                  <a:lnTo>
                    <a:pt x="8360" y="1"/>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589;p94"/>
            <p:cNvSpPr/>
            <p:nvPr/>
          </p:nvSpPr>
          <p:spPr>
            <a:xfrm>
              <a:off x="3144000" y="2442663"/>
              <a:ext cx="209000" cy="56250"/>
            </a:xfrm>
            <a:custGeom>
              <a:avLst/>
              <a:gdLst/>
              <a:ahLst/>
              <a:cxnLst/>
              <a:rect l="l" t="t" r="r" b="b"/>
              <a:pathLst>
                <a:path w="8360" h="2250" extrusionOk="0">
                  <a:moveTo>
                    <a:pt x="1" y="1"/>
                  </a:moveTo>
                  <a:lnTo>
                    <a:pt x="1" y="2250"/>
                  </a:lnTo>
                  <a:lnTo>
                    <a:pt x="8360" y="2250"/>
                  </a:lnTo>
                  <a:lnTo>
                    <a:pt x="8360"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590;p94"/>
            <p:cNvSpPr/>
            <p:nvPr/>
          </p:nvSpPr>
          <p:spPr>
            <a:xfrm>
              <a:off x="2916050" y="3200263"/>
              <a:ext cx="591225" cy="91975"/>
            </a:xfrm>
            <a:custGeom>
              <a:avLst/>
              <a:gdLst/>
              <a:ahLst/>
              <a:cxnLst/>
              <a:rect l="l" t="t" r="r" b="b"/>
              <a:pathLst>
                <a:path w="23649" h="3679" extrusionOk="0">
                  <a:moveTo>
                    <a:pt x="0" y="1"/>
                  </a:moveTo>
                  <a:lnTo>
                    <a:pt x="0" y="3679"/>
                  </a:lnTo>
                  <a:lnTo>
                    <a:pt x="23648" y="3679"/>
                  </a:lnTo>
                  <a:lnTo>
                    <a:pt x="23648"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91;p94"/>
            <p:cNvSpPr/>
            <p:nvPr/>
          </p:nvSpPr>
          <p:spPr>
            <a:xfrm>
              <a:off x="3144000" y="2442663"/>
              <a:ext cx="29675" cy="757625"/>
            </a:xfrm>
            <a:custGeom>
              <a:avLst/>
              <a:gdLst/>
              <a:ahLst/>
              <a:cxnLst/>
              <a:rect l="l" t="t" r="r" b="b"/>
              <a:pathLst>
                <a:path w="1187" h="30305" extrusionOk="0">
                  <a:moveTo>
                    <a:pt x="1" y="1"/>
                  </a:moveTo>
                  <a:lnTo>
                    <a:pt x="1" y="30305"/>
                  </a:lnTo>
                  <a:lnTo>
                    <a:pt x="1186" y="30305"/>
                  </a:lnTo>
                  <a:lnTo>
                    <a:pt x="1186"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92;p94"/>
            <p:cNvSpPr/>
            <p:nvPr/>
          </p:nvSpPr>
          <p:spPr>
            <a:xfrm>
              <a:off x="2673625" y="1837788"/>
              <a:ext cx="25" cy="819200"/>
            </a:xfrm>
            <a:custGeom>
              <a:avLst/>
              <a:gdLst/>
              <a:ahLst/>
              <a:cxnLst/>
              <a:rect l="l" t="t" r="r" b="b"/>
              <a:pathLst>
                <a:path w="1" h="32768" fill="none" extrusionOk="0">
                  <a:moveTo>
                    <a:pt x="1" y="1"/>
                  </a:moveTo>
                  <a:lnTo>
                    <a:pt x="1" y="32767"/>
                  </a:lnTo>
                </a:path>
              </a:pathLst>
            </a:custGeom>
            <a:noFill/>
            <a:ln w="9875" cap="flat" cmpd="sng">
              <a:solidFill>
                <a:srgbClr val="374B5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593;p94"/>
            <p:cNvSpPr/>
            <p:nvPr/>
          </p:nvSpPr>
          <p:spPr>
            <a:xfrm>
              <a:off x="2978350" y="2270163"/>
              <a:ext cx="490150" cy="90450"/>
            </a:xfrm>
            <a:custGeom>
              <a:avLst/>
              <a:gdLst/>
              <a:ahLst/>
              <a:cxnLst/>
              <a:rect l="l" t="t" r="r" b="b"/>
              <a:pathLst>
                <a:path w="19606" h="3618" extrusionOk="0">
                  <a:moveTo>
                    <a:pt x="1" y="1"/>
                  </a:moveTo>
                  <a:lnTo>
                    <a:pt x="1" y="3618"/>
                  </a:lnTo>
                  <a:lnTo>
                    <a:pt x="19606" y="3618"/>
                  </a:lnTo>
                  <a:lnTo>
                    <a:pt x="19606"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594;p94"/>
            <p:cNvSpPr/>
            <p:nvPr/>
          </p:nvSpPr>
          <p:spPr>
            <a:xfrm>
              <a:off x="2764075" y="1893263"/>
              <a:ext cx="822975" cy="42575"/>
            </a:xfrm>
            <a:custGeom>
              <a:avLst/>
              <a:gdLst/>
              <a:ahLst/>
              <a:cxnLst/>
              <a:rect l="l" t="t" r="r" b="b"/>
              <a:pathLst>
                <a:path w="32919" h="1703" extrusionOk="0">
                  <a:moveTo>
                    <a:pt x="0" y="1"/>
                  </a:moveTo>
                  <a:lnTo>
                    <a:pt x="0" y="1703"/>
                  </a:lnTo>
                  <a:lnTo>
                    <a:pt x="32919" y="1703"/>
                  </a:lnTo>
                  <a:lnTo>
                    <a:pt x="32919"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595;p94"/>
            <p:cNvSpPr/>
            <p:nvPr/>
          </p:nvSpPr>
          <p:spPr>
            <a:xfrm>
              <a:off x="1465400" y="2021688"/>
              <a:ext cx="474200" cy="1270550"/>
            </a:xfrm>
            <a:custGeom>
              <a:avLst/>
              <a:gdLst/>
              <a:ahLst/>
              <a:cxnLst/>
              <a:rect l="l" t="t" r="r" b="b"/>
              <a:pathLst>
                <a:path w="18968" h="50822" extrusionOk="0">
                  <a:moveTo>
                    <a:pt x="3496" y="0"/>
                  </a:moveTo>
                  <a:cubicBezTo>
                    <a:pt x="1551" y="0"/>
                    <a:pt x="1" y="1581"/>
                    <a:pt x="1" y="3496"/>
                  </a:cubicBezTo>
                  <a:lnTo>
                    <a:pt x="1" y="50822"/>
                  </a:lnTo>
                  <a:lnTo>
                    <a:pt x="18968" y="50822"/>
                  </a:lnTo>
                  <a:lnTo>
                    <a:pt x="18968"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596;p94"/>
            <p:cNvSpPr/>
            <p:nvPr/>
          </p:nvSpPr>
          <p:spPr>
            <a:xfrm>
              <a:off x="1598400" y="2021688"/>
              <a:ext cx="474175" cy="1270550"/>
            </a:xfrm>
            <a:custGeom>
              <a:avLst/>
              <a:gdLst/>
              <a:ahLst/>
              <a:cxnLst/>
              <a:rect l="l" t="t" r="r" b="b"/>
              <a:pathLst>
                <a:path w="18967" h="50822" extrusionOk="0">
                  <a:moveTo>
                    <a:pt x="3496" y="0"/>
                  </a:moveTo>
                  <a:cubicBezTo>
                    <a:pt x="1550" y="0"/>
                    <a:pt x="0" y="1581"/>
                    <a:pt x="0" y="3496"/>
                  </a:cubicBezTo>
                  <a:lnTo>
                    <a:pt x="0" y="50822"/>
                  </a:lnTo>
                  <a:lnTo>
                    <a:pt x="18967" y="50822"/>
                  </a:lnTo>
                  <a:lnTo>
                    <a:pt x="18967"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597;p94"/>
            <p:cNvSpPr/>
            <p:nvPr/>
          </p:nvSpPr>
          <p:spPr>
            <a:xfrm>
              <a:off x="1554325" y="3292213"/>
              <a:ext cx="2166475" cy="123900"/>
            </a:xfrm>
            <a:custGeom>
              <a:avLst/>
              <a:gdLst/>
              <a:ahLst/>
              <a:cxnLst/>
              <a:rect l="l" t="t" r="r" b="b"/>
              <a:pathLst>
                <a:path w="86659" h="4956" extrusionOk="0">
                  <a:moveTo>
                    <a:pt x="2037" y="1"/>
                  </a:moveTo>
                  <a:cubicBezTo>
                    <a:pt x="912" y="1"/>
                    <a:pt x="0" y="913"/>
                    <a:pt x="0" y="2037"/>
                  </a:cubicBezTo>
                  <a:lnTo>
                    <a:pt x="0" y="2919"/>
                  </a:lnTo>
                  <a:cubicBezTo>
                    <a:pt x="0" y="4043"/>
                    <a:pt x="912" y="4955"/>
                    <a:pt x="2037" y="4955"/>
                  </a:cubicBezTo>
                  <a:lnTo>
                    <a:pt x="84591" y="4955"/>
                  </a:lnTo>
                  <a:cubicBezTo>
                    <a:pt x="85746" y="4955"/>
                    <a:pt x="86658" y="4043"/>
                    <a:pt x="86658" y="2919"/>
                  </a:cubicBezTo>
                  <a:lnTo>
                    <a:pt x="86658" y="2037"/>
                  </a:lnTo>
                  <a:cubicBezTo>
                    <a:pt x="86658" y="913"/>
                    <a:pt x="85746" y="1"/>
                    <a:pt x="84591" y="1"/>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98;p94"/>
            <p:cNvSpPr/>
            <p:nvPr/>
          </p:nvSpPr>
          <p:spPr>
            <a:xfrm>
              <a:off x="2079400" y="2270163"/>
              <a:ext cx="766750" cy="1026650"/>
            </a:xfrm>
            <a:custGeom>
              <a:avLst/>
              <a:gdLst/>
              <a:ahLst/>
              <a:cxnLst/>
              <a:rect l="l" t="t" r="r" b="b"/>
              <a:pathLst>
                <a:path w="30670" h="41066" extrusionOk="0">
                  <a:moveTo>
                    <a:pt x="1855" y="1"/>
                  </a:moveTo>
                  <a:lnTo>
                    <a:pt x="1" y="16840"/>
                  </a:lnTo>
                  <a:lnTo>
                    <a:pt x="4894" y="41065"/>
                  </a:lnTo>
                  <a:lnTo>
                    <a:pt x="30670" y="41065"/>
                  </a:lnTo>
                  <a:cubicBezTo>
                    <a:pt x="30670" y="40913"/>
                    <a:pt x="30670" y="40761"/>
                    <a:pt x="30670" y="40609"/>
                  </a:cubicBezTo>
                  <a:cubicBezTo>
                    <a:pt x="30487" y="37479"/>
                    <a:pt x="27782" y="35077"/>
                    <a:pt x="24621" y="35077"/>
                  </a:cubicBezTo>
                  <a:lnTo>
                    <a:pt x="12706" y="35077"/>
                  </a:lnTo>
                  <a:cubicBezTo>
                    <a:pt x="12706" y="35077"/>
                    <a:pt x="9788" y="18421"/>
                    <a:pt x="8451" y="10366"/>
                  </a:cubicBezTo>
                  <a:cubicBezTo>
                    <a:pt x="7143" y="2280"/>
                    <a:pt x="1855" y="1"/>
                    <a:pt x="1855" y="1"/>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599;p94"/>
            <p:cNvSpPr/>
            <p:nvPr/>
          </p:nvSpPr>
          <p:spPr>
            <a:xfrm>
              <a:off x="1706300" y="1727388"/>
              <a:ext cx="459750" cy="657550"/>
            </a:xfrm>
            <a:custGeom>
              <a:avLst/>
              <a:gdLst/>
              <a:ahLst/>
              <a:cxnLst/>
              <a:rect l="l" t="t" r="r" b="b"/>
              <a:pathLst>
                <a:path w="18390" h="26302" extrusionOk="0">
                  <a:moveTo>
                    <a:pt x="10682" y="0"/>
                  </a:moveTo>
                  <a:cubicBezTo>
                    <a:pt x="7792" y="0"/>
                    <a:pt x="4686" y="1341"/>
                    <a:pt x="2827" y="5177"/>
                  </a:cubicBezTo>
                  <a:cubicBezTo>
                    <a:pt x="0" y="11043"/>
                    <a:pt x="1520" y="26302"/>
                    <a:pt x="1520" y="26302"/>
                  </a:cubicBezTo>
                  <a:lnTo>
                    <a:pt x="17903" y="26302"/>
                  </a:lnTo>
                  <a:cubicBezTo>
                    <a:pt x="17903" y="26302"/>
                    <a:pt x="16292" y="15815"/>
                    <a:pt x="15897" y="14022"/>
                  </a:cubicBezTo>
                  <a:cubicBezTo>
                    <a:pt x="15502" y="12228"/>
                    <a:pt x="17873" y="9341"/>
                    <a:pt x="17873" y="9341"/>
                  </a:cubicBezTo>
                  <a:cubicBezTo>
                    <a:pt x="17873" y="9341"/>
                    <a:pt x="18390" y="2715"/>
                    <a:pt x="14925" y="982"/>
                  </a:cubicBezTo>
                  <a:cubicBezTo>
                    <a:pt x="13724" y="387"/>
                    <a:pt x="12234" y="0"/>
                    <a:pt x="10682" y="0"/>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00;p94"/>
            <p:cNvSpPr/>
            <p:nvPr/>
          </p:nvSpPr>
          <p:spPr>
            <a:xfrm>
              <a:off x="2079400" y="2270163"/>
              <a:ext cx="246225" cy="600350"/>
            </a:xfrm>
            <a:custGeom>
              <a:avLst/>
              <a:gdLst/>
              <a:ahLst/>
              <a:cxnLst/>
              <a:rect l="l" t="t" r="r" b="b"/>
              <a:pathLst>
                <a:path w="9849" h="24014" extrusionOk="0">
                  <a:moveTo>
                    <a:pt x="1855" y="1"/>
                  </a:moveTo>
                  <a:lnTo>
                    <a:pt x="1" y="16840"/>
                  </a:lnTo>
                  <a:lnTo>
                    <a:pt x="1460" y="24013"/>
                  </a:lnTo>
                  <a:cubicBezTo>
                    <a:pt x="1794" y="23922"/>
                    <a:pt x="2128" y="23709"/>
                    <a:pt x="2371" y="23345"/>
                  </a:cubicBezTo>
                  <a:cubicBezTo>
                    <a:pt x="4013" y="21065"/>
                    <a:pt x="7539" y="19454"/>
                    <a:pt x="9849" y="18603"/>
                  </a:cubicBezTo>
                  <a:cubicBezTo>
                    <a:pt x="9332" y="15563"/>
                    <a:pt x="8846" y="12615"/>
                    <a:pt x="8451" y="10366"/>
                  </a:cubicBezTo>
                  <a:cubicBezTo>
                    <a:pt x="7143" y="2280"/>
                    <a:pt x="1855" y="1"/>
                    <a:pt x="185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01;p94"/>
            <p:cNvSpPr/>
            <p:nvPr/>
          </p:nvSpPr>
          <p:spPr>
            <a:xfrm>
              <a:off x="2277725" y="3266388"/>
              <a:ext cx="509150" cy="30425"/>
            </a:xfrm>
            <a:custGeom>
              <a:avLst/>
              <a:gdLst/>
              <a:ahLst/>
              <a:cxnLst/>
              <a:rect l="l" t="t" r="r" b="b"/>
              <a:pathLst>
                <a:path w="20366" h="1217" extrusionOk="0">
                  <a:moveTo>
                    <a:pt x="1" y="0"/>
                  </a:moveTo>
                  <a:lnTo>
                    <a:pt x="1703" y="1216"/>
                  </a:lnTo>
                  <a:lnTo>
                    <a:pt x="20366" y="1216"/>
                  </a:lnTo>
                  <a:lnTo>
                    <a:pt x="20366"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602;p94"/>
            <p:cNvSpPr/>
            <p:nvPr/>
          </p:nvSpPr>
          <p:spPr>
            <a:xfrm>
              <a:off x="1672850" y="2214688"/>
              <a:ext cx="582875" cy="1082125"/>
            </a:xfrm>
            <a:custGeom>
              <a:avLst/>
              <a:gdLst/>
              <a:ahLst/>
              <a:cxnLst/>
              <a:rect l="l" t="t" r="r" b="b"/>
              <a:pathLst>
                <a:path w="23315" h="43285" extrusionOk="0">
                  <a:moveTo>
                    <a:pt x="9211" y="1"/>
                  </a:moveTo>
                  <a:lnTo>
                    <a:pt x="1" y="4317"/>
                  </a:lnTo>
                  <a:lnTo>
                    <a:pt x="1" y="11338"/>
                  </a:lnTo>
                  <a:lnTo>
                    <a:pt x="3861" y="43284"/>
                  </a:lnTo>
                  <a:lnTo>
                    <a:pt x="23314" y="43284"/>
                  </a:lnTo>
                  <a:lnTo>
                    <a:pt x="19849" y="23831"/>
                  </a:lnTo>
                  <a:cubicBezTo>
                    <a:pt x="19849" y="23831"/>
                    <a:pt x="22220" y="20579"/>
                    <a:pt x="21916" y="17600"/>
                  </a:cubicBezTo>
                  <a:cubicBezTo>
                    <a:pt x="21612" y="11734"/>
                    <a:pt x="18117" y="2220"/>
                    <a:pt x="18117" y="2220"/>
                  </a:cubicBezTo>
                  <a:lnTo>
                    <a:pt x="13071" y="153"/>
                  </a:lnTo>
                  <a:lnTo>
                    <a:pt x="9211"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03;p94"/>
            <p:cNvSpPr/>
            <p:nvPr/>
          </p:nvSpPr>
          <p:spPr>
            <a:xfrm>
              <a:off x="2008725" y="2299813"/>
              <a:ext cx="122375" cy="483300"/>
            </a:xfrm>
            <a:custGeom>
              <a:avLst/>
              <a:gdLst/>
              <a:ahLst/>
              <a:cxnLst/>
              <a:rect l="l" t="t" r="r" b="b"/>
              <a:pathLst>
                <a:path w="4895" h="19332" fill="none" extrusionOk="0">
                  <a:moveTo>
                    <a:pt x="1" y="0"/>
                  </a:moveTo>
                  <a:cubicBezTo>
                    <a:pt x="1" y="0"/>
                    <a:pt x="4894" y="11976"/>
                    <a:pt x="2280" y="19332"/>
                  </a:cubicBezTo>
                </a:path>
              </a:pathLst>
            </a:custGeom>
            <a:noFill/>
            <a:ln w="9875"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04;p94"/>
            <p:cNvSpPr/>
            <p:nvPr/>
          </p:nvSpPr>
          <p:spPr>
            <a:xfrm>
              <a:off x="1892475" y="2030813"/>
              <a:ext cx="131250" cy="301275"/>
            </a:xfrm>
            <a:custGeom>
              <a:avLst/>
              <a:gdLst/>
              <a:ahLst/>
              <a:cxnLst/>
              <a:rect l="l" t="t" r="r" b="b"/>
              <a:pathLst>
                <a:path w="5250" h="12051" extrusionOk="0">
                  <a:moveTo>
                    <a:pt x="0" y="0"/>
                  </a:moveTo>
                  <a:lnTo>
                    <a:pt x="426" y="7356"/>
                  </a:lnTo>
                  <a:lnTo>
                    <a:pt x="4620" y="11946"/>
                  </a:lnTo>
                  <a:cubicBezTo>
                    <a:pt x="4693" y="12019"/>
                    <a:pt x="4780" y="12050"/>
                    <a:pt x="4864" y="12050"/>
                  </a:cubicBezTo>
                  <a:cubicBezTo>
                    <a:pt x="5062" y="12050"/>
                    <a:pt x="5250" y="11876"/>
                    <a:pt x="5228" y="11642"/>
                  </a:cubicBezTo>
                  <a:lnTo>
                    <a:pt x="4651" y="8085"/>
                  </a:lnTo>
                  <a:lnTo>
                    <a:pt x="4651" y="3009"/>
                  </a:lnTo>
                  <a:lnTo>
                    <a:pt x="0"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05;p94"/>
            <p:cNvSpPr/>
            <p:nvPr/>
          </p:nvSpPr>
          <p:spPr>
            <a:xfrm>
              <a:off x="1892475" y="2030813"/>
              <a:ext cx="116275" cy="164925"/>
            </a:xfrm>
            <a:custGeom>
              <a:avLst/>
              <a:gdLst/>
              <a:ahLst/>
              <a:cxnLst/>
              <a:rect l="l" t="t" r="r" b="b"/>
              <a:pathLst>
                <a:path w="4651" h="6597" extrusionOk="0">
                  <a:moveTo>
                    <a:pt x="0" y="0"/>
                  </a:moveTo>
                  <a:cubicBezTo>
                    <a:pt x="0" y="1"/>
                    <a:pt x="1794" y="4924"/>
                    <a:pt x="4651" y="6596"/>
                  </a:cubicBezTo>
                  <a:lnTo>
                    <a:pt x="4651" y="3009"/>
                  </a:lnTo>
                  <a:lnTo>
                    <a:pt x="0" y="0"/>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06;p94"/>
            <p:cNvSpPr/>
            <p:nvPr/>
          </p:nvSpPr>
          <p:spPr>
            <a:xfrm>
              <a:off x="1878800" y="1789913"/>
              <a:ext cx="261425" cy="376975"/>
            </a:xfrm>
            <a:custGeom>
              <a:avLst/>
              <a:gdLst/>
              <a:ahLst/>
              <a:cxnLst/>
              <a:rect l="l" t="t" r="r" b="b"/>
              <a:pathLst>
                <a:path w="10457" h="15079" extrusionOk="0">
                  <a:moveTo>
                    <a:pt x="7994" y="1"/>
                  </a:moveTo>
                  <a:cubicBezTo>
                    <a:pt x="7994" y="1"/>
                    <a:pt x="6414" y="2676"/>
                    <a:pt x="5198" y="3436"/>
                  </a:cubicBezTo>
                  <a:cubicBezTo>
                    <a:pt x="4012" y="4226"/>
                    <a:pt x="1702" y="4834"/>
                    <a:pt x="0" y="6627"/>
                  </a:cubicBezTo>
                  <a:cubicBezTo>
                    <a:pt x="61" y="11885"/>
                    <a:pt x="4347" y="14955"/>
                    <a:pt x="6657" y="15077"/>
                  </a:cubicBezTo>
                  <a:cubicBezTo>
                    <a:pt x="6681" y="15078"/>
                    <a:pt x="6704" y="15078"/>
                    <a:pt x="6728" y="15078"/>
                  </a:cubicBezTo>
                  <a:cubicBezTo>
                    <a:pt x="8995" y="15078"/>
                    <a:pt x="10335" y="10776"/>
                    <a:pt x="10395" y="6414"/>
                  </a:cubicBezTo>
                  <a:cubicBezTo>
                    <a:pt x="10456" y="2007"/>
                    <a:pt x="7994" y="1"/>
                    <a:pt x="799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07;p94"/>
            <p:cNvSpPr/>
            <p:nvPr/>
          </p:nvSpPr>
          <p:spPr>
            <a:xfrm>
              <a:off x="1968450" y="1951788"/>
              <a:ext cx="67650" cy="16725"/>
            </a:xfrm>
            <a:custGeom>
              <a:avLst/>
              <a:gdLst/>
              <a:ahLst/>
              <a:cxnLst/>
              <a:rect l="l" t="t" r="r" b="b"/>
              <a:pathLst>
                <a:path w="2706" h="669" fill="none" extrusionOk="0">
                  <a:moveTo>
                    <a:pt x="2706" y="669"/>
                  </a:moveTo>
                  <a:cubicBezTo>
                    <a:pt x="2706" y="669"/>
                    <a:pt x="1703" y="0"/>
                    <a:pt x="1" y="669"/>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08;p94"/>
            <p:cNvSpPr/>
            <p:nvPr/>
          </p:nvSpPr>
          <p:spPr>
            <a:xfrm>
              <a:off x="2112825" y="1960888"/>
              <a:ext cx="25875" cy="3825"/>
            </a:xfrm>
            <a:custGeom>
              <a:avLst/>
              <a:gdLst/>
              <a:ahLst/>
              <a:cxnLst/>
              <a:rect l="l" t="t" r="r" b="b"/>
              <a:pathLst>
                <a:path w="1035" h="153" fill="none" extrusionOk="0">
                  <a:moveTo>
                    <a:pt x="1" y="153"/>
                  </a:moveTo>
                  <a:cubicBezTo>
                    <a:pt x="1" y="153"/>
                    <a:pt x="426" y="1"/>
                    <a:pt x="1034"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09;p94"/>
            <p:cNvSpPr/>
            <p:nvPr/>
          </p:nvSpPr>
          <p:spPr>
            <a:xfrm>
              <a:off x="1963125" y="1887188"/>
              <a:ext cx="72975" cy="22050"/>
            </a:xfrm>
            <a:custGeom>
              <a:avLst/>
              <a:gdLst/>
              <a:ahLst/>
              <a:cxnLst/>
              <a:rect l="l" t="t" r="r" b="b"/>
              <a:pathLst>
                <a:path w="2919" h="882" fill="none" extrusionOk="0">
                  <a:moveTo>
                    <a:pt x="2919" y="882"/>
                  </a:moveTo>
                  <a:cubicBezTo>
                    <a:pt x="2919" y="882"/>
                    <a:pt x="1551" y="0"/>
                    <a:pt x="1" y="882"/>
                  </a:cubicBezTo>
                </a:path>
              </a:pathLst>
            </a:custGeom>
            <a:noFill/>
            <a:ln w="9875" cap="flat" cmpd="sng">
              <a:solidFill>
                <a:srgbClr val="B556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10;p94"/>
            <p:cNvSpPr/>
            <p:nvPr/>
          </p:nvSpPr>
          <p:spPr>
            <a:xfrm>
              <a:off x="2100675" y="1891738"/>
              <a:ext cx="32700" cy="7625"/>
            </a:xfrm>
            <a:custGeom>
              <a:avLst/>
              <a:gdLst/>
              <a:ahLst/>
              <a:cxnLst/>
              <a:rect l="l" t="t" r="r" b="b"/>
              <a:pathLst>
                <a:path w="1308" h="305" fill="none" extrusionOk="0">
                  <a:moveTo>
                    <a:pt x="1" y="305"/>
                  </a:moveTo>
                  <a:cubicBezTo>
                    <a:pt x="1" y="305"/>
                    <a:pt x="609" y="1"/>
                    <a:pt x="1308" y="92"/>
                  </a:cubicBezTo>
                </a:path>
              </a:pathLst>
            </a:custGeom>
            <a:noFill/>
            <a:ln w="9875" cap="flat" cmpd="sng">
              <a:solidFill>
                <a:srgbClr val="B556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11;p94"/>
            <p:cNvSpPr/>
            <p:nvPr/>
          </p:nvSpPr>
          <p:spPr>
            <a:xfrm>
              <a:off x="2068750" y="2033088"/>
              <a:ext cx="25125" cy="6450"/>
            </a:xfrm>
            <a:custGeom>
              <a:avLst/>
              <a:gdLst/>
              <a:ahLst/>
              <a:cxnLst/>
              <a:rect l="l" t="t" r="r" b="b"/>
              <a:pathLst>
                <a:path w="1005" h="258" extrusionOk="0">
                  <a:moveTo>
                    <a:pt x="1" y="0"/>
                  </a:moveTo>
                  <a:cubicBezTo>
                    <a:pt x="214" y="193"/>
                    <a:pt x="396" y="257"/>
                    <a:pt x="545" y="257"/>
                  </a:cubicBezTo>
                  <a:cubicBezTo>
                    <a:pt x="842" y="257"/>
                    <a:pt x="1004" y="0"/>
                    <a:pt x="1004" y="0"/>
                  </a:cubicBezTo>
                  <a:close/>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12;p94"/>
            <p:cNvSpPr/>
            <p:nvPr/>
          </p:nvSpPr>
          <p:spPr>
            <a:xfrm>
              <a:off x="2002650" y="2065763"/>
              <a:ext cx="98050" cy="25350"/>
            </a:xfrm>
            <a:custGeom>
              <a:avLst/>
              <a:gdLst/>
              <a:ahLst/>
              <a:cxnLst/>
              <a:rect l="l" t="t" r="r" b="b"/>
              <a:pathLst>
                <a:path w="3922" h="1014" extrusionOk="0">
                  <a:moveTo>
                    <a:pt x="1" y="0"/>
                  </a:moveTo>
                  <a:cubicBezTo>
                    <a:pt x="1" y="0"/>
                    <a:pt x="1257" y="1014"/>
                    <a:pt x="2419" y="1014"/>
                  </a:cubicBezTo>
                  <a:cubicBezTo>
                    <a:pt x="3000" y="1014"/>
                    <a:pt x="3557" y="760"/>
                    <a:pt x="3922" y="0"/>
                  </a:cubicBezTo>
                  <a:close/>
                </a:path>
              </a:pathLst>
            </a:custGeom>
            <a:solidFill>
              <a:srgbClr val="FEFEFE"/>
            </a:solidFill>
            <a:ln w="9875" cap="flat" cmpd="sng">
              <a:solidFill>
                <a:srgbClr val="E659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13;p94"/>
            <p:cNvSpPr/>
            <p:nvPr/>
          </p:nvSpPr>
          <p:spPr>
            <a:xfrm>
              <a:off x="2093850" y="1919863"/>
              <a:ext cx="102600" cy="101850"/>
            </a:xfrm>
            <a:custGeom>
              <a:avLst/>
              <a:gdLst/>
              <a:ahLst/>
              <a:cxnLst/>
              <a:rect l="l" t="t" r="r" b="b"/>
              <a:pathLst>
                <a:path w="4104" h="4074" extrusionOk="0">
                  <a:moveTo>
                    <a:pt x="2067" y="0"/>
                  </a:moveTo>
                  <a:cubicBezTo>
                    <a:pt x="912" y="0"/>
                    <a:pt x="0" y="912"/>
                    <a:pt x="0" y="2037"/>
                  </a:cubicBezTo>
                  <a:cubicBezTo>
                    <a:pt x="0" y="3162"/>
                    <a:pt x="912" y="4073"/>
                    <a:pt x="2067" y="4073"/>
                  </a:cubicBezTo>
                  <a:cubicBezTo>
                    <a:pt x="3192" y="4073"/>
                    <a:pt x="4103" y="3162"/>
                    <a:pt x="4103" y="2037"/>
                  </a:cubicBezTo>
                  <a:cubicBezTo>
                    <a:pt x="4103" y="912"/>
                    <a:pt x="3192" y="0"/>
                    <a:pt x="20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14;p94"/>
            <p:cNvSpPr/>
            <p:nvPr/>
          </p:nvSpPr>
          <p:spPr>
            <a:xfrm>
              <a:off x="1948700" y="1910738"/>
              <a:ext cx="120075" cy="120100"/>
            </a:xfrm>
            <a:custGeom>
              <a:avLst/>
              <a:gdLst/>
              <a:ahLst/>
              <a:cxnLst/>
              <a:rect l="l" t="t" r="r" b="b"/>
              <a:pathLst>
                <a:path w="4803" h="4804" extrusionOk="0">
                  <a:moveTo>
                    <a:pt x="2402" y="1"/>
                  </a:moveTo>
                  <a:cubicBezTo>
                    <a:pt x="1064" y="1"/>
                    <a:pt x="0" y="1065"/>
                    <a:pt x="0" y="2402"/>
                  </a:cubicBezTo>
                  <a:cubicBezTo>
                    <a:pt x="0" y="3709"/>
                    <a:pt x="1064" y="4803"/>
                    <a:pt x="2402" y="4803"/>
                  </a:cubicBezTo>
                  <a:cubicBezTo>
                    <a:pt x="3709" y="4803"/>
                    <a:pt x="4803" y="3709"/>
                    <a:pt x="4803" y="2402"/>
                  </a:cubicBezTo>
                  <a:cubicBezTo>
                    <a:pt x="4803" y="1065"/>
                    <a:pt x="3709" y="1"/>
                    <a:pt x="240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15;p94"/>
            <p:cNvSpPr/>
            <p:nvPr/>
          </p:nvSpPr>
          <p:spPr>
            <a:xfrm>
              <a:off x="2093850" y="1919863"/>
              <a:ext cx="102600" cy="101850"/>
            </a:xfrm>
            <a:custGeom>
              <a:avLst/>
              <a:gdLst/>
              <a:ahLst/>
              <a:cxnLst/>
              <a:rect l="l" t="t" r="r" b="b"/>
              <a:pathLst>
                <a:path w="4104" h="4074" fill="none" extrusionOk="0">
                  <a:moveTo>
                    <a:pt x="4103" y="2037"/>
                  </a:moveTo>
                  <a:cubicBezTo>
                    <a:pt x="4103" y="3162"/>
                    <a:pt x="3192" y="4073"/>
                    <a:pt x="2067" y="4073"/>
                  </a:cubicBezTo>
                  <a:cubicBezTo>
                    <a:pt x="912" y="4073"/>
                    <a:pt x="0" y="3162"/>
                    <a:pt x="0" y="2037"/>
                  </a:cubicBezTo>
                  <a:cubicBezTo>
                    <a:pt x="0" y="912"/>
                    <a:pt x="912" y="0"/>
                    <a:pt x="2067" y="0"/>
                  </a:cubicBezTo>
                  <a:cubicBezTo>
                    <a:pt x="3192" y="0"/>
                    <a:pt x="4103" y="912"/>
                    <a:pt x="4103" y="2037"/>
                  </a:cubicBezTo>
                  <a:close/>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16;p94"/>
            <p:cNvSpPr/>
            <p:nvPr/>
          </p:nvSpPr>
          <p:spPr>
            <a:xfrm>
              <a:off x="1948700" y="1910738"/>
              <a:ext cx="120075" cy="120100"/>
            </a:xfrm>
            <a:custGeom>
              <a:avLst/>
              <a:gdLst/>
              <a:ahLst/>
              <a:cxnLst/>
              <a:rect l="l" t="t" r="r" b="b"/>
              <a:pathLst>
                <a:path w="4803" h="4804" fill="none" extrusionOk="0">
                  <a:moveTo>
                    <a:pt x="4803" y="2402"/>
                  </a:moveTo>
                  <a:cubicBezTo>
                    <a:pt x="4803" y="3709"/>
                    <a:pt x="3709" y="4803"/>
                    <a:pt x="2402" y="4803"/>
                  </a:cubicBezTo>
                  <a:cubicBezTo>
                    <a:pt x="1064" y="4803"/>
                    <a:pt x="0" y="3709"/>
                    <a:pt x="0" y="2402"/>
                  </a:cubicBezTo>
                  <a:cubicBezTo>
                    <a:pt x="0" y="1065"/>
                    <a:pt x="1064" y="1"/>
                    <a:pt x="2402" y="1"/>
                  </a:cubicBezTo>
                  <a:cubicBezTo>
                    <a:pt x="3709" y="1"/>
                    <a:pt x="4803" y="1065"/>
                    <a:pt x="4803" y="2402"/>
                  </a:cubicBezTo>
                  <a:close/>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17;p94"/>
            <p:cNvSpPr/>
            <p:nvPr/>
          </p:nvSpPr>
          <p:spPr>
            <a:xfrm>
              <a:off x="2068750" y="1970763"/>
              <a:ext cx="25125" cy="25"/>
            </a:xfrm>
            <a:custGeom>
              <a:avLst/>
              <a:gdLst/>
              <a:ahLst/>
              <a:cxnLst/>
              <a:rect l="l" t="t" r="r" b="b"/>
              <a:pathLst>
                <a:path w="1005" h="1" fill="none" extrusionOk="0">
                  <a:moveTo>
                    <a:pt x="1004" y="1"/>
                  </a:moveTo>
                  <a:lnTo>
                    <a:pt x="1" y="1"/>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18;p94"/>
            <p:cNvSpPr/>
            <p:nvPr/>
          </p:nvSpPr>
          <p:spPr>
            <a:xfrm>
              <a:off x="1878800" y="1970763"/>
              <a:ext cx="69925" cy="25"/>
            </a:xfrm>
            <a:custGeom>
              <a:avLst/>
              <a:gdLst/>
              <a:ahLst/>
              <a:cxnLst/>
              <a:rect l="l" t="t" r="r" b="b"/>
              <a:pathLst>
                <a:path w="2797" h="1" fill="none" extrusionOk="0">
                  <a:moveTo>
                    <a:pt x="2796" y="1"/>
                  </a:moveTo>
                  <a:lnTo>
                    <a:pt x="0" y="1"/>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19;p94"/>
            <p:cNvSpPr/>
            <p:nvPr/>
          </p:nvSpPr>
          <p:spPr>
            <a:xfrm>
              <a:off x="1801275" y="1964688"/>
              <a:ext cx="101850" cy="101850"/>
            </a:xfrm>
            <a:custGeom>
              <a:avLst/>
              <a:gdLst/>
              <a:ahLst/>
              <a:cxnLst/>
              <a:rect l="l" t="t" r="r" b="b"/>
              <a:pathLst>
                <a:path w="4074" h="4074" extrusionOk="0">
                  <a:moveTo>
                    <a:pt x="2037" y="1"/>
                  </a:moveTo>
                  <a:cubicBezTo>
                    <a:pt x="913" y="1"/>
                    <a:pt x="1" y="913"/>
                    <a:pt x="1" y="2037"/>
                  </a:cubicBezTo>
                  <a:cubicBezTo>
                    <a:pt x="1" y="3162"/>
                    <a:pt x="913" y="4074"/>
                    <a:pt x="2037" y="4074"/>
                  </a:cubicBezTo>
                  <a:cubicBezTo>
                    <a:pt x="3162" y="4074"/>
                    <a:pt x="4074" y="3162"/>
                    <a:pt x="4074" y="2037"/>
                  </a:cubicBezTo>
                  <a:cubicBezTo>
                    <a:pt x="4074" y="913"/>
                    <a:pt x="3162" y="1"/>
                    <a:pt x="2037"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20;p94"/>
            <p:cNvSpPr/>
            <p:nvPr/>
          </p:nvSpPr>
          <p:spPr>
            <a:xfrm>
              <a:off x="1841550" y="2039913"/>
              <a:ext cx="38775" cy="38025"/>
            </a:xfrm>
            <a:custGeom>
              <a:avLst/>
              <a:gdLst/>
              <a:ahLst/>
              <a:cxnLst/>
              <a:rect l="l" t="t" r="r" b="b"/>
              <a:pathLst>
                <a:path w="1551" h="1521" extrusionOk="0">
                  <a:moveTo>
                    <a:pt x="791" y="1"/>
                  </a:moveTo>
                  <a:cubicBezTo>
                    <a:pt x="365" y="1"/>
                    <a:pt x="1" y="335"/>
                    <a:pt x="1" y="761"/>
                  </a:cubicBezTo>
                  <a:cubicBezTo>
                    <a:pt x="1" y="1186"/>
                    <a:pt x="365" y="1521"/>
                    <a:pt x="791" y="1521"/>
                  </a:cubicBezTo>
                  <a:cubicBezTo>
                    <a:pt x="1216" y="1521"/>
                    <a:pt x="1551" y="1186"/>
                    <a:pt x="1551" y="761"/>
                  </a:cubicBezTo>
                  <a:cubicBezTo>
                    <a:pt x="1551" y="335"/>
                    <a:pt x="1216" y="1"/>
                    <a:pt x="79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21;p94"/>
            <p:cNvSpPr/>
            <p:nvPr/>
          </p:nvSpPr>
          <p:spPr>
            <a:xfrm>
              <a:off x="1460850" y="2322613"/>
              <a:ext cx="859450" cy="974200"/>
            </a:xfrm>
            <a:custGeom>
              <a:avLst/>
              <a:gdLst/>
              <a:ahLst/>
              <a:cxnLst/>
              <a:rect l="l" t="t" r="r" b="b"/>
              <a:pathLst>
                <a:path w="34378" h="38968" extrusionOk="0">
                  <a:moveTo>
                    <a:pt x="8450" y="0"/>
                  </a:moveTo>
                  <a:cubicBezTo>
                    <a:pt x="6232" y="1246"/>
                    <a:pt x="4712" y="3465"/>
                    <a:pt x="4347" y="5988"/>
                  </a:cubicBezTo>
                  <a:lnTo>
                    <a:pt x="456" y="32706"/>
                  </a:lnTo>
                  <a:cubicBezTo>
                    <a:pt x="0" y="35988"/>
                    <a:pt x="2554" y="38967"/>
                    <a:pt x="5897" y="38967"/>
                  </a:cubicBezTo>
                  <a:lnTo>
                    <a:pt x="34378" y="38967"/>
                  </a:lnTo>
                  <a:cubicBezTo>
                    <a:pt x="34378" y="38967"/>
                    <a:pt x="32493" y="31125"/>
                    <a:pt x="23739" y="31125"/>
                  </a:cubicBezTo>
                  <a:lnTo>
                    <a:pt x="9788" y="31125"/>
                  </a:lnTo>
                  <a:lnTo>
                    <a:pt x="12584" y="8480"/>
                  </a:lnTo>
                  <a:cubicBezTo>
                    <a:pt x="12827" y="6383"/>
                    <a:pt x="12432" y="4255"/>
                    <a:pt x="11338" y="2493"/>
                  </a:cubicBezTo>
                  <a:cubicBezTo>
                    <a:pt x="10669" y="1398"/>
                    <a:pt x="9757" y="395"/>
                    <a:pt x="848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22;p94"/>
            <p:cNvSpPr/>
            <p:nvPr/>
          </p:nvSpPr>
          <p:spPr>
            <a:xfrm>
              <a:off x="1608275" y="3100738"/>
              <a:ext cx="97275" cy="25"/>
            </a:xfrm>
            <a:custGeom>
              <a:avLst/>
              <a:gdLst/>
              <a:ahLst/>
              <a:cxnLst/>
              <a:rect l="l" t="t" r="r" b="b"/>
              <a:pathLst>
                <a:path w="3891" h="1" fill="none" extrusionOk="0">
                  <a:moveTo>
                    <a:pt x="3891" y="0"/>
                  </a:moveTo>
                  <a:lnTo>
                    <a:pt x="0" y="0"/>
                  </a:ln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23;p94"/>
            <p:cNvSpPr/>
            <p:nvPr/>
          </p:nvSpPr>
          <p:spPr>
            <a:xfrm>
              <a:off x="2114350" y="3200263"/>
              <a:ext cx="111725" cy="96550"/>
            </a:xfrm>
            <a:custGeom>
              <a:avLst/>
              <a:gdLst/>
              <a:ahLst/>
              <a:cxnLst/>
              <a:rect l="l" t="t" r="r" b="b"/>
              <a:pathLst>
                <a:path w="4469" h="3862" fill="none" extrusionOk="0">
                  <a:moveTo>
                    <a:pt x="4469" y="3861"/>
                  </a:moveTo>
                  <a:cubicBezTo>
                    <a:pt x="4469" y="3861"/>
                    <a:pt x="3466" y="579"/>
                    <a:pt x="1"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24;p94"/>
            <p:cNvSpPr/>
            <p:nvPr/>
          </p:nvSpPr>
          <p:spPr>
            <a:xfrm>
              <a:off x="2074850" y="2923663"/>
              <a:ext cx="151225" cy="234075"/>
            </a:xfrm>
            <a:custGeom>
              <a:avLst/>
              <a:gdLst/>
              <a:ahLst/>
              <a:cxnLst/>
              <a:rect l="l" t="t" r="r" b="b"/>
              <a:pathLst>
                <a:path w="6049" h="9363" extrusionOk="0">
                  <a:moveTo>
                    <a:pt x="1581" y="1"/>
                  </a:moveTo>
                  <a:lnTo>
                    <a:pt x="0" y="791"/>
                  </a:lnTo>
                  <a:lnTo>
                    <a:pt x="3496" y="7843"/>
                  </a:lnTo>
                  <a:lnTo>
                    <a:pt x="6049" y="9363"/>
                  </a:lnTo>
                  <a:lnTo>
                    <a:pt x="158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25;p94"/>
            <p:cNvSpPr/>
            <p:nvPr/>
          </p:nvSpPr>
          <p:spPr>
            <a:xfrm>
              <a:off x="1895500" y="2214688"/>
              <a:ext cx="93500" cy="354900"/>
            </a:xfrm>
            <a:custGeom>
              <a:avLst/>
              <a:gdLst/>
              <a:ahLst/>
              <a:cxnLst/>
              <a:rect l="l" t="t" r="r" b="b"/>
              <a:pathLst>
                <a:path w="3740" h="14196" extrusionOk="0">
                  <a:moveTo>
                    <a:pt x="305" y="1"/>
                  </a:moveTo>
                  <a:lnTo>
                    <a:pt x="1" y="14196"/>
                  </a:lnTo>
                  <a:lnTo>
                    <a:pt x="3739" y="3740"/>
                  </a:lnTo>
                  <a:lnTo>
                    <a:pt x="305"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26;p94"/>
            <p:cNvSpPr/>
            <p:nvPr/>
          </p:nvSpPr>
          <p:spPr>
            <a:xfrm>
              <a:off x="2008725" y="2222288"/>
              <a:ext cx="141375" cy="276625"/>
            </a:xfrm>
            <a:custGeom>
              <a:avLst/>
              <a:gdLst/>
              <a:ahLst/>
              <a:cxnLst/>
              <a:rect l="l" t="t" r="r" b="b"/>
              <a:pathLst>
                <a:path w="5655" h="11065" extrusionOk="0">
                  <a:moveTo>
                    <a:pt x="1" y="1"/>
                  </a:moveTo>
                  <a:lnTo>
                    <a:pt x="1" y="426"/>
                  </a:lnTo>
                  <a:lnTo>
                    <a:pt x="457" y="3344"/>
                  </a:lnTo>
                  <a:lnTo>
                    <a:pt x="5654" y="11065"/>
                  </a:lnTo>
                  <a:lnTo>
                    <a:pt x="1703" y="700"/>
                  </a:lnTo>
                  <a:lnTo>
                    <a:pt x="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27;p94"/>
            <p:cNvSpPr/>
            <p:nvPr/>
          </p:nvSpPr>
          <p:spPr>
            <a:xfrm>
              <a:off x="1464650" y="3147088"/>
              <a:ext cx="143650" cy="149725"/>
            </a:xfrm>
            <a:custGeom>
              <a:avLst/>
              <a:gdLst/>
              <a:ahLst/>
              <a:cxnLst/>
              <a:rect l="l" t="t" r="r" b="b"/>
              <a:pathLst>
                <a:path w="5746" h="5989" extrusionOk="0">
                  <a:moveTo>
                    <a:pt x="304" y="0"/>
                  </a:moveTo>
                  <a:lnTo>
                    <a:pt x="304" y="0"/>
                  </a:lnTo>
                  <a:cubicBezTo>
                    <a:pt x="0" y="3192"/>
                    <a:pt x="2493" y="5988"/>
                    <a:pt x="5745" y="5988"/>
                  </a:cubicBezTo>
                  <a:cubicBezTo>
                    <a:pt x="5745" y="5836"/>
                    <a:pt x="5745" y="5654"/>
                    <a:pt x="5745" y="5502"/>
                  </a:cubicBezTo>
                  <a:cubicBezTo>
                    <a:pt x="5745" y="2493"/>
                    <a:pt x="3314" y="31"/>
                    <a:pt x="304" y="0"/>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628;p94"/>
            <p:cNvSpPr/>
            <p:nvPr/>
          </p:nvSpPr>
          <p:spPr>
            <a:xfrm>
              <a:off x="1515550" y="2322613"/>
              <a:ext cx="266000" cy="531175"/>
            </a:xfrm>
            <a:custGeom>
              <a:avLst/>
              <a:gdLst/>
              <a:ahLst/>
              <a:cxnLst/>
              <a:rect l="l" t="t" r="r" b="b"/>
              <a:pathLst>
                <a:path w="10640" h="21247" extrusionOk="0">
                  <a:moveTo>
                    <a:pt x="6262" y="0"/>
                  </a:moveTo>
                  <a:cubicBezTo>
                    <a:pt x="4044" y="1246"/>
                    <a:pt x="2524" y="3465"/>
                    <a:pt x="2159" y="5988"/>
                  </a:cubicBezTo>
                  <a:lnTo>
                    <a:pt x="1" y="20851"/>
                  </a:lnTo>
                  <a:cubicBezTo>
                    <a:pt x="1114" y="20601"/>
                    <a:pt x="2640" y="20342"/>
                    <a:pt x="4261" y="20342"/>
                  </a:cubicBezTo>
                  <a:cubicBezTo>
                    <a:pt x="5783" y="20342"/>
                    <a:pt x="7388" y="20570"/>
                    <a:pt x="8816" y="21247"/>
                  </a:cubicBezTo>
                  <a:lnTo>
                    <a:pt x="10396" y="8480"/>
                  </a:lnTo>
                  <a:cubicBezTo>
                    <a:pt x="10639" y="6383"/>
                    <a:pt x="10244" y="4255"/>
                    <a:pt x="9150" y="2493"/>
                  </a:cubicBezTo>
                  <a:cubicBezTo>
                    <a:pt x="8481" y="1398"/>
                    <a:pt x="7569" y="395"/>
                    <a:pt x="6293"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629;p94"/>
            <p:cNvSpPr/>
            <p:nvPr/>
          </p:nvSpPr>
          <p:spPr>
            <a:xfrm>
              <a:off x="2103725" y="3103738"/>
              <a:ext cx="213550" cy="85925"/>
            </a:xfrm>
            <a:custGeom>
              <a:avLst/>
              <a:gdLst/>
              <a:ahLst/>
              <a:cxnLst/>
              <a:rect l="l" t="t" r="r" b="b"/>
              <a:pathLst>
                <a:path w="8542" h="3437" extrusionOk="0">
                  <a:moveTo>
                    <a:pt x="914" y="1"/>
                  </a:moveTo>
                  <a:cubicBezTo>
                    <a:pt x="343" y="1"/>
                    <a:pt x="0" y="32"/>
                    <a:pt x="0" y="32"/>
                  </a:cubicBezTo>
                  <a:cubicBezTo>
                    <a:pt x="0" y="32"/>
                    <a:pt x="520" y="1738"/>
                    <a:pt x="2379" y="1738"/>
                  </a:cubicBezTo>
                  <a:cubicBezTo>
                    <a:pt x="2426" y="1738"/>
                    <a:pt x="2474" y="1737"/>
                    <a:pt x="2523" y="1734"/>
                  </a:cubicBezTo>
                  <a:cubicBezTo>
                    <a:pt x="2588" y="1730"/>
                    <a:pt x="2654" y="1728"/>
                    <a:pt x="2721" y="1728"/>
                  </a:cubicBezTo>
                  <a:cubicBezTo>
                    <a:pt x="4734" y="1728"/>
                    <a:pt x="7751" y="3436"/>
                    <a:pt x="7751" y="3436"/>
                  </a:cubicBezTo>
                  <a:lnTo>
                    <a:pt x="8541" y="2129"/>
                  </a:lnTo>
                  <a:cubicBezTo>
                    <a:pt x="5899" y="248"/>
                    <a:pt x="2513" y="1"/>
                    <a:pt x="91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30;p94"/>
            <p:cNvSpPr/>
            <p:nvPr/>
          </p:nvSpPr>
          <p:spPr>
            <a:xfrm>
              <a:off x="1735175" y="2228388"/>
              <a:ext cx="4100" cy="19050"/>
            </a:xfrm>
            <a:custGeom>
              <a:avLst/>
              <a:gdLst/>
              <a:ahLst/>
              <a:cxnLst/>
              <a:rect l="l" t="t" r="r" b="b"/>
              <a:pathLst>
                <a:path w="164" h="762" extrusionOk="0">
                  <a:moveTo>
                    <a:pt x="0" y="0"/>
                  </a:moveTo>
                  <a:cubicBezTo>
                    <a:pt x="0" y="213"/>
                    <a:pt x="0" y="426"/>
                    <a:pt x="31" y="608"/>
                  </a:cubicBezTo>
                  <a:cubicBezTo>
                    <a:pt x="80" y="707"/>
                    <a:pt x="114" y="761"/>
                    <a:pt x="130" y="761"/>
                  </a:cubicBezTo>
                  <a:cubicBezTo>
                    <a:pt x="163" y="761"/>
                    <a:pt x="123" y="532"/>
                    <a:pt x="0"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631;p94"/>
            <p:cNvSpPr/>
            <p:nvPr/>
          </p:nvSpPr>
          <p:spPr>
            <a:xfrm>
              <a:off x="1734400" y="1727488"/>
              <a:ext cx="298675" cy="415800"/>
            </a:xfrm>
            <a:custGeom>
              <a:avLst/>
              <a:gdLst/>
              <a:ahLst/>
              <a:cxnLst/>
              <a:rect l="l" t="t" r="r" b="b"/>
              <a:pathLst>
                <a:path w="11947" h="16632" extrusionOk="0">
                  <a:moveTo>
                    <a:pt x="9542" y="0"/>
                  </a:moveTo>
                  <a:cubicBezTo>
                    <a:pt x="6659" y="0"/>
                    <a:pt x="3567" y="1350"/>
                    <a:pt x="1703" y="5173"/>
                  </a:cubicBezTo>
                  <a:cubicBezTo>
                    <a:pt x="426" y="7817"/>
                    <a:pt x="31" y="12407"/>
                    <a:pt x="1" y="16632"/>
                  </a:cubicBezTo>
                  <a:cubicBezTo>
                    <a:pt x="548" y="12650"/>
                    <a:pt x="2828" y="7604"/>
                    <a:pt x="5776" y="6632"/>
                  </a:cubicBezTo>
                  <a:cubicBezTo>
                    <a:pt x="9180" y="5537"/>
                    <a:pt x="11369" y="1434"/>
                    <a:pt x="11946" y="309"/>
                  </a:cubicBezTo>
                  <a:cubicBezTo>
                    <a:pt x="11185" y="112"/>
                    <a:pt x="10372" y="0"/>
                    <a:pt x="954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632;p94"/>
            <p:cNvSpPr/>
            <p:nvPr/>
          </p:nvSpPr>
          <p:spPr>
            <a:xfrm>
              <a:off x="1391700" y="3292213"/>
              <a:ext cx="939250" cy="123900"/>
            </a:xfrm>
            <a:custGeom>
              <a:avLst/>
              <a:gdLst/>
              <a:ahLst/>
              <a:cxnLst/>
              <a:rect l="l" t="t" r="r" b="b"/>
              <a:pathLst>
                <a:path w="37570" h="4956" extrusionOk="0">
                  <a:moveTo>
                    <a:pt x="2037" y="1"/>
                  </a:moveTo>
                  <a:cubicBezTo>
                    <a:pt x="912" y="1"/>
                    <a:pt x="0" y="913"/>
                    <a:pt x="0" y="2037"/>
                  </a:cubicBezTo>
                  <a:lnTo>
                    <a:pt x="0" y="2919"/>
                  </a:lnTo>
                  <a:cubicBezTo>
                    <a:pt x="0" y="4043"/>
                    <a:pt x="912" y="4955"/>
                    <a:pt x="2037" y="4955"/>
                  </a:cubicBezTo>
                  <a:lnTo>
                    <a:pt x="35533" y="4955"/>
                  </a:lnTo>
                  <a:cubicBezTo>
                    <a:pt x="36658" y="4955"/>
                    <a:pt x="37569" y="4043"/>
                    <a:pt x="37569" y="2919"/>
                  </a:cubicBezTo>
                  <a:lnTo>
                    <a:pt x="37569" y="2037"/>
                  </a:lnTo>
                  <a:cubicBezTo>
                    <a:pt x="37569" y="913"/>
                    <a:pt x="36658" y="1"/>
                    <a:pt x="35533"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CuadroTexto 70">
            <a:extLst>
              <a:ext uri="{FF2B5EF4-FFF2-40B4-BE49-F238E27FC236}">
                <a16:creationId xmlns:a16="http://schemas.microsoft.com/office/drawing/2014/main" id="{58337225-BF78-F9CA-320C-8F2F7DAE7E4E}"/>
              </a:ext>
            </a:extLst>
          </p:cNvPr>
          <p:cNvSpPr txBox="1"/>
          <p:nvPr/>
        </p:nvSpPr>
        <p:spPr>
          <a:xfrm>
            <a:off x="2911707" y="1705357"/>
            <a:ext cx="5919769" cy="15435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30200" algn="just">
              <a:lnSpc>
                <a:spcPct val="150000"/>
              </a:lnSpc>
              <a:buClr>
                <a:schemeClr val="dk2"/>
              </a:buClr>
              <a:buSzPts val="1600"/>
              <a:buFont typeface="Livvic"/>
              <a:buNone/>
              <a:defRPr>
                <a:solidFill>
                  <a:schemeClr val="dk2"/>
                </a:solidFill>
                <a:latin typeface="Livvic"/>
                <a:ea typeface="Livvic"/>
                <a:cs typeface="Livvic"/>
                <a:sym typeface="Livvic"/>
              </a:defRPr>
            </a:lvl1pPr>
            <a:lvl2pPr marL="914400" indent="-330200">
              <a:buClr>
                <a:schemeClr val="dk2"/>
              </a:buClr>
              <a:buSzPts val="1600"/>
              <a:buFont typeface="Livvic"/>
              <a:buNone/>
              <a:defRPr>
                <a:solidFill>
                  <a:schemeClr val="dk2"/>
                </a:solidFill>
                <a:latin typeface="Livvic"/>
                <a:ea typeface="Livvic"/>
                <a:cs typeface="Livvic"/>
                <a:sym typeface="Livvic"/>
              </a:defRPr>
            </a:lvl2pPr>
            <a:lvl3pPr marL="1371600" indent="-330200">
              <a:buClr>
                <a:schemeClr val="dk2"/>
              </a:buClr>
              <a:buSzPts val="1600"/>
              <a:buFont typeface="Livvic"/>
              <a:buNone/>
              <a:defRPr>
                <a:solidFill>
                  <a:schemeClr val="dk2"/>
                </a:solidFill>
                <a:latin typeface="Livvic"/>
                <a:ea typeface="Livvic"/>
                <a:cs typeface="Livvic"/>
                <a:sym typeface="Livvic"/>
              </a:defRPr>
            </a:lvl3pPr>
            <a:lvl4pPr marL="1828800" indent="-330200">
              <a:buClr>
                <a:schemeClr val="dk2"/>
              </a:buClr>
              <a:buSzPts val="1600"/>
              <a:buFont typeface="Livvic"/>
              <a:buNone/>
              <a:defRPr>
                <a:solidFill>
                  <a:schemeClr val="dk2"/>
                </a:solidFill>
                <a:latin typeface="Livvic"/>
                <a:ea typeface="Livvic"/>
                <a:cs typeface="Livvic"/>
                <a:sym typeface="Livvic"/>
              </a:defRPr>
            </a:lvl4pPr>
            <a:lvl5pPr marL="2286000" indent="-330200">
              <a:buClr>
                <a:schemeClr val="dk2"/>
              </a:buClr>
              <a:buSzPts val="1600"/>
              <a:buFont typeface="Livvic"/>
              <a:buNone/>
              <a:defRPr>
                <a:solidFill>
                  <a:schemeClr val="dk2"/>
                </a:solidFill>
                <a:latin typeface="Livvic"/>
                <a:ea typeface="Livvic"/>
                <a:cs typeface="Livvic"/>
                <a:sym typeface="Livvic"/>
              </a:defRPr>
            </a:lvl5pPr>
            <a:lvl6pPr marL="2743200" indent="-330200">
              <a:buClr>
                <a:schemeClr val="dk2"/>
              </a:buClr>
              <a:buSzPts val="1600"/>
              <a:buFont typeface="Livvic"/>
              <a:buNone/>
              <a:defRPr>
                <a:solidFill>
                  <a:schemeClr val="dk2"/>
                </a:solidFill>
                <a:latin typeface="Livvic"/>
                <a:ea typeface="Livvic"/>
                <a:cs typeface="Livvic"/>
                <a:sym typeface="Livvic"/>
              </a:defRPr>
            </a:lvl6pPr>
            <a:lvl7pPr marL="3200400" indent="-330200">
              <a:buClr>
                <a:schemeClr val="dk2"/>
              </a:buClr>
              <a:buSzPts val="1600"/>
              <a:buFont typeface="Livvic"/>
              <a:buNone/>
              <a:defRPr>
                <a:solidFill>
                  <a:schemeClr val="dk2"/>
                </a:solidFill>
                <a:latin typeface="Livvic"/>
                <a:ea typeface="Livvic"/>
                <a:cs typeface="Livvic"/>
                <a:sym typeface="Livvic"/>
              </a:defRPr>
            </a:lvl7pPr>
            <a:lvl8pPr marL="3657600" indent="-330200">
              <a:buClr>
                <a:schemeClr val="dk2"/>
              </a:buClr>
              <a:buSzPts val="1600"/>
              <a:buFont typeface="Livvic"/>
              <a:buNone/>
              <a:defRPr>
                <a:solidFill>
                  <a:schemeClr val="dk2"/>
                </a:solidFill>
                <a:latin typeface="Livvic"/>
                <a:ea typeface="Livvic"/>
                <a:cs typeface="Livvic"/>
                <a:sym typeface="Livvic"/>
              </a:defRPr>
            </a:lvl8pPr>
            <a:lvl9pPr marL="4114800" indent="-330200">
              <a:buClr>
                <a:schemeClr val="dk2"/>
              </a:buClr>
              <a:buSzPts val="1600"/>
              <a:buFont typeface="Livvic"/>
              <a:buNone/>
              <a:defRPr>
                <a:solidFill>
                  <a:schemeClr val="dk2"/>
                </a:solidFill>
                <a:latin typeface="Livvic"/>
                <a:ea typeface="Livvic"/>
                <a:cs typeface="Livvic"/>
                <a:sym typeface="Livvic"/>
              </a:defRPr>
            </a:lvl9pPr>
          </a:lstStyle>
          <a:p>
            <a:pPr>
              <a:lnSpc>
                <a:spcPct val="100000"/>
              </a:lnSpc>
            </a:pPr>
            <a:r>
              <a:rPr lang="es-ES" dirty="0">
                <a:sym typeface="Helvetica"/>
              </a:rPr>
              <a:t>        </a:t>
            </a:r>
            <a:r>
              <a:rPr lang="es-ES" sz="1600" dirty="0">
                <a:sym typeface="Helvetica"/>
              </a:rPr>
              <a:t>El Modelo Integrado de Planeación y Gestión (MIPG) </a:t>
            </a:r>
            <a:r>
              <a:rPr lang="es-ES" sz="1600" dirty="0"/>
              <a:t>Es un marco de referencia para dirigir, planear, ejecutar, hacer seguimiento, evaluar y controlar la gestión de las entidades y organismos públicos, con el fin de generar resultados que atiendan los planes de desarrollo y resuelvan las necesidades y problemas de los ciudadanos, con integridad y calidad en el servicio </a:t>
            </a:r>
            <a:endParaRPr lang="es-CO" sz="1600" dirty="0">
              <a:sym typeface="Helvetica"/>
            </a:endParaRPr>
          </a:p>
        </p:txBody>
      </p:sp>
      <p:pic>
        <p:nvPicPr>
          <p:cNvPr id="72"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2016989" y="1952091"/>
            <a:ext cx="703321" cy="34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9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sp>
        <p:nvSpPr>
          <p:cNvPr id="2328" name="Google Shape;2328;p110"/>
          <p:cNvSpPr txBox="1">
            <a:spLocks noGrp="1"/>
          </p:cNvSpPr>
          <p:nvPr>
            <p:ph type="subTitle" idx="1"/>
          </p:nvPr>
        </p:nvSpPr>
        <p:spPr>
          <a:xfrm>
            <a:off x="249650" y="1411631"/>
            <a:ext cx="5511600" cy="464100"/>
          </a:xfrm>
          <a:prstGeom prst="rect">
            <a:avLst/>
          </a:prstGeom>
          <a:noFill/>
          <a:ln>
            <a:noFill/>
          </a:ln>
        </p:spPr>
        <p:txBody>
          <a:bodyPr spcFirstLastPara="1" wrap="square" lIns="91425" tIns="91425" rIns="91425" bIns="91425" anchor="t" anchorCtr="0">
            <a:noAutofit/>
          </a:bodyPr>
          <a:lstStyle/>
          <a:p>
            <a:pPr marL="127000" indent="0" algn="just"/>
            <a:r>
              <a:rPr lang="es-ES" sz="1600" dirty="0"/>
              <a:t>A través de una planeación integral se busca orientar las capacidades de las entidades hacia el logro de los resultados y simplificar y racionalizar la gestión en lo referente a la generación y presentación de planes, reportes e informes. El mayor reto es enfocarse en lo crucialmente importante (priorización) y lograr su ejecución, al tiempo que debe convivir con la cotidianidad de la gestión. </a:t>
            </a:r>
            <a:endParaRPr lang="es-CO" sz="1600" dirty="0">
              <a:sym typeface="Arial"/>
            </a:endParaRPr>
          </a:p>
        </p:txBody>
      </p:sp>
      <p:grpSp>
        <p:nvGrpSpPr>
          <p:cNvPr id="2329" name="Google Shape;2329;p110"/>
          <p:cNvGrpSpPr/>
          <p:nvPr/>
        </p:nvGrpSpPr>
        <p:grpSpPr>
          <a:xfrm>
            <a:off x="5121625" y="1671600"/>
            <a:ext cx="4067100" cy="3722700"/>
            <a:chOff x="5121625" y="1671600"/>
            <a:chExt cx="4067100" cy="3722700"/>
          </a:xfrm>
        </p:grpSpPr>
        <p:sp>
          <p:nvSpPr>
            <p:cNvPr id="2330" name="Google Shape;2330;p110"/>
            <p:cNvSpPr/>
            <p:nvPr/>
          </p:nvSpPr>
          <p:spPr>
            <a:xfrm>
              <a:off x="5225875" y="3674725"/>
              <a:ext cx="2713625" cy="537900"/>
            </a:xfrm>
            <a:custGeom>
              <a:avLst/>
              <a:gdLst/>
              <a:ahLst/>
              <a:cxnLst/>
              <a:rect l="l" t="t" r="r" b="b"/>
              <a:pathLst>
                <a:path w="108545" h="21516" extrusionOk="0">
                  <a:moveTo>
                    <a:pt x="21515" y="0"/>
                  </a:moveTo>
                  <a:lnTo>
                    <a:pt x="0" y="21515"/>
                  </a:lnTo>
                  <a:lnTo>
                    <a:pt x="108544" y="21515"/>
                  </a:lnTo>
                  <a:lnTo>
                    <a:pt x="87029" y="0"/>
                  </a:ln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1" name="Google Shape;2331;p110"/>
            <p:cNvSpPr/>
            <p:nvPr/>
          </p:nvSpPr>
          <p:spPr>
            <a:xfrm>
              <a:off x="5121625" y="4212600"/>
              <a:ext cx="2922100" cy="1181700"/>
            </a:xfrm>
            <a:custGeom>
              <a:avLst/>
              <a:gdLst/>
              <a:ahLst/>
              <a:cxnLst/>
              <a:rect l="l" t="t" r="r" b="b"/>
              <a:pathLst>
                <a:path w="116884" h="47268" extrusionOk="0">
                  <a:moveTo>
                    <a:pt x="4170" y="0"/>
                  </a:moveTo>
                  <a:lnTo>
                    <a:pt x="3836" y="3836"/>
                  </a:lnTo>
                  <a:lnTo>
                    <a:pt x="3069" y="12443"/>
                  </a:lnTo>
                  <a:lnTo>
                    <a:pt x="0" y="47268"/>
                  </a:lnTo>
                  <a:lnTo>
                    <a:pt x="116884" y="47268"/>
                  </a:lnTo>
                  <a:lnTo>
                    <a:pt x="113048" y="3836"/>
                  </a:lnTo>
                  <a:lnTo>
                    <a:pt x="112714" y="0"/>
                  </a:ln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2" name="Google Shape;2332;p110"/>
            <p:cNvSpPr/>
            <p:nvPr/>
          </p:nvSpPr>
          <p:spPr>
            <a:xfrm>
              <a:off x="5217525" y="4212600"/>
              <a:ext cx="2730300" cy="95925"/>
            </a:xfrm>
            <a:custGeom>
              <a:avLst/>
              <a:gdLst/>
              <a:ahLst/>
              <a:cxnLst/>
              <a:rect l="l" t="t" r="r" b="b"/>
              <a:pathLst>
                <a:path w="109212" h="3837" extrusionOk="0">
                  <a:moveTo>
                    <a:pt x="334" y="0"/>
                  </a:moveTo>
                  <a:lnTo>
                    <a:pt x="0" y="3836"/>
                  </a:lnTo>
                  <a:lnTo>
                    <a:pt x="109212" y="3836"/>
                  </a:lnTo>
                  <a:lnTo>
                    <a:pt x="108878" y="0"/>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3" name="Google Shape;2333;p110"/>
            <p:cNvSpPr/>
            <p:nvPr/>
          </p:nvSpPr>
          <p:spPr>
            <a:xfrm>
              <a:off x="5958875" y="3958250"/>
              <a:ext cx="1248425" cy="59225"/>
            </a:xfrm>
            <a:custGeom>
              <a:avLst/>
              <a:gdLst/>
              <a:ahLst/>
              <a:cxnLst/>
              <a:rect l="l" t="t" r="r" b="b"/>
              <a:pathLst>
                <a:path w="49937" h="2369" extrusionOk="0">
                  <a:moveTo>
                    <a:pt x="3170" y="0"/>
                  </a:moveTo>
                  <a:lnTo>
                    <a:pt x="1" y="2369"/>
                  </a:lnTo>
                  <a:lnTo>
                    <a:pt x="49937" y="2369"/>
                  </a:lnTo>
                  <a:lnTo>
                    <a:pt x="46734" y="0"/>
                  </a:ln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4" name="Google Shape;2334;p110"/>
            <p:cNvSpPr/>
            <p:nvPr/>
          </p:nvSpPr>
          <p:spPr>
            <a:xfrm>
              <a:off x="5742075" y="4762150"/>
              <a:ext cx="1681225" cy="632150"/>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5" name="Google Shape;2335;p110"/>
            <p:cNvSpPr/>
            <p:nvPr/>
          </p:nvSpPr>
          <p:spPr>
            <a:xfrm>
              <a:off x="5761250" y="4762150"/>
              <a:ext cx="1588650" cy="632150"/>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110"/>
            <p:cNvSpPr/>
            <p:nvPr/>
          </p:nvSpPr>
          <p:spPr>
            <a:xfrm>
              <a:off x="7028825" y="2137400"/>
              <a:ext cx="1966425" cy="1369725"/>
            </a:xfrm>
            <a:custGeom>
              <a:avLst/>
              <a:gdLst/>
              <a:ahLst/>
              <a:cxnLst/>
              <a:rect l="l" t="t" r="r" b="b"/>
              <a:pathLst>
                <a:path w="78657" h="54789" extrusionOk="0">
                  <a:moveTo>
                    <a:pt x="64808" y="1"/>
                  </a:moveTo>
                  <a:cubicBezTo>
                    <a:pt x="61963" y="1"/>
                    <a:pt x="59030" y="1199"/>
                    <a:pt x="56440" y="2517"/>
                  </a:cubicBezTo>
                  <a:cubicBezTo>
                    <a:pt x="40229" y="10823"/>
                    <a:pt x="26519" y="23699"/>
                    <a:pt x="14144" y="37076"/>
                  </a:cubicBezTo>
                  <a:cubicBezTo>
                    <a:pt x="13248" y="36948"/>
                    <a:pt x="12342" y="36884"/>
                    <a:pt x="11435" y="36884"/>
                  </a:cubicBezTo>
                  <a:cubicBezTo>
                    <a:pt x="8324" y="36884"/>
                    <a:pt x="5206" y="37631"/>
                    <a:pt x="2469" y="39077"/>
                  </a:cubicBezTo>
                  <a:cubicBezTo>
                    <a:pt x="1835" y="40111"/>
                    <a:pt x="0" y="42046"/>
                    <a:pt x="367" y="43213"/>
                  </a:cubicBezTo>
                  <a:cubicBezTo>
                    <a:pt x="734" y="44381"/>
                    <a:pt x="1435" y="45415"/>
                    <a:pt x="2168" y="46416"/>
                  </a:cubicBezTo>
                  <a:cubicBezTo>
                    <a:pt x="4237" y="49351"/>
                    <a:pt x="6538" y="52153"/>
                    <a:pt x="9007" y="54788"/>
                  </a:cubicBezTo>
                  <a:cubicBezTo>
                    <a:pt x="12509" y="53721"/>
                    <a:pt x="15445" y="52120"/>
                    <a:pt x="17780" y="49318"/>
                  </a:cubicBezTo>
                  <a:cubicBezTo>
                    <a:pt x="33724" y="45115"/>
                    <a:pt x="49169" y="39010"/>
                    <a:pt x="63646" y="31138"/>
                  </a:cubicBezTo>
                  <a:cubicBezTo>
                    <a:pt x="68182" y="28636"/>
                    <a:pt x="72719" y="25934"/>
                    <a:pt x="76355" y="22232"/>
                  </a:cubicBezTo>
                  <a:cubicBezTo>
                    <a:pt x="77222" y="21331"/>
                    <a:pt x="78089" y="20297"/>
                    <a:pt x="78390" y="19029"/>
                  </a:cubicBezTo>
                  <a:cubicBezTo>
                    <a:pt x="78656" y="17828"/>
                    <a:pt x="78356" y="16561"/>
                    <a:pt x="77989" y="15393"/>
                  </a:cubicBezTo>
                  <a:cubicBezTo>
                    <a:pt x="76955" y="12058"/>
                    <a:pt x="75454" y="8822"/>
                    <a:pt x="73586" y="5887"/>
                  </a:cubicBezTo>
                  <a:cubicBezTo>
                    <a:pt x="72185" y="3718"/>
                    <a:pt x="70451" y="1617"/>
                    <a:pt x="68082" y="616"/>
                  </a:cubicBezTo>
                  <a:cubicBezTo>
                    <a:pt x="67022" y="184"/>
                    <a:pt x="65922" y="1"/>
                    <a:pt x="64808"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7" name="Google Shape;2337;p110"/>
            <p:cNvSpPr/>
            <p:nvPr/>
          </p:nvSpPr>
          <p:spPr>
            <a:xfrm>
              <a:off x="6063950" y="2935850"/>
              <a:ext cx="1376850" cy="1081625"/>
            </a:xfrm>
            <a:custGeom>
              <a:avLst/>
              <a:gdLst/>
              <a:ahLst/>
              <a:cxnLst/>
              <a:rect l="l" t="t" r="r" b="b"/>
              <a:pathLst>
                <a:path w="55074" h="43265" extrusionOk="0">
                  <a:moveTo>
                    <a:pt x="37961" y="1"/>
                  </a:moveTo>
                  <a:lnTo>
                    <a:pt x="1" y="26853"/>
                  </a:lnTo>
                  <a:lnTo>
                    <a:pt x="9941" y="40896"/>
                  </a:lnTo>
                  <a:lnTo>
                    <a:pt x="11643" y="43265"/>
                  </a:lnTo>
                  <a:lnTo>
                    <a:pt x="28121" y="43265"/>
                  </a:lnTo>
                  <a:lnTo>
                    <a:pt x="31490" y="40896"/>
                  </a:lnTo>
                  <a:lnTo>
                    <a:pt x="55074" y="24184"/>
                  </a:lnTo>
                  <a:lnTo>
                    <a:pt x="52572" y="20649"/>
                  </a:lnTo>
                  <a:lnTo>
                    <a:pt x="49970" y="16979"/>
                  </a:lnTo>
                  <a:lnTo>
                    <a:pt x="43299" y="7573"/>
                  </a:lnTo>
                  <a:lnTo>
                    <a:pt x="42531" y="6438"/>
                  </a:lnTo>
                  <a:lnTo>
                    <a:pt x="3796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8" name="Google Shape;2338;p110"/>
            <p:cNvSpPr/>
            <p:nvPr/>
          </p:nvSpPr>
          <p:spPr>
            <a:xfrm>
              <a:off x="7009625" y="3088150"/>
              <a:ext cx="422000" cy="341325"/>
            </a:xfrm>
            <a:custGeom>
              <a:avLst/>
              <a:gdLst/>
              <a:ahLst/>
              <a:cxnLst/>
              <a:rect l="l" t="t" r="r" b="b"/>
              <a:pathLst>
                <a:path w="16880" h="13653" extrusionOk="0">
                  <a:moveTo>
                    <a:pt x="9736" y="1"/>
                  </a:moveTo>
                  <a:cubicBezTo>
                    <a:pt x="7957" y="1"/>
                    <a:pt x="6169" y="675"/>
                    <a:pt x="4804" y="2081"/>
                  </a:cubicBezTo>
                  <a:cubicBezTo>
                    <a:pt x="2169" y="4816"/>
                    <a:pt x="1" y="8319"/>
                    <a:pt x="1" y="12088"/>
                  </a:cubicBezTo>
                  <a:cubicBezTo>
                    <a:pt x="1" y="12455"/>
                    <a:pt x="1" y="12855"/>
                    <a:pt x="201" y="13156"/>
                  </a:cubicBezTo>
                  <a:cubicBezTo>
                    <a:pt x="441" y="13515"/>
                    <a:pt x="829" y="13653"/>
                    <a:pt x="1259" y="13653"/>
                  </a:cubicBezTo>
                  <a:cubicBezTo>
                    <a:pt x="1786" y="13653"/>
                    <a:pt x="2377" y="13446"/>
                    <a:pt x="2836" y="13189"/>
                  </a:cubicBezTo>
                  <a:cubicBezTo>
                    <a:pt x="4037" y="12522"/>
                    <a:pt x="5105" y="11621"/>
                    <a:pt x="6005" y="10620"/>
                  </a:cubicBezTo>
                  <a:cubicBezTo>
                    <a:pt x="6239" y="10320"/>
                    <a:pt x="6539" y="9987"/>
                    <a:pt x="6906" y="9987"/>
                  </a:cubicBezTo>
                  <a:cubicBezTo>
                    <a:pt x="7073" y="9987"/>
                    <a:pt x="7239" y="10053"/>
                    <a:pt x="7406" y="10120"/>
                  </a:cubicBezTo>
                  <a:cubicBezTo>
                    <a:pt x="8673" y="10570"/>
                    <a:pt x="10010" y="10926"/>
                    <a:pt x="11379" y="10926"/>
                  </a:cubicBezTo>
                  <a:cubicBezTo>
                    <a:pt x="11632" y="10926"/>
                    <a:pt x="11887" y="10913"/>
                    <a:pt x="12143" y="10887"/>
                  </a:cubicBezTo>
                  <a:cubicBezTo>
                    <a:pt x="13744" y="10721"/>
                    <a:pt x="15345" y="9887"/>
                    <a:pt x="16112" y="8452"/>
                  </a:cubicBezTo>
                  <a:cubicBezTo>
                    <a:pt x="16880" y="7018"/>
                    <a:pt x="16680" y="5217"/>
                    <a:pt x="15946" y="3782"/>
                  </a:cubicBezTo>
                  <a:cubicBezTo>
                    <a:pt x="14682" y="1314"/>
                    <a:pt x="12219" y="1"/>
                    <a:pt x="9736"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110"/>
            <p:cNvSpPr/>
            <p:nvPr/>
          </p:nvSpPr>
          <p:spPr>
            <a:xfrm>
              <a:off x="8177125" y="1671600"/>
              <a:ext cx="1011600" cy="1351850"/>
            </a:xfrm>
            <a:custGeom>
              <a:avLst/>
              <a:gdLst/>
              <a:ahLst/>
              <a:cxnLst/>
              <a:rect l="l" t="t" r="r" b="b"/>
              <a:pathLst>
                <a:path w="40464" h="54074" extrusionOk="0">
                  <a:moveTo>
                    <a:pt x="40463" y="1"/>
                  </a:moveTo>
                  <a:cubicBezTo>
                    <a:pt x="31991" y="6506"/>
                    <a:pt x="11242" y="18281"/>
                    <a:pt x="9208" y="20482"/>
                  </a:cubicBezTo>
                  <a:cubicBezTo>
                    <a:pt x="9208" y="20482"/>
                    <a:pt x="9027" y="19298"/>
                    <a:pt x="7561" y="19298"/>
                  </a:cubicBezTo>
                  <a:cubicBezTo>
                    <a:pt x="6276" y="19298"/>
                    <a:pt x="4004" y="20207"/>
                    <a:pt x="1" y="23618"/>
                  </a:cubicBezTo>
                  <a:cubicBezTo>
                    <a:pt x="1" y="23618"/>
                    <a:pt x="7039" y="36761"/>
                    <a:pt x="12443" y="45800"/>
                  </a:cubicBezTo>
                  <a:cubicBezTo>
                    <a:pt x="13244" y="47168"/>
                    <a:pt x="14044" y="48436"/>
                    <a:pt x="14778" y="49570"/>
                  </a:cubicBezTo>
                  <a:cubicBezTo>
                    <a:pt x="14878" y="49737"/>
                    <a:pt x="14978" y="49903"/>
                    <a:pt x="15078" y="50070"/>
                  </a:cubicBezTo>
                  <a:cubicBezTo>
                    <a:pt x="15245" y="50337"/>
                    <a:pt x="15445" y="50604"/>
                    <a:pt x="15612" y="50871"/>
                  </a:cubicBezTo>
                  <a:cubicBezTo>
                    <a:pt x="15912" y="51304"/>
                    <a:pt x="16179" y="51705"/>
                    <a:pt x="16446" y="52072"/>
                  </a:cubicBezTo>
                  <a:cubicBezTo>
                    <a:pt x="16479" y="52138"/>
                    <a:pt x="16513" y="52205"/>
                    <a:pt x="16579" y="52238"/>
                  </a:cubicBezTo>
                  <a:cubicBezTo>
                    <a:pt x="17180" y="53106"/>
                    <a:pt x="17680" y="53673"/>
                    <a:pt x="18014" y="53940"/>
                  </a:cubicBezTo>
                  <a:cubicBezTo>
                    <a:pt x="18047" y="53940"/>
                    <a:pt x="18047" y="53940"/>
                    <a:pt x="18081" y="53973"/>
                  </a:cubicBezTo>
                  <a:cubicBezTo>
                    <a:pt x="18114" y="53973"/>
                    <a:pt x="18114" y="54006"/>
                    <a:pt x="18147" y="54006"/>
                  </a:cubicBezTo>
                  <a:cubicBezTo>
                    <a:pt x="18181" y="54040"/>
                    <a:pt x="18214" y="54040"/>
                    <a:pt x="18247" y="54040"/>
                  </a:cubicBezTo>
                  <a:cubicBezTo>
                    <a:pt x="18281" y="54040"/>
                    <a:pt x="18314" y="54073"/>
                    <a:pt x="18314" y="54073"/>
                  </a:cubicBezTo>
                  <a:cubicBezTo>
                    <a:pt x="18347" y="54073"/>
                    <a:pt x="18347" y="54073"/>
                    <a:pt x="18381" y="54040"/>
                  </a:cubicBezTo>
                  <a:cubicBezTo>
                    <a:pt x="20249" y="53639"/>
                    <a:pt x="27321" y="48636"/>
                    <a:pt x="27321" y="48636"/>
                  </a:cubicBezTo>
                  <a:lnTo>
                    <a:pt x="27321" y="46034"/>
                  </a:lnTo>
                  <a:cubicBezTo>
                    <a:pt x="27321" y="46034"/>
                    <a:pt x="34793" y="40763"/>
                    <a:pt x="40463" y="36494"/>
                  </a:cubicBezTo>
                  <a:lnTo>
                    <a:pt x="40463"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110"/>
            <p:cNvSpPr/>
            <p:nvPr/>
          </p:nvSpPr>
          <p:spPr>
            <a:xfrm>
              <a:off x="8467350" y="1889175"/>
              <a:ext cx="700225" cy="332775"/>
            </a:xfrm>
            <a:custGeom>
              <a:avLst/>
              <a:gdLst/>
              <a:ahLst/>
              <a:cxnLst/>
              <a:rect l="l" t="t" r="r" b="b"/>
              <a:pathLst>
                <a:path w="28009" h="13311" extrusionOk="0">
                  <a:moveTo>
                    <a:pt x="26349" y="1"/>
                  </a:moveTo>
                  <a:cubicBezTo>
                    <a:pt x="24414" y="1"/>
                    <a:pt x="20846" y="1428"/>
                    <a:pt x="20248" y="1705"/>
                  </a:cubicBezTo>
                  <a:cubicBezTo>
                    <a:pt x="14277" y="4241"/>
                    <a:pt x="7372" y="6075"/>
                    <a:pt x="2302" y="10212"/>
                  </a:cubicBezTo>
                  <a:cubicBezTo>
                    <a:pt x="2002" y="10445"/>
                    <a:pt x="901" y="11379"/>
                    <a:pt x="401" y="12180"/>
                  </a:cubicBezTo>
                  <a:cubicBezTo>
                    <a:pt x="100" y="12647"/>
                    <a:pt x="0" y="13047"/>
                    <a:pt x="367" y="13247"/>
                  </a:cubicBezTo>
                  <a:cubicBezTo>
                    <a:pt x="488" y="13292"/>
                    <a:pt x="615" y="13310"/>
                    <a:pt x="743" y="13310"/>
                  </a:cubicBezTo>
                  <a:cubicBezTo>
                    <a:pt x="898" y="13310"/>
                    <a:pt x="1055" y="13284"/>
                    <a:pt x="1201" y="13247"/>
                  </a:cubicBezTo>
                  <a:cubicBezTo>
                    <a:pt x="8940" y="11579"/>
                    <a:pt x="16312" y="8977"/>
                    <a:pt x="23117" y="4974"/>
                  </a:cubicBezTo>
                  <a:cubicBezTo>
                    <a:pt x="24384" y="4207"/>
                    <a:pt x="26553" y="3106"/>
                    <a:pt x="27253" y="1806"/>
                  </a:cubicBezTo>
                  <a:cubicBezTo>
                    <a:pt x="28009" y="450"/>
                    <a:pt x="27436" y="1"/>
                    <a:pt x="26349" y="1"/>
                  </a:cubicBezTo>
                  <a:close/>
                </a:path>
              </a:pathLst>
            </a:custGeom>
            <a:solidFill>
              <a:srgbClr val="837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110"/>
            <p:cNvSpPr/>
            <p:nvPr/>
          </p:nvSpPr>
          <p:spPr>
            <a:xfrm>
              <a:off x="8488200" y="2422975"/>
              <a:ext cx="700525" cy="600475"/>
            </a:xfrm>
            <a:custGeom>
              <a:avLst/>
              <a:gdLst/>
              <a:ahLst/>
              <a:cxnLst/>
              <a:rect l="l" t="t" r="r" b="b"/>
              <a:pathLst>
                <a:path w="28021" h="24019" extrusionOk="0">
                  <a:moveTo>
                    <a:pt x="28020" y="1"/>
                  </a:moveTo>
                  <a:cubicBezTo>
                    <a:pt x="25585" y="2569"/>
                    <a:pt x="22917" y="4938"/>
                    <a:pt x="20081" y="7006"/>
                  </a:cubicBezTo>
                  <a:cubicBezTo>
                    <a:pt x="14577" y="11075"/>
                    <a:pt x="8406" y="14044"/>
                    <a:pt x="1668" y="15212"/>
                  </a:cubicBezTo>
                  <a:cubicBezTo>
                    <a:pt x="1168" y="15278"/>
                    <a:pt x="667" y="15379"/>
                    <a:pt x="234" y="15612"/>
                  </a:cubicBezTo>
                  <a:cubicBezTo>
                    <a:pt x="134" y="15645"/>
                    <a:pt x="67" y="15679"/>
                    <a:pt x="0" y="15745"/>
                  </a:cubicBezTo>
                  <a:cubicBezTo>
                    <a:pt x="801" y="17113"/>
                    <a:pt x="1601" y="18381"/>
                    <a:pt x="2335" y="19515"/>
                  </a:cubicBezTo>
                  <a:cubicBezTo>
                    <a:pt x="2435" y="19682"/>
                    <a:pt x="2535" y="19848"/>
                    <a:pt x="2635" y="20015"/>
                  </a:cubicBezTo>
                  <a:cubicBezTo>
                    <a:pt x="2802" y="20282"/>
                    <a:pt x="3002" y="20549"/>
                    <a:pt x="3169" y="20816"/>
                  </a:cubicBezTo>
                  <a:cubicBezTo>
                    <a:pt x="3469" y="21249"/>
                    <a:pt x="3736" y="21650"/>
                    <a:pt x="4003" y="22017"/>
                  </a:cubicBezTo>
                  <a:cubicBezTo>
                    <a:pt x="4036" y="22083"/>
                    <a:pt x="4070" y="22150"/>
                    <a:pt x="4136" y="22183"/>
                  </a:cubicBezTo>
                  <a:cubicBezTo>
                    <a:pt x="4737" y="23051"/>
                    <a:pt x="5237" y="23618"/>
                    <a:pt x="5571" y="23885"/>
                  </a:cubicBezTo>
                  <a:cubicBezTo>
                    <a:pt x="5604" y="23885"/>
                    <a:pt x="5604" y="23885"/>
                    <a:pt x="5638" y="23918"/>
                  </a:cubicBezTo>
                  <a:cubicBezTo>
                    <a:pt x="5671" y="23918"/>
                    <a:pt x="5671" y="23951"/>
                    <a:pt x="5704" y="23951"/>
                  </a:cubicBezTo>
                  <a:cubicBezTo>
                    <a:pt x="5738" y="23985"/>
                    <a:pt x="5771" y="23985"/>
                    <a:pt x="5804" y="23985"/>
                  </a:cubicBezTo>
                  <a:cubicBezTo>
                    <a:pt x="5838" y="23985"/>
                    <a:pt x="5871" y="24018"/>
                    <a:pt x="5871" y="24018"/>
                  </a:cubicBezTo>
                  <a:cubicBezTo>
                    <a:pt x="5904" y="24018"/>
                    <a:pt x="5904" y="24018"/>
                    <a:pt x="5938" y="23985"/>
                  </a:cubicBezTo>
                  <a:cubicBezTo>
                    <a:pt x="7806" y="23584"/>
                    <a:pt x="14878" y="18581"/>
                    <a:pt x="14878" y="18581"/>
                  </a:cubicBezTo>
                  <a:lnTo>
                    <a:pt x="14878" y="15979"/>
                  </a:lnTo>
                  <a:cubicBezTo>
                    <a:pt x="14878" y="15979"/>
                    <a:pt x="22350" y="12410"/>
                    <a:pt x="28020" y="8173"/>
                  </a:cubicBezTo>
                  <a:lnTo>
                    <a:pt x="2802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110"/>
            <p:cNvSpPr/>
            <p:nvPr/>
          </p:nvSpPr>
          <p:spPr>
            <a:xfrm>
              <a:off x="7781850" y="2816600"/>
              <a:ext cx="785600" cy="462025"/>
            </a:xfrm>
            <a:custGeom>
              <a:avLst/>
              <a:gdLst/>
              <a:ahLst/>
              <a:cxnLst/>
              <a:rect l="l" t="t" r="r" b="b"/>
              <a:pathLst>
                <a:path w="31424" h="18481" extrusionOk="0">
                  <a:moveTo>
                    <a:pt x="28254" y="0"/>
                  </a:moveTo>
                  <a:cubicBezTo>
                    <a:pt x="27821" y="267"/>
                    <a:pt x="27454" y="701"/>
                    <a:pt x="27120" y="1101"/>
                  </a:cubicBezTo>
                  <a:cubicBezTo>
                    <a:pt x="21583" y="7506"/>
                    <a:pt x="14278" y="12076"/>
                    <a:pt x="6639" y="15645"/>
                  </a:cubicBezTo>
                  <a:cubicBezTo>
                    <a:pt x="4471" y="16646"/>
                    <a:pt x="2236" y="17580"/>
                    <a:pt x="1" y="18480"/>
                  </a:cubicBezTo>
                  <a:cubicBezTo>
                    <a:pt x="10842" y="14878"/>
                    <a:pt x="21349" y="10408"/>
                    <a:pt x="31423" y="5071"/>
                  </a:cubicBezTo>
                  <a:cubicBezTo>
                    <a:pt x="30489" y="3703"/>
                    <a:pt x="29422" y="1935"/>
                    <a:pt x="28254" y="0"/>
                  </a:cubicBezTo>
                  <a:close/>
                </a:path>
              </a:pathLst>
            </a:custGeom>
            <a:solidFill>
              <a:srgbClr val="F9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rupo 17"/>
          <p:cNvGrpSpPr/>
          <p:nvPr/>
        </p:nvGrpSpPr>
        <p:grpSpPr>
          <a:xfrm>
            <a:off x="-150302" y="-106134"/>
            <a:ext cx="9294302" cy="5249634"/>
            <a:chOff x="-82484" y="-94768"/>
            <a:chExt cx="9294302" cy="5249634"/>
          </a:xfrm>
        </p:grpSpPr>
        <p:pic>
          <p:nvPicPr>
            <p:cNvPr id="19" name="Imagen 18">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0" name="Rectángulo 1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1" name="Imagen 20">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2" name="Imagen 21">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3" name="Imagen 22">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4" name="Imagen 23">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5" name="Imagen 24">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6" name="Imagen 25">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7" name="CuadroTexto 2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8" name="CuadroTexto 2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9" name="Imagen 28">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1"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19490853">
            <a:off x="6182906" y="3353407"/>
            <a:ext cx="1051396" cy="520894"/>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2028;p103">
            <a:extLst>
              <a:ext uri="{FF2B5EF4-FFF2-40B4-BE49-F238E27FC236}">
                <a16:creationId xmlns:a16="http://schemas.microsoft.com/office/drawing/2014/main" id="{45A70270-4997-48AD-AF7C-6ACB5FA23F12}"/>
              </a:ext>
            </a:extLst>
          </p:cNvPr>
          <p:cNvSpPr txBox="1">
            <a:spLocks noGrp="1"/>
          </p:cNvSpPr>
          <p:nvPr>
            <p:ph type="title"/>
          </p:nvPr>
        </p:nvSpPr>
        <p:spPr>
          <a:xfrm>
            <a:off x="726300" y="713225"/>
            <a:ext cx="7691400" cy="482400"/>
          </a:xfrm>
          <a:prstGeom prst="rect">
            <a:avLst/>
          </a:prstGeom>
        </p:spPr>
        <p:txBody>
          <a:bodyPr spcFirstLastPara="1" wrap="square" lIns="91425" tIns="91425" rIns="91425" bIns="91425" anchor="b" anchorCtr="0">
            <a:noAutofit/>
          </a:bodyPr>
          <a:lstStyle/>
          <a:p>
            <a:pPr>
              <a:buClr>
                <a:schemeClr val="lt1"/>
              </a:buClr>
              <a:buSzPts val="3400"/>
            </a:pPr>
            <a:r>
              <a:rPr lang="es-CO" sz="3000" dirty="0">
                <a:latin typeface="Livvic"/>
                <a:sym typeface="Livvic"/>
              </a:rPr>
              <a:t>2.1 Política</a:t>
            </a:r>
            <a:r>
              <a:rPr lang="es-CO" sz="3000" dirty="0">
                <a:solidFill>
                  <a:schemeClr val="lt1"/>
                </a:solidFill>
              </a:rPr>
              <a:t> de </a:t>
            </a:r>
            <a:r>
              <a:rPr lang="en" sz="3000" dirty="0">
                <a:solidFill>
                  <a:schemeClr val="lt1"/>
                </a:solidFill>
              </a:rPr>
              <a:t>Planeación Institucional</a:t>
            </a:r>
            <a:endParaRPr sz="30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sp>
        <p:nvSpPr>
          <p:cNvPr id="2347" name="Google Shape;2347;p111"/>
          <p:cNvSpPr txBox="1">
            <a:spLocks noGrp="1"/>
          </p:cNvSpPr>
          <p:nvPr>
            <p:ph type="title"/>
          </p:nvPr>
        </p:nvSpPr>
        <p:spPr>
          <a:xfrm>
            <a:off x="658482" y="705328"/>
            <a:ext cx="7691400"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2.2 Política de Gestión Presupuestal y Eficiencia del Gasto Público </a:t>
            </a:r>
          </a:p>
        </p:txBody>
      </p:sp>
      <p:sp>
        <p:nvSpPr>
          <p:cNvPr id="2401" name="Google Shape;2401;p111"/>
          <p:cNvSpPr txBox="1"/>
          <p:nvPr/>
        </p:nvSpPr>
        <p:spPr>
          <a:xfrm>
            <a:off x="363123" y="1316938"/>
            <a:ext cx="4141059" cy="792274"/>
          </a:xfrm>
          <a:prstGeom prst="rect">
            <a:avLst/>
          </a:prstGeom>
          <a:noFill/>
          <a:ln>
            <a:noFill/>
          </a:ln>
        </p:spPr>
        <p:txBody>
          <a:bodyPr spcFirstLastPara="1" wrap="square" lIns="91425" tIns="91425" rIns="91425" bIns="91425" anchor="t" anchorCtr="0">
            <a:noAutofit/>
          </a:bodyPr>
          <a:lstStyle/>
          <a:p>
            <a:pPr lvl="0" algn="just"/>
            <a:r>
              <a:rPr lang="es-ES" sz="1600" dirty="0">
                <a:solidFill>
                  <a:schemeClr val="bg2"/>
                </a:solidFill>
                <a:latin typeface="Livvic" panose="020B0604020202020204" charset="0"/>
              </a:rPr>
              <a:t>El propósito de esta política es permitir que las entidades utilicen los recursos presupuestales de que disponen de manera apropiada y coherente con el logro de metas y objetivos institucionales, ejecutar su presupuesto de manera eficiente, austera y transparente y llevar un adecuado control y seguimiento.</a:t>
            </a:r>
            <a:endParaRPr lang="es-ES" sz="1600" dirty="0">
              <a:solidFill>
                <a:schemeClr val="bg2"/>
              </a:solidFill>
              <a:latin typeface="Livvic" panose="020B0604020202020204" charset="0"/>
              <a:ea typeface="Livvic"/>
              <a:cs typeface="Livvic"/>
              <a:sym typeface="Livvic"/>
            </a:endParaRPr>
          </a:p>
        </p:txBody>
      </p:sp>
      <p:grpSp>
        <p:nvGrpSpPr>
          <p:cNvPr id="88" name="Grupo 87"/>
          <p:cNvGrpSpPr/>
          <p:nvPr/>
        </p:nvGrpSpPr>
        <p:grpSpPr>
          <a:xfrm>
            <a:off x="-150302" y="-106134"/>
            <a:ext cx="9294302" cy="5249634"/>
            <a:chOff x="-82484" y="-94768"/>
            <a:chExt cx="9294302" cy="5249634"/>
          </a:xfrm>
        </p:grpSpPr>
        <p:pic>
          <p:nvPicPr>
            <p:cNvPr id="89" name="Imagen 88">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0" name="Rectángulo 8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1" name="Imagen 90">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2" name="Imagen 91">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3" name="Imagen 92">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4" name="Imagen 93">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5" name="Imagen 94">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6" name="Imagen 95">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7" name="CuadroTexto 9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8" name="CuadroTexto 9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9" name="Imagen 98">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7" name="Google Shape;2401;p111"/>
          <p:cNvSpPr txBox="1"/>
          <p:nvPr/>
        </p:nvSpPr>
        <p:spPr>
          <a:xfrm>
            <a:off x="383449" y="3683909"/>
            <a:ext cx="8560659" cy="544321"/>
          </a:xfrm>
          <a:prstGeom prst="rect">
            <a:avLst/>
          </a:prstGeom>
          <a:noFill/>
          <a:ln>
            <a:noFill/>
          </a:ln>
        </p:spPr>
        <p:txBody>
          <a:bodyPr spcFirstLastPara="1" wrap="square" lIns="91425" tIns="91425" rIns="91425" bIns="91425" anchor="t" anchorCtr="0">
            <a:noAutofit/>
          </a:bodyPr>
          <a:lstStyle/>
          <a:p>
            <a:pPr lvl="0" algn="just"/>
            <a:r>
              <a:rPr lang="es-ES" dirty="0">
                <a:solidFill>
                  <a:schemeClr val="dk2"/>
                </a:solidFill>
                <a:latin typeface="Livvic"/>
                <a:ea typeface="Livvic"/>
                <a:cs typeface="Livvic"/>
                <a:sym typeface="Livvic"/>
              </a:rPr>
              <a:t>El Ministerio de Hacienda asesora y orienta a todas las entidades públicas a lo largo del ciclo de proceso de programación y ejecución presupuestal a través de la página www.minhacienda.gov.co</a:t>
            </a:r>
          </a:p>
        </p:txBody>
      </p:sp>
      <p:pic>
        <p:nvPicPr>
          <p:cNvPr id="18" name="Picture 6" descr="Gestión presupuestaria control financiero personal planificación  presupuestaria gestión de registros | Vector Premium">
            <a:extLst>
              <a:ext uri="{FF2B5EF4-FFF2-40B4-BE49-F238E27FC236}">
                <a16:creationId xmlns:a16="http://schemas.microsoft.com/office/drawing/2014/main" id="{80CE1986-031A-B5BE-4249-DFA91D93361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662" t="12843" r="11887" b="9973"/>
          <a:stretch/>
        </p:blipFill>
        <p:spPr bwMode="auto">
          <a:xfrm>
            <a:off x="4942054" y="1248929"/>
            <a:ext cx="3527162" cy="250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0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sp>
        <p:nvSpPr>
          <p:cNvPr id="2347" name="Google Shape;2347;p111"/>
          <p:cNvSpPr txBox="1">
            <a:spLocks noGrp="1"/>
          </p:cNvSpPr>
          <p:nvPr>
            <p:ph type="title"/>
          </p:nvPr>
        </p:nvSpPr>
        <p:spPr>
          <a:xfrm>
            <a:off x="777816" y="966672"/>
            <a:ext cx="7691400" cy="482400"/>
          </a:xfrm>
          <a:prstGeom prst="rect">
            <a:avLst/>
          </a:prstGeom>
        </p:spPr>
        <p:txBody>
          <a:bodyPr spcFirstLastPara="1" wrap="square" lIns="91425" tIns="91425" rIns="91425" bIns="91425" anchor="b" anchorCtr="0">
            <a:noAutofit/>
          </a:bodyPr>
          <a:lstStyle/>
          <a:p>
            <a:pPr lvl="0"/>
            <a:r>
              <a:rPr lang="es-ES" sz="2400" dirty="0"/>
              <a:t>2.2 Política de Gestión Presupuestal y </a:t>
            </a:r>
            <a:r>
              <a:rPr lang="es-ES" sz="2400" dirty="0">
                <a:solidFill>
                  <a:schemeClr val="accent3"/>
                </a:solidFill>
              </a:rPr>
              <a:t>Eficiencia del Gasto Público </a:t>
            </a:r>
          </a:p>
        </p:txBody>
      </p:sp>
      <p:sp>
        <p:nvSpPr>
          <p:cNvPr id="2401" name="Google Shape;2401;p111"/>
          <p:cNvSpPr txBox="1"/>
          <p:nvPr/>
        </p:nvSpPr>
        <p:spPr>
          <a:xfrm>
            <a:off x="2755392" y="1425945"/>
            <a:ext cx="6120384" cy="792274"/>
          </a:xfrm>
          <a:prstGeom prst="rect">
            <a:avLst/>
          </a:prstGeom>
          <a:noFill/>
          <a:ln>
            <a:noFill/>
          </a:ln>
        </p:spPr>
        <p:txBody>
          <a:bodyPr spcFirstLastPara="1" wrap="square" lIns="91425" tIns="91425" rIns="91425" bIns="91425" anchor="t" anchorCtr="0">
            <a:noAutofit/>
          </a:bodyPr>
          <a:lstStyle/>
          <a:p>
            <a:pPr lvl="0" algn="just"/>
            <a:r>
              <a:rPr lang="es-ES" sz="1600" b="1" dirty="0">
                <a:solidFill>
                  <a:schemeClr val="accent3"/>
                </a:solidFill>
                <a:latin typeface="Livvic"/>
                <a:ea typeface="Livvic"/>
                <a:cs typeface="Livvic"/>
                <a:sym typeface="Livvic"/>
              </a:rPr>
              <a:t>Lineamientos:</a:t>
            </a:r>
          </a:p>
          <a:p>
            <a:pPr lvl="0" algn="just"/>
            <a:endParaRPr lang="es-ES" sz="1600" dirty="0">
              <a:solidFill>
                <a:schemeClr val="dk2"/>
              </a:solidFill>
              <a:latin typeface="Livvic"/>
              <a:ea typeface="Livvic"/>
              <a:cs typeface="Livvic"/>
              <a:sym typeface="Livvic"/>
            </a:endParaRPr>
          </a:p>
          <a:p>
            <a:pPr marL="285750" lvl="0" indent="-285750" algn="just">
              <a:buFont typeface="Wingdings" panose="05000000000000000000" pitchFamily="2" charset="2"/>
              <a:buChar char="ü"/>
            </a:pPr>
            <a:r>
              <a:rPr lang="es-ES" dirty="0">
                <a:solidFill>
                  <a:schemeClr val="dk2"/>
                </a:solidFill>
                <a:latin typeface="Livvic"/>
                <a:ea typeface="Livvic"/>
                <a:cs typeface="Livvic"/>
                <a:sym typeface="Livvic"/>
              </a:rPr>
              <a:t>Desagregar el presupuesto para cada vigencia en el aplicativo (SIIF Nación).</a:t>
            </a:r>
          </a:p>
          <a:p>
            <a:pPr marL="285750" lvl="0" indent="-285750" algn="just">
              <a:buFont typeface="Wingdings" panose="05000000000000000000" pitchFamily="2" charset="2"/>
              <a:buChar char="ü"/>
            </a:pPr>
            <a:r>
              <a:rPr lang="es-ES" dirty="0">
                <a:solidFill>
                  <a:schemeClr val="dk2"/>
                </a:solidFill>
                <a:latin typeface="Livvic"/>
                <a:ea typeface="Livvic"/>
                <a:cs typeface="Livvic"/>
                <a:sym typeface="Livvic"/>
              </a:rPr>
              <a:t>Formular el Programa Anual Mensualizado de Caja  </a:t>
            </a:r>
            <a:r>
              <a:rPr lang="es-ES" b="1" dirty="0">
                <a:solidFill>
                  <a:schemeClr val="dk2"/>
                </a:solidFill>
                <a:latin typeface="Livvic"/>
                <a:ea typeface="Livvic"/>
                <a:cs typeface="Livvic"/>
                <a:sym typeface="Livvic"/>
              </a:rPr>
              <a:t>PAC</a:t>
            </a:r>
            <a:r>
              <a:rPr lang="es-ES" dirty="0">
                <a:solidFill>
                  <a:schemeClr val="dk2"/>
                </a:solidFill>
                <a:latin typeface="Livvic"/>
                <a:ea typeface="Livvic"/>
                <a:cs typeface="Livvic"/>
                <a:sym typeface="Livvic"/>
              </a:rPr>
              <a:t> y el Plan Anual de Adquisiciones – </a:t>
            </a:r>
            <a:r>
              <a:rPr lang="es-ES" b="1" dirty="0">
                <a:solidFill>
                  <a:schemeClr val="dk2"/>
                </a:solidFill>
                <a:latin typeface="Livvic"/>
                <a:ea typeface="Livvic"/>
                <a:cs typeface="Livvic"/>
                <a:sym typeface="Livvic"/>
              </a:rPr>
              <a:t>PAA.</a:t>
            </a:r>
          </a:p>
          <a:p>
            <a:pPr marL="285750" lvl="0" indent="-285750" algn="just">
              <a:buFont typeface="Wingdings" panose="05000000000000000000" pitchFamily="2" charset="2"/>
              <a:buChar char="ü"/>
            </a:pPr>
            <a:r>
              <a:rPr lang="es-ES" dirty="0">
                <a:solidFill>
                  <a:schemeClr val="dk2"/>
                </a:solidFill>
                <a:latin typeface="Livvic"/>
                <a:ea typeface="Livvic"/>
                <a:cs typeface="Livvic"/>
                <a:sym typeface="Livvic"/>
              </a:rPr>
              <a:t>El </a:t>
            </a:r>
            <a:r>
              <a:rPr lang="es-ES" b="1" dirty="0">
                <a:solidFill>
                  <a:schemeClr val="dk2"/>
                </a:solidFill>
                <a:latin typeface="Livvic"/>
                <a:ea typeface="Livvic"/>
                <a:cs typeface="Livvic"/>
                <a:sym typeface="Livvic"/>
              </a:rPr>
              <a:t>PAC</a:t>
            </a:r>
            <a:r>
              <a:rPr lang="es-ES" dirty="0">
                <a:solidFill>
                  <a:schemeClr val="dk2"/>
                </a:solidFill>
                <a:latin typeface="Livvic"/>
                <a:ea typeface="Livvic"/>
                <a:cs typeface="Livvic"/>
                <a:sym typeface="Livvic"/>
              </a:rPr>
              <a:t> </a:t>
            </a:r>
            <a:r>
              <a:rPr lang="es-ES" dirty="0">
                <a:solidFill>
                  <a:schemeClr val="dk2"/>
                </a:solidFill>
                <a:latin typeface="Livvic"/>
                <a:sym typeface="Livvic"/>
              </a:rPr>
              <a:t>es un </a:t>
            </a:r>
            <a:r>
              <a:rPr lang="es-ES" dirty="0">
                <a:solidFill>
                  <a:schemeClr val="dk2"/>
                </a:solidFill>
                <a:latin typeface="Livvic"/>
              </a:rPr>
              <a:t>instrumento mediante el cual se define el monto máximo mensual de fondos disponibles en la Cuenta Única Nacional.</a:t>
            </a:r>
          </a:p>
          <a:p>
            <a:pPr marL="285750" lvl="0" indent="-285750" algn="just">
              <a:buFont typeface="Wingdings" panose="05000000000000000000" pitchFamily="2" charset="2"/>
              <a:buChar char="ü"/>
            </a:pPr>
            <a:r>
              <a:rPr lang="es-ES" dirty="0">
                <a:solidFill>
                  <a:schemeClr val="dk2"/>
                </a:solidFill>
                <a:latin typeface="Livvic"/>
              </a:rPr>
              <a:t>El </a:t>
            </a:r>
            <a:r>
              <a:rPr lang="es-ES" b="1" dirty="0">
                <a:solidFill>
                  <a:schemeClr val="dk2"/>
                </a:solidFill>
                <a:latin typeface="Livvic"/>
              </a:rPr>
              <a:t>PAC</a:t>
            </a:r>
            <a:r>
              <a:rPr lang="es-ES" dirty="0">
                <a:solidFill>
                  <a:schemeClr val="dk2"/>
                </a:solidFill>
                <a:latin typeface="Livvic"/>
              </a:rPr>
              <a:t> es elaborado con la asesoría de la Dirección General de Crédito Público y Tesoro Nacional de </a:t>
            </a:r>
            <a:r>
              <a:rPr lang="es-ES" dirty="0" err="1">
                <a:solidFill>
                  <a:schemeClr val="dk2"/>
                </a:solidFill>
                <a:latin typeface="Livvic"/>
              </a:rPr>
              <a:t>MinHacienda</a:t>
            </a:r>
            <a:r>
              <a:rPr lang="es-ES" dirty="0">
                <a:solidFill>
                  <a:schemeClr val="dk2"/>
                </a:solidFill>
                <a:latin typeface="Livvic"/>
              </a:rPr>
              <a:t> y teniendo en cuenta las metas financieras establecidas por el CONFIS </a:t>
            </a:r>
          </a:p>
          <a:p>
            <a:pPr marL="285750" lvl="0" indent="-285750" algn="just">
              <a:buFont typeface="Wingdings" panose="05000000000000000000" pitchFamily="2" charset="2"/>
              <a:buChar char="ü"/>
            </a:pPr>
            <a:endParaRPr lang="es-ES" dirty="0">
              <a:solidFill>
                <a:schemeClr val="dk2"/>
              </a:solidFill>
              <a:latin typeface="Livvic"/>
            </a:endParaRPr>
          </a:p>
          <a:p>
            <a:pPr marL="285750" lvl="0" indent="-285750" algn="just">
              <a:buFont typeface="Wingdings" panose="05000000000000000000" pitchFamily="2" charset="2"/>
              <a:buChar char="ü"/>
            </a:pPr>
            <a:endParaRPr lang="es-ES" sz="1600" dirty="0">
              <a:solidFill>
                <a:schemeClr val="dk2"/>
              </a:solidFill>
              <a:latin typeface="Livvic"/>
              <a:ea typeface="Livvic"/>
              <a:cs typeface="Livvic"/>
              <a:sym typeface="Livvic"/>
            </a:endParaRPr>
          </a:p>
        </p:txBody>
      </p:sp>
      <p:grpSp>
        <p:nvGrpSpPr>
          <p:cNvPr id="88" name="Grupo 87"/>
          <p:cNvGrpSpPr/>
          <p:nvPr/>
        </p:nvGrpSpPr>
        <p:grpSpPr>
          <a:xfrm>
            <a:off x="-150302" y="-106134"/>
            <a:ext cx="9294302" cy="5249634"/>
            <a:chOff x="-82484" y="-94768"/>
            <a:chExt cx="9294302" cy="5249634"/>
          </a:xfrm>
        </p:grpSpPr>
        <p:pic>
          <p:nvPicPr>
            <p:cNvPr id="89" name="Imagen 88">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0" name="Rectángulo 8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1" name="Imagen 90">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2" name="Imagen 91">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3" name="Imagen 92">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4" name="Imagen 93">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95" name="Imagen 94">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96" name="Imagen 95">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97" name="CuadroTexto 9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8" name="CuadroTexto 9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9" name="Imagen 98">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028" name="Picture 4" descr="Imágenes de Presupuesto - Descarga gratuita en Freepik">
            <a:extLst>
              <a:ext uri="{FF2B5EF4-FFF2-40B4-BE49-F238E27FC236}">
                <a16:creationId xmlns:a16="http://schemas.microsoft.com/office/drawing/2014/main" id="{A1AF098B-AAD9-4B92-90AA-D57CC1C442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977" y="16865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sp>
        <p:nvSpPr>
          <p:cNvPr id="2448" name="Google Shape;2448;p114"/>
          <p:cNvSpPr txBox="1">
            <a:spLocks noGrp="1"/>
          </p:cNvSpPr>
          <p:nvPr>
            <p:ph type="title"/>
          </p:nvPr>
        </p:nvSpPr>
        <p:spPr>
          <a:xfrm>
            <a:off x="708918" y="496386"/>
            <a:ext cx="7691400"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2.3 Política de Compras y Contratación Pública </a:t>
            </a:r>
            <a:endParaRPr sz="2000" dirty="0">
              <a:solidFill>
                <a:srgbClr val="671C34"/>
              </a:solidFill>
            </a:endParaRPr>
          </a:p>
        </p:txBody>
      </p:sp>
      <p:sp>
        <p:nvSpPr>
          <p:cNvPr id="2449" name="Google Shape;2449;p114"/>
          <p:cNvSpPr txBox="1">
            <a:spLocks noGrp="1"/>
          </p:cNvSpPr>
          <p:nvPr>
            <p:ph type="subTitle" idx="1"/>
          </p:nvPr>
        </p:nvSpPr>
        <p:spPr>
          <a:xfrm>
            <a:off x="2214088" y="978786"/>
            <a:ext cx="4410996" cy="2056044"/>
          </a:xfrm>
          <a:prstGeom prst="rect">
            <a:avLst/>
          </a:prstGeom>
        </p:spPr>
        <p:txBody>
          <a:bodyPr spcFirstLastPara="1" wrap="square" lIns="91425" tIns="91425" rIns="91425" bIns="91425" anchor="t" anchorCtr="0">
            <a:noAutofit/>
          </a:bodyPr>
          <a:lstStyle/>
          <a:p>
            <a:pPr algn="just"/>
            <a:r>
              <a:rPr lang="es-ES" sz="1500" dirty="0"/>
              <a:t>        La compra pública es un asunto estratégico para el Estado, pues las políticas gubernamentales se materializan a través de adquisiciones y contratos. De esta forma, un buen sistema de contratación estatal, permite cumplir oportunamente los objetivos de las entidades y garantizar resultados satisfactorios en términos de eficacia, eficiencia, economía, publicidad y transparencia. Adicionalmente, la compra pública permite a las entidades estatales desarrollar acciones institucionales que superan su capacidad organizacional instalada. </a:t>
            </a:r>
            <a:endParaRPr lang="es-CO" sz="1500" dirty="0"/>
          </a:p>
        </p:txBody>
      </p:sp>
      <p:grpSp>
        <p:nvGrpSpPr>
          <p:cNvPr id="2450" name="Google Shape;2450;p114"/>
          <p:cNvGrpSpPr/>
          <p:nvPr/>
        </p:nvGrpSpPr>
        <p:grpSpPr>
          <a:xfrm flipH="1">
            <a:off x="6478864" y="2342066"/>
            <a:ext cx="2278028" cy="2083625"/>
            <a:chOff x="694026" y="2850300"/>
            <a:chExt cx="2278028" cy="2083625"/>
          </a:xfrm>
        </p:grpSpPr>
        <p:sp>
          <p:nvSpPr>
            <p:cNvPr id="2451" name="Google Shape;2451;p114"/>
            <p:cNvSpPr/>
            <p:nvPr/>
          </p:nvSpPr>
          <p:spPr>
            <a:xfrm>
              <a:off x="1422200" y="4080550"/>
              <a:ext cx="589700" cy="734075"/>
            </a:xfrm>
            <a:custGeom>
              <a:avLst/>
              <a:gdLst/>
              <a:ahLst/>
              <a:cxnLst/>
              <a:rect l="l" t="t" r="r" b="b"/>
              <a:pathLst>
                <a:path w="23588" h="29363" fill="none" extrusionOk="0">
                  <a:moveTo>
                    <a:pt x="0" y="1"/>
                  </a:moveTo>
                  <a:lnTo>
                    <a:pt x="23587" y="1"/>
                  </a:lnTo>
                  <a:lnTo>
                    <a:pt x="23587" y="29363"/>
                  </a:lnTo>
                  <a:lnTo>
                    <a:pt x="0" y="29363"/>
                  </a:lnTo>
                  <a:close/>
                </a:path>
              </a:pathLst>
            </a:custGeom>
            <a:noFill/>
            <a:ln w="31150" cap="flat" cmpd="sng">
              <a:solidFill>
                <a:srgbClr val="7396C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114"/>
            <p:cNvSpPr/>
            <p:nvPr/>
          </p:nvSpPr>
          <p:spPr>
            <a:xfrm>
              <a:off x="1625075" y="4080550"/>
              <a:ext cx="589700" cy="734075"/>
            </a:xfrm>
            <a:custGeom>
              <a:avLst/>
              <a:gdLst/>
              <a:ahLst/>
              <a:cxnLst/>
              <a:rect l="l" t="t" r="r" b="b"/>
              <a:pathLst>
                <a:path w="23588" h="29363" fill="none" extrusionOk="0">
                  <a:moveTo>
                    <a:pt x="1" y="1"/>
                  </a:moveTo>
                  <a:lnTo>
                    <a:pt x="23588" y="1"/>
                  </a:lnTo>
                  <a:lnTo>
                    <a:pt x="23588" y="29363"/>
                  </a:lnTo>
                  <a:lnTo>
                    <a:pt x="1" y="29363"/>
                  </a:lnTo>
                  <a:close/>
                </a:path>
              </a:pathLst>
            </a:custGeom>
            <a:noFill/>
            <a:ln w="31150" cap="flat" cmpd="sng">
              <a:solidFill>
                <a:srgbClr val="7396C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114"/>
            <p:cNvSpPr/>
            <p:nvPr/>
          </p:nvSpPr>
          <p:spPr>
            <a:xfrm>
              <a:off x="1050600" y="2850300"/>
              <a:ext cx="1158100" cy="1313875"/>
            </a:xfrm>
            <a:custGeom>
              <a:avLst/>
              <a:gdLst/>
              <a:ahLst/>
              <a:cxnLst/>
              <a:rect l="l" t="t" r="r" b="b"/>
              <a:pathLst>
                <a:path w="46324" h="52555" extrusionOk="0">
                  <a:moveTo>
                    <a:pt x="4347" y="0"/>
                  </a:moveTo>
                  <a:cubicBezTo>
                    <a:pt x="1885" y="0"/>
                    <a:pt x="1" y="2189"/>
                    <a:pt x="365" y="4620"/>
                  </a:cubicBezTo>
                  <a:lnTo>
                    <a:pt x="6110" y="44378"/>
                  </a:lnTo>
                  <a:cubicBezTo>
                    <a:pt x="6809" y="49089"/>
                    <a:pt x="10821" y="52554"/>
                    <a:pt x="15594" y="52554"/>
                  </a:cubicBezTo>
                  <a:lnTo>
                    <a:pt x="45503" y="52554"/>
                  </a:lnTo>
                  <a:lnTo>
                    <a:pt x="46324" y="47387"/>
                  </a:lnTo>
                  <a:lnTo>
                    <a:pt x="27053" y="44165"/>
                  </a:lnTo>
                  <a:lnTo>
                    <a:pt x="22980"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114"/>
            <p:cNvSpPr/>
            <p:nvPr/>
          </p:nvSpPr>
          <p:spPr>
            <a:xfrm>
              <a:off x="1608275" y="3589675"/>
              <a:ext cx="312350" cy="63075"/>
            </a:xfrm>
            <a:custGeom>
              <a:avLst/>
              <a:gdLst/>
              <a:ahLst/>
              <a:cxnLst/>
              <a:rect l="l" t="t" r="r" b="b"/>
              <a:pathLst>
                <a:path w="12494" h="2523" extrusionOk="0">
                  <a:moveTo>
                    <a:pt x="1" y="0"/>
                  </a:moveTo>
                  <a:lnTo>
                    <a:pt x="1" y="2523"/>
                  </a:lnTo>
                  <a:lnTo>
                    <a:pt x="12493" y="2523"/>
                  </a:lnTo>
                  <a:lnTo>
                    <a:pt x="12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114"/>
            <p:cNvSpPr/>
            <p:nvPr/>
          </p:nvSpPr>
          <p:spPr>
            <a:xfrm>
              <a:off x="1920600" y="3589675"/>
              <a:ext cx="485600" cy="63075"/>
            </a:xfrm>
            <a:custGeom>
              <a:avLst/>
              <a:gdLst/>
              <a:ahLst/>
              <a:cxnLst/>
              <a:rect l="l" t="t" r="r" b="b"/>
              <a:pathLst>
                <a:path w="19424" h="2523" extrusionOk="0">
                  <a:moveTo>
                    <a:pt x="0" y="0"/>
                  </a:moveTo>
                  <a:lnTo>
                    <a:pt x="0" y="2523"/>
                  </a:lnTo>
                  <a:lnTo>
                    <a:pt x="19423" y="2523"/>
                  </a:lnTo>
                  <a:lnTo>
                    <a:pt x="19423"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114"/>
            <p:cNvSpPr/>
            <p:nvPr/>
          </p:nvSpPr>
          <p:spPr>
            <a:xfrm>
              <a:off x="1920600" y="3150450"/>
              <a:ext cx="663400" cy="439250"/>
            </a:xfrm>
            <a:custGeom>
              <a:avLst/>
              <a:gdLst/>
              <a:ahLst/>
              <a:cxnLst/>
              <a:rect l="l" t="t" r="r" b="b"/>
              <a:pathLst>
                <a:path w="26536" h="17570" extrusionOk="0">
                  <a:moveTo>
                    <a:pt x="7143" y="1"/>
                  </a:moveTo>
                  <a:lnTo>
                    <a:pt x="0" y="17569"/>
                  </a:lnTo>
                  <a:lnTo>
                    <a:pt x="19423" y="17569"/>
                  </a:lnTo>
                  <a:lnTo>
                    <a:pt x="26536"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114"/>
            <p:cNvSpPr/>
            <p:nvPr/>
          </p:nvSpPr>
          <p:spPr>
            <a:xfrm>
              <a:off x="1920600" y="3150450"/>
              <a:ext cx="178600" cy="439250"/>
            </a:xfrm>
            <a:custGeom>
              <a:avLst/>
              <a:gdLst/>
              <a:ahLst/>
              <a:cxnLst/>
              <a:rect l="l" t="t" r="r" b="b"/>
              <a:pathLst>
                <a:path w="7144" h="17570" fill="none" extrusionOk="0">
                  <a:moveTo>
                    <a:pt x="7143" y="1"/>
                  </a:moveTo>
                  <a:lnTo>
                    <a:pt x="0" y="17569"/>
                  </a:lnTo>
                </a:path>
              </a:pathLst>
            </a:custGeom>
            <a:noFill/>
            <a:ln w="10650" cap="flat" cmpd="sng">
              <a:solidFill>
                <a:srgbClr val="0912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114"/>
            <p:cNvSpPr/>
            <p:nvPr/>
          </p:nvSpPr>
          <p:spPr>
            <a:xfrm>
              <a:off x="1746575" y="3605625"/>
              <a:ext cx="117050" cy="28150"/>
            </a:xfrm>
            <a:custGeom>
              <a:avLst/>
              <a:gdLst/>
              <a:ahLst/>
              <a:cxnLst/>
              <a:rect l="l" t="t" r="r" b="b"/>
              <a:pathLst>
                <a:path w="4682" h="1126" extrusionOk="0">
                  <a:moveTo>
                    <a:pt x="1" y="0"/>
                  </a:moveTo>
                  <a:lnTo>
                    <a:pt x="1" y="1125"/>
                  </a:lnTo>
                  <a:lnTo>
                    <a:pt x="4682" y="1125"/>
                  </a:lnTo>
                  <a:lnTo>
                    <a:pt x="4682"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9" name="Google Shape;2459;p114"/>
            <p:cNvSpPr/>
            <p:nvPr/>
          </p:nvSpPr>
          <p:spPr>
            <a:xfrm>
              <a:off x="694026" y="3652750"/>
              <a:ext cx="2278028" cy="70675"/>
            </a:xfrm>
            <a:custGeom>
              <a:avLst/>
              <a:gdLst/>
              <a:ahLst/>
              <a:cxnLst/>
              <a:rect l="l" t="t" r="r" b="b"/>
              <a:pathLst>
                <a:path w="225659" h="2827" extrusionOk="0">
                  <a:moveTo>
                    <a:pt x="0" y="0"/>
                  </a:moveTo>
                  <a:lnTo>
                    <a:pt x="0" y="2827"/>
                  </a:lnTo>
                  <a:lnTo>
                    <a:pt x="225658" y="2827"/>
                  </a:lnTo>
                  <a:lnTo>
                    <a:pt x="225658" y="0"/>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114"/>
            <p:cNvSpPr/>
            <p:nvPr/>
          </p:nvSpPr>
          <p:spPr>
            <a:xfrm>
              <a:off x="942675" y="3723400"/>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114"/>
            <p:cNvSpPr/>
            <p:nvPr/>
          </p:nvSpPr>
          <p:spPr>
            <a:xfrm>
              <a:off x="942675" y="3723400"/>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114"/>
            <p:cNvSpPr/>
            <p:nvPr/>
          </p:nvSpPr>
          <p:spPr>
            <a:xfrm>
              <a:off x="2584000" y="3723400"/>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114"/>
            <p:cNvSpPr/>
            <p:nvPr/>
          </p:nvSpPr>
          <p:spPr>
            <a:xfrm>
              <a:off x="2584000" y="3723400"/>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64" name="Google Shape;2464;p114"/>
          <p:cNvGrpSpPr/>
          <p:nvPr/>
        </p:nvGrpSpPr>
        <p:grpSpPr>
          <a:xfrm>
            <a:off x="387089" y="2342066"/>
            <a:ext cx="2278028" cy="2083625"/>
            <a:chOff x="694026" y="2850300"/>
            <a:chExt cx="2278028" cy="2083625"/>
          </a:xfrm>
        </p:grpSpPr>
        <p:sp>
          <p:nvSpPr>
            <p:cNvPr id="2465" name="Google Shape;2465;p114"/>
            <p:cNvSpPr/>
            <p:nvPr/>
          </p:nvSpPr>
          <p:spPr>
            <a:xfrm>
              <a:off x="1422200" y="4080550"/>
              <a:ext cx="589700" cy="734075"/>
            </a:xfrm>
            <a:custGeom>
              <a:avLst/>
              <a:gdLst/>
              <a:ahLst/>
              <a:cxnLst/>
              <a:rect l="l" t="t" r="r" b="b"/>
              <a:pathLst>
                <a:path w="23588" h="29363" fill="none" extrusionOk="0">
                  <a:moveTo>
                    <a:pt x="0" y="1"/>
                  </a:moveTo>
                  <a:lnTo>
                    <a:pt x="23587" y="1"/>
                  </a:lnTo>
                  <a:lnTo>
                    <a:pt x="23587" y="29363"/>
                  </a:lnTo>
                  <a:lnTo>
                    <a:pt x="0" y="29363"/>
                  </a:lnTo>
                  <a:close/>
                </a:path>
              </a:pathLst>
            </a:custGeom>
            <a:noFill/>
            <a:ln w="31150" cap="flat" cmpd="sng">
              <a:solidFill>
                <a:srgbClr val="7396C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114"/>
            <p:cNvSpPr/>
            <p:nvPr/>
          </p:nvSpPr>
          <p:spPr>
            <a:xfrm>
              <a:off x="1625075" y="4080550"/>
              <a:ext cx="589700" cy="734075"/>
            </a:xfrm>
            <a:custGeom>
              <a:avLst/>
              <a:gdLst/>
              <a:ahLst/>
              <a:cxnLst/>
              <a:rect l="l" t="t" r="r" b="b"/>
              <a:pathLst>
                <a:path w="23588" h="29363" fill="none" extrusionOk="0">
                  <a:moveTo>
                    <a:pt x="1" y="1"/>
                  </a:moveTo>
                  <a:lnTo>
                    <a:pt x="23588" y="1"/>
                  </a:lnTo>
                  <a:lnTo>
                    <a:pt x="23588" y="29363"/>
                  </a:lnTo>
                  <a:lnTo>
                    <a:pt x="1" y="29363"/>
                  </a:lnTo>
                  <a:close/>
                </a:path>
              </a:pathLst>
            </a:custGeom>
            <a:noFill/>
            <a:ln w="31150" cap="flat" cmpd="sng">
              <a:solidFill>
                <a:srgbClr val="7396C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114"/>
            <p:cNvSpPr/>
            <p:nvPr/>
          </p:nvSpPr>
          <p:spPr>
            <a:xfrm>
              <a:off x="1050600" y="2850300"/>
              <a:ext cx="1158100" cy="1313875"/>
            </a:xfrm>
            <a:custGeom>
              <a:avLst/>
              <a:gdLst/>
              <a:ahLst/>
              <a:cxnLst/>
              <a:rect l="l" t="t" r="r" b="b"/>
              <a:pathLst>
                <a:path w="46324" h="52555" extrusionOk="0">
                  <a:moveTo>
                    <a:pt x="4347" y="0"/>
                  </a:moveTo>
                  <a:cubicBezTo>
                    <a:pt x="1885" y="0"/>
                    <a:pt x="1" y="2189"/>
                    <a:pt x="365" y="4620"/>
                  </a:cubicBezTo>
                  <a:lnTo>
                    <a:pt x="6110" y="44378"/>
                  </a:lnTo>
                  <a:cubicBezTo>
                    <a:pt x="6809" y="49089"/>
                    <a:pt x="10821" y="52554"/>
                    <a:pt x="15594" y="52554"/>
                  </a:cubicBezTo>
                  <a:lnTo>
                    <a:pt x="45503" y="52554"/>
                  </a:lnTo>
                  <a:lnTo>
                    <a:pt x="46324" y="47387"/>
                  </a:lnTo>
                  <a:lnTo>
                    <a:pt x="27053" y="44165"/>
                  </a:lnTo>
                  <a:lnTo>
                    <a:pt x="22980"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114"/>
            <p:cNvSpPr/>
            <p:nvPr/>
          </p:nvSpPr>
          <p:spPr>
            <a:xfrm>
              <a:off x="1608275" y="3589675"/>
              <a:ext cx="312350" cy="63075"/>
            </a:xfrm>
            <a:custGeom>
              <a:avLst/>
              <a:gdLst/>
              <a:ahLst/>
              <a:cxnLst/>
              <a:rect l="l" t="t" r="r" b="b"/>
              <a:pathLst>
                <a:path w="12494" h="2523" extrusionOk="0">
                  <a:moveTo>
                    <a:pt x="1" y="0"/>
                  </a:moveTo>
                  <a:lnTo>
                    <a:pt x="1" y="2523"/>
                  </a:lnTo>
                  <a:lnTo>
                    <a:pt x="12493" y="2523"/>
                  </a:lnTo>
                  <a:lnTo>
                    <a:pt x="12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114"/>
            <p:cNvSpPr/>
            <p:nvPr/>
          </p:nvSpPr>
          <p:spPr>
            <a:xfrm>
              <a:off x="1920600" y="3589675"/>
              <a:ext cx="485600" cy="63075"/>
            </a:xfrm>
            <a:custGeom>
              <a:avLst/>
              <a:gdLst/>
              <a:ahLst/>
              <a:cxnLst/>
              <a:rect l="l" t="t" r="r" b="b"/>
              <a:pathLst>
                <a:path w="19424" h="2523" extrusionOk="0">
                  <a:moveTo>
                    <a:pt x="0" y="0"/>
                  </a:moveTo>
                  <a:lnTo>
                    <a:pt x="0" y="2523"/>
                  </a:lnTo>
                  <a:lnTo>
                    <a:pt x="19423" y="2523"/>
                  </a:lnTo>
                  <a:lnTo>
                    <a:pt x="19423"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114"/>
            <p:cNvSpPr/>
            <p:nvPr/>
          </p:nvSpPr>
          <p:spPr>
            <a:xfrm>
              <a:off x="1920600" y="3150450"/>
              <a:ext cx="663400" cy="439250"/>
            </a:xfrm>
            <a:custGeom>
              <a:avLst/>
              <a:gdLst/>
              <a:ahLst/>
              <a:cxnLst/>
              <a:rect l="l" t="t" r="r" b="b"/>
              <a:pathLst>
                <a:path w="26536" h="17570" extrusionOk="0">
                  <a:moveTo>
                    <a:pt x="7143" y="1"/>
                  </a:moveTo>
                  <a:lnTo>
                    <a:pt x="0" y="17569"/>
                  </a:lnTo>
                  <a:lnTo>
                    <a:pt x="19423" y="17569"/>
                  </a:lnTo>
                  <a:lnTo>
                    <a:pt x="26536"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114"/>
            <p:cNvSpPr/>
            <p:nvPr/>
          </p:nvSpPr>
          <p:spPr>
            <a:xfrm>
              <a:off x="1920600" y="3150450"/>
              <a:ext cx="178600" cy="439250"/>
            </a:xfrm>
            <a:custGeom>
              <a:avLst/>
              <a:gdLst/>
              <a:ahLst/>
              <a:cxnLst/>
              <a:rect l="l" t="t" r="r" b="b"/>
              <a:pathLst>
                <a:path w="7144" h="17570" fill="none" extrusionOk="0">
                  <a:moveTo>
                    <a:pt x="7143" y="1"/>
                  </a:moveTo>
                  <a:lnTo>
                    <a:pt x="0" y="17569"/>
                  </a:lnTo>
                </a:path>
              </a:pathLst>
            </a:custGeom>
            <a:noFill/>
            <a:ln w="10650" cap="flat" cmpd="sng">
              <a:solidFill>
                <a:srgbClr val="0912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114"/>
            <p:cNvSpPr/>
            <p:nvPr/>
          </p:nvSpPr>
          <p:spPr>
            <a:xfrm>
              <a:off x="1746575" y="3605625"/>
              <a:ext cx="117050" cy="28150"/>
            </a:xfrm>
            <a:custGeom>
              <a:avLst/>
              <a:gdLst/>
              <a:ahLst/>
              <a:cxnLst/>
              <a:rect l="l" t="t" r="r" b="b"/>
              <a:pathLst>
                <a:path w="4682" h="1126" extrusionOk="0">
                  <a:moveTo>
                    <a:pt x="1" y="0"/>
                  </a:moveTo>
                  <a:lnTo>
                    <a:pt x="1" y="1125"/>
                  </a:lnTo>
                  <a:lnTo>
                    <a:pt x="4682" y="1125"/>
                  </a:lnTo>
                  <a:lnTo>
                    <a:pt x="4682"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114"/>
            <p:cNvSpPr/>
            <p:nvPr/>
          </p:nvSpPr>
          <p:spPr>
            <a:xfrm>
              <a:off x="694026" y="3652750"/>
              <a:ext cx="2278028" cy="70675"/>
            </a:xfrm>
            <a:custGeom>
              <a:avLst/>
              <a:gdLst/>
              <a:ahLst/>
              <a:cxnLst/>
              <a:rect l="l" t="t" r="r" b="b"/>
              <a:pathLst>
                <a:path w="225659" h="2827" extrusionOk="0">
                  <a:moveTo>
                    <a:pt x="0" y="0"/>
                  </a:moveTo>
                  <a:lnTo>
                    <a:pt x="0" y="2827"/>
                  </a:lnTo>
                  <a:lnTo>
                    <a:pt x="225658" y="2827"/>
                  </a:lnTo>
                  <a:lnTo>
                    <a:pt x="225658" y="0"/>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114"/>
            <p:cNvSpPr/>
            <p:nvPr/>
          </p:nvSpPr>
          <p:spPr>
            <a:xfrm>
              <a:off x="942675" y="3723400"/>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114"/>
            <p:cNvSpPr/>
            <p:nvPr/>
          </p:nvSpPr>
          <p:spPr>
            <a:xfrm>
              <a:off x="942675" y="3723400"/>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114"/>
            <p:cNvSpPr/>
            <p:nvPr/>
          </p:nvSpPr>
          <p:spPr>
            <a:xfrm>
              <a:off x="2584000" y="3723400"/>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114"/>
            <p:cNvSpPr/>
            <p:nvPr/>
          </p:nvSpPr>
          <p:spPr>
            <a:xfrm>
              <a:off x="2584000" y="3723400"/>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rupo 31"/>
          <p:cNvGrpSpPr/>
          <p:nvPr/>
        </p:nvGrpSpPr>
        <p:grpSpPr>
          <a:xfrm>
            <a:off x="-150302" y="-106134"/>
            <a:ext cx="9294302" cy="5249634"/>
            <a:chOff x="-82484" y="-94768"/>
            <a:chExt cx="9294302" cy="5249634"/>
          </a:xfrm>
        </p:grpSpPr>
        <p:pic>
          <p:nvPicPr>
            <p:cNvPr id="33" name="Imagen 32">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34" name="Rectángulo 33">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35" name="Imagen 34">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36" name="Imagen 35">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37" name="Imagen 36">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38" name="Imagen 37">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39" name="Imagen 38">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40" name="Imagen 39">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41" name="CuadroTexto 40">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42" name="CuadroTexto 41">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43" name="Imagen 42">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4"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681751" y="2780452"/>
            <a:ext cx="494281" cy="29877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6981659" y="2764888"/>
            <a:ext cx="494281" cy="298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2482" name="Google Shape;2482;p115"/>
          <p:cNvSpPr txBox="1">
            <a:spLocks noGrp="1"/>
          </p:cNvSpPr>
          <p:nvPr>
            <p:ph type="title"/>
          </p:nvPr>
        </p:nvSpPr>
        <p:spPr>
          <a:xfrm>
            <a:off x="1039278" y="641135"/>
            <a:ext cx="6510223" cy="482400"/>
          </a:xfrm>
          <a:prstGeom prst="rect">
            <a:avLst/>
          </a:prstGeom>
        </p:spPr>
        <p:txBody>
          <a:bodyPr spcFirstLastPara="1" wrap="square" lIns="91425" tIns="91425" rIns="91425" bIns="91425" anchor="b" anchorCtr="0">
            <a:noAutofit/>
          </a:bodyPr>
          <a:lstStyle/>
          <a:p>
            <a:pPr lvl="0"/>
            <a:r>
              <a:rPr lang="es-ES" sz="2000" dirty="0"/>
              <a:t>Lineamientos Generales para la </a:t>
            </a:r>
            <a:r>
              <a:rPr lang="es-ES" sz="2000" dirty="0">
                <a:solidFill>
                  <a:schemeClr val="accent3"/>
                </a:solidFill>
              </a:rPr>
              <a:t>Implementación de la </a:t>
            </a:r>
            <a:r>
              <a:rPr lang="es-ES" sz="2000" dirty="0"/>
              <a:t>Política de Compras y </a:t>
            </a:r>
            <a:r>
              <a:rPr lang="es-ES" sz="2000" dirty="0">
                <a:solidFill>
                  <a:schemeClr val="accent3"/>
                </a:solidFill>
              </a:rPr>
              <a:t>Contratación Pública </a:t>
            </a:r>
            <a:r>
              <a:rPr lang="es-ES" sz="2000" dirty="0"/>
              <a:t> </a:t>
            </a:r>
          </a:p>
        </p:txBody>
      </p:sp>
      <p:sp>
        <p:nvSpPr>
          <p:cNvPr id="2484" name="Google Shape;2484;p115"/>
          <p:cNvSpPr txBox="1"/>
          <p:nvPr/>
        </p:nvSpPr>
        <p:spPr>
          <a:xfrm>
            <a:off x="218208" y="2594264"/>
            <a:ext cx="6765806" cy="398100"/>
          </a:xfrm>
          <a:prstGeom prst="rect">
            <a:avLst/>
          </a:prstGeom>
          <a:noFill/>
          <a:ln>
            <a:noFill/>
          </a:ln>
        </p:spPr>
        <p:txBody>
          <a:bodyPr spcFirstLastPara="1" wrap="square" lIns="91425" tIns="91425" rIns="91425" bIns="91425" anchor="ctr" anchorCtr="0">
            <a:noAutofit/>
          </a:bodyPr>
          <a:lstStyle/>
          <a:p>
            <a:pPr lvl="0"/>
            <a:r>
              <a:rPr lang="es-ES" sz="1420" dirty="0">
                <a:solidFill>
                  <a:srgbClr val="512944"/>
                </a:solidFill>
                <a:latin typeface="Livvic"/>
                <a:ea typeface="Livvic"/>
                <a:cs typeface="Livvic"/>
                <a:sym typeface="Livvic"/>
              </a:rPr>
              <a:t>Las entidades estatales deben desarrollar estas etapas que llevarán a implementar una gestión estratégica de las compras y contrataciones públicas de manera eficaz y efectiva: </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Estructurar el Plan Anual de Adquisiciones -PAA-.</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Incorporar prácticas de Análisis de Datos</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Incorporar prácticas de Abastecimiento Estratégico.</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Promover la competencia.</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Implementar Lineamientos de Buenas Prácticas (Guías, Manuales) y Documentos Estándar desarrollados por Colombia Compra Eficiente.</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Emplear la plataforma transaccional SECOP II para facilitar la celeridad, economía y simplicidad en las actuaciones administrativas.</a:t>
            </a:r>
          </a:p>
          <a:p>
            <a:pPr marL="285750" lvl="0" indent="-285750" algn="just">
              <a:buFont typeface="Arial" panose="020B0604020202020204" pitchFamily="34" charset="0"/>
              <a:buChar char="•"/>
            </a:pPr>
            <a:r>
              <a:rPr lang="es-ES" sz="1420" dirty="0">
                <a:solidFill>
                  <a:srgbClr val="512944"/>
                </a:solidFill>
                <a:latin typeface="Livvic"/>
                <a:ea typeface="Livvic"/>
                <a:cs typeface="Livvic"/>
                <a:sym typeface="Livvic"/>
              </a:rPr>
              <a:t>Hacer uso de Instrumentos de Agregación de Demanda de la Tienda Virtual del Estado Colombiano.</a:t>
            </a:r>
          </a:p>
          <a:p>
            <a:pPr lvl="0"/>
            <a:endParaRPr lang="es-ES" sz="1420" dirty="0">
              <a:solidFill>
                <a:srgbClr val="512944"/>
              </a:solidFill>
              <a:latin typeface="Livvic"/>
              <a:ea typeface="Livvic"/>
              <a:cs typeface="Livvic"/>
              <a:sym typeface="Livvic"/>
            </a:endParaRPr>
          </a:p>
        </p:txBody>
      </p:sp>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pSp>
        <p:nvGrpSpPr>
          <p:cNvPr id="26" name="Google Shape;1661;p96"/>
          <p:cNvGrpSpPr/>
          <p:nvPr/>
        </p:nvGrpSpPr>
        <p:grpSpPr>
          <a:xfrm>
            <a:off x="7077601" y="1061459"/>
            <a:ext cx="1254600" cy="3003850"/>
            <a:chOff x="928975" y="1421850"/>
            <a:chExt cx="1254600" cy="3003850"/>
          </a:xfrm>
        </p:grpSpPr>
        <p:sp>
          <p:nvSpPr>
            <p:cNvPr id="27" name="Google Shape;1662;p96"/>
            <p:cNvSpPr/>
            <p:nvPr/>
          </p:nvSpPr>
          <p:spPr>
            <a:xfrm>
              <a:off x="928975" y="4336025"/>
              <a:ext cx="1254600" cy="89675"/>
            </a:xfrm>
            <a:custGeom>
              <a:avLst/>
              <a:gdLst/>
              <a:ahLst/>
              <a:cxnLst/>
              <a:rect l="l" t="t" r="r" b="b"/>
              <a:pathLst>
                <a:path w="50184" h="3587" extrusionOk="0">
                  <a:moveTo>
                    <a:pt x="25077" y="0"/>
                  </a:moveTo>
                  <a:cubicBezTo>
                    <a:pt x="11246" y="0"/>
                    <a:pt x="0" y="791"/>
                    <a:pt x="0" y="1794"/>
                  </a:cubicBezTo>
                  <a:cubicBezTo>
                    <a:pt x="0" y="2766"/>
                    <a:pt x="11246" y="3587"/>
                    <a:pt x="25077" y="3587"/>
                  </a:cubicBezTo>
                  <a:cubicBezTo>
                    <a:pt x="38937" y="3587"/>
                    <a:pt x="50183" y="2766"/>
                    <a:pt x="50183" y="1794"/>
                  </a:cubicBezTo>
                  <a:cubicBezTo>
                    <a:pt x="50183" y="791"/>
                    <a:pt x="38937" y="0"/>
                    <a:pt x="25077"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663;p96"/>
            <p:cNvSpPr/>
            <p:nvPr/>
          </p:nvSpPr>
          <p:spPr>
            <a:xfrm>
              <a:off x="1500400" y="1710600"/>
              <a:ext cx="110975" cy="116300"/>
            </a:xfrm>
            <a:custGeom>
              <a:avLst/>
              <a:gdLst/>
              <a:ahLst/>
              <a:cxnLst/>
              <a:rect l="l" t="t" r="r" b="b"/>
              <a:pathLst>
                <a:path w="4439" h="4652" extrusionOk="0">
                  <a:moveTo>
                    <a:pt x="1" y="1"/>
                  </a:moveTo>
                  <a:lnTo>
                    <a:pt x="1" y="2767"/>
                  </a:lnTo>
                  <a:lnTo>
                    <a:pt x="2250" y="4651"/>
                  </a:lnTo>
                  <a:lnTo>
                    <a:pt x="4438" y="2767"/>
                  </a:lnTo>
                  <a:lnTo>
                    <a:pt x="443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664;p96"/>
            <p:cNvSpPr/>
            <p:nvPr/>
          </p:nvSpPr>
          <p:spPr>
            <a:xfrm>
              <a:off x="1500400" y="1710600"/>
              <a:ext cx="110975" cy="63875"/>
            </a:xfrm>
            <a:custGeom>
              <a:avLst/>
              <a:gdLst/>
              <a:ahLst/>
              <a:cxnLst/>
              <a:rect l="l" t="t" r="r" b="b"/>
              <a:pathLst>
                <a:path w="4439" h="2555" extrusionOk="0">
                  <a:moveTo>
                    <a:pt x="1" y="1"/>
                  </a:moveTo>
                  <a:lnTo>
                    <a:pt x="1" y="2341"/>
                  </a:lnTo>
                  <a:cubicBezTo>
                    <a:pt x="577" y="2491"/>
                    <a:pt x="1081" y="2554"/>
                    <a:pt x="1522" y="2554"/>
                  </a:cubicBezTo>
                  <a:cubicBezTo>
                    <a:pt x="3754" y="2554"/>
                    <a:pt x="4347" y="943"/>
                    <a:pt x="4347" y="943"/>
                  </a:cubicBezTo>
                  <a:lnTo>
                    <a:pt x="4438" y="852"/>
                  </a:lnTo>
                  <a:lnTo>
                    <a:pt x="443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665;p96"/>
            <p:cNvSpPr/>
            <p:nvPr/>
          </p:nvSpPr>
          <p:spPr>
            <a:xfrm>
              <a:off x="1425925" y="1421850"/>
              <a:ext cx="255350" cy="206700"/>
            </a:xfrm>
            <a:custGeom>
              <a:avLst/>
              <a:gdLst/>
              <a:ahLst/>
              <a:cxnLst/>
              <a:rect l="l" t="t" r="r" b="b"/>
              <a:pathLst>
                <a:path w="10214" h="8268" extrusionOk="0">
                  <a:moveTo>
                    <a:pt x="5199" y="0"/>
                  </a:moveTo>
                  <a:cubicBezTo>
                    <a:pt x="4074" y="0"/>
                    <a:pt x="1703" y="608"/>
                    <a:pt x="882" y="1702"/>
                  </a:cubicBezTo>
                  <a:cubicBezTo>
                    <a:pt x="1" y="2797"/>
                    <a:pt x="1065" y="7964"/>
                    <a:pt x="1065" y="7964"/>
                  </a:cubicBezTo>
                  <a:lnTo>
                    <a:pt x="4803" y="8268"/>
                  </a:lnTo>
                  <a:lnTo>
                    <a:pt x="9515" y="7082"/>
                  </a:lnTo>
                  <a:cubicBezTo>
                    <a:pt x="9515" y="7082"/>
                    <a:pt x="10214" y="2827"/>
                    <a:pt x="9150" y="1550"/>
                  </a:cubicBezTo>
                  <a:cubicBezTo>
                    <a:pt x="8086" y="304"/>
                    <a:pt x="6262" y="0"/>
                    <a:pt x="5199"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666;p96"/>
            <p:cNvSpPr/>
            <p:nvPr/>
          </p:nvSpPr>
          <p:spPr>
            <a:xfrm>
              <a:off x="1621225" y="1596625"/>
              <a:ext cx="63100" cy="63100"/>
            </a:xfrm>
            <a:custGeom>
              <a:avLst/>
              <a:gdLst/>
              <a:ahLst/>
              <a:cxnLst/>
              <a:rect l="l" t="t" r="r" b="b"/>
              <a:pathLst>
                <a:path w="2524" h="2524" extrusionOk="0">
                  <a:moveTo>
                    <a:pt x="1247" y="0"/>
                  </a:moveTo>
                  <a:cubicBezTo>
                    <a:pt x="578" y="0"/>
                    <a:pt x="1" y="578"/>
                    <a:pt x="1" y="1277"/>
                  </a:cubicBezTo>
                  <a:cubicBezTo>
                    <a:pt x="1" y="1946"/>
                    <a:pt x="578" y="2523"/>
                    <a:pt x="1247" y="2523"/>
                  </a:cubicBezTo>
                  <a:cubicBezTo>
                    <a:pt x="1946" y="2523"/>
                    <a:pt x="2523" y="1946"/>
                    <a:pt x="2523" y="1277"/>
                  </a:cubicBezTo>
                  <a:cubicBezTo>
                    <a:pt x="2523" y="578"/>
                    <a:pt x="1946" y="0"/>
                    <a:pt x="124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667;p96"/>
            <p:cNvSpPr/>
            <p:nvPr/>
          </p:nvSpPr>
          <p:spPr>
            <a:xfrm>
              <a:off x="1427450" y="1596625"/>
              <a:ext cx="63100" cy="63100"/>
            </a:xfrm>
            <a:custGeom>
              <a:avLst/>
              <a:gdLst/>
              <a:ahLst/>
              <a:cxnLst/>
              <a:rect l="l" t="t" r="r" b="b"/>
              <a:pathLst>
                <a:path w="2524" h="2524" extrusionOk="0">
                  <a:moveTo>
                    <a:pt x="1277" y="0"/>
                  </a:moveTo>
                  <a:cubicBezTo>
                    <a:pt x="578" y="0"/>
                    <a:pt x="1" y="578"/>
                    <a:pt x="1" y="1277"/>
                  </a:cubicBezTo>
                  <a:cubicBezTo>
                    <a:pt x="1" y="1946"/>
                    <a:pt x="578" y="2523"/>
                    <a:pt x="1277" y="2523"/>
                  </a:cubicBezTo>
                  <a:cubicBezTo>
                    <a:pt x="1946" y="2523"/>
                    <a:pt x="2523" y="1946"/>
                    <a:pt x="2523" y="1277"/>
                  </a:cubicBezTo>
                  <a:cubicBezTo>
                    <a:pt x="2523" y="578"/>
                    <a:pt x="1946" y="0"/>
                    <a:pt x="127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668;p96"/>
            <p:cNvSpPr/>
            <p:nvPr/>
          </p:nvSpPr>
          <p:spPr>
            <a:xfrm>
              <a:off x="1451775" y="1457550"/>
              <a:ext cx="208225" cy="304750"/>
            </a:xfrm>
            <a:custGeom>
              <a:avLst/>
              <a:gdLst/>
              <a:ahLst/>
              <a:cxnLst/>
              <a:rect l="l" t="t" r="r" b="b"/>
              <a:pathLst>
                <a:path w="8329" h="12190" extrusionOk="0">
                  <a:moveTo>
                    <a:pt x="4165" y="1"/>
                  </a:moveTo>
                  <a:cubicBezTo>
                    <a:pt x="4165" y="1"/>
                    <a:pt x="0" y="791"/>
                    <a:pt x="213" y="4317"/>
                  </a:cubicBezTo>
                  <a:cubicBezTo>
                    <a:pt x="456" y="7813"/>
                    <a:pt x="1186" y="11977"/>
                    <a:pt x="4165" y="12189"/>
                  </a:cubicBezTo>
                  <a:cubicBezTo>
                    <a:pt x="7143" y="11977"/>
                    <a:pt x="7873" y="7813"/>
                    <a:pt x="8116" y="4317"/>
                  </a:cubicBezTo>
                  <a:cubicBezTo>
                    <a:pt x="8329" y="791"/>
                    <a:pt x="4165" y="1"/>
                    <a:pt x="416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669;p96"/>
            <p:cNvSpPr/>
            <p:nvPr/>
          </p:nvSpPr>
          <p:spPr>
            <a:xfrm>
              <a:off x="1588550" y="1583700"/>
              <a:ext cx="12950" cy="25850"/>
            </a:xfrm>
            <a:custGeom>
              <a:avLst/>
              <a:gdLst/>
              <a:ahLst/>
              <a:cxnLst/>
              <a:rect l="l" t="t" r="r" b="b"/>
              <a:pathLst>
                <a:path w="518" h="1034" extrusionOk="0">
                  <a:moveTo>
                    <a:pt x="274" y="1"/>
                  </a:moveTo>
                  <a:cubicBezTo>
                    <a:pt x="122" y="1"/>
                    <a:pt x="1" y="122"/>
                    <a:pt x="1" y="274"/>
                  </a:cubicBezTo>
                  <a:lnTo>
                    <a:pt x="1" y="791"/>
                  </a:lnTo>
                  <a:cubicBezTo>
                    <a:pt x="1" y="912"/>
                    <a:pt x="122" y="1034"/>
                    <a:pt x="274" y="1034"/>
                  </a:cubicBezTo>
                  <a:cubicBezTo>
                    <a:pt x="396" y="1034"/>
                    <a:pt x="517" y="912"/>
                    <a:pt x="517" y="791"/>
                  </a:cubicBezTo>
                  <a:lnTo>
                    <a:pt x="517" y="274"/>
                  </a:lnTo>
                  <a:cubicBezTo>
                    <a:pt x="517" y="122"/>
                    <a:pt x="396" y="1"/>
                    <a:pt x="27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670;p96"/>
            <p:cNvSpPr/>
            <p:nvPr/>
          </p:nvSpPr>
          <p:spPr>
            <a:xfrm>
              <a:off x="1510275" y="1583700"/>
              <a:ext cx="12950" cy="25850"/>
            </a:xfrm>
            <a:custGeom>
              <a:avLst/>
              <a:gdLst/>
              <a:ahLst/>
              <a:cxnLst/>
              <a:rect l="l" t="t" r="r" b="b"/>
              <a:pathLst>
                <a:path w="518" h="1034" extrusionOk="0">
                  <a:moveTo>
                    <a:pt x="244" y="1"/>
                  </a:moveTo>
                  <a:cubicBezTo>
                    <a:pt x="122" y="1"/>
                    <a:pt x="1" y="122"/>
                    <a:pt x="1" y="274"/>
                  </a:cubicBezTo>
                  <a:lnTo>
                    <a:pt x="1" y="791"/>
                  </a:lnTo>
                  <a:cubicBezTo>
                    <a:pt x="1" y="912"/>
                    <a:pt x="122" y="1034"/>
                    <a:pt x="244" y="1034"/>
                  </a:cubicBezTo>
                  <a:cubicBezTo>
                    <a:pt x="396" y="1034"/>
                    <a:pt x="517" y="912"/>
                    <a:pt x="517" y="791"/>
                  </a:cubicBezTo>
                  <a:lnTo>
                    <a:pt x="517" y="274"/>
                  </a:lnTo>
                  <a:cubicBezTo>
                    <a:pt x="517" y="122"/>
                    <a:pt x="396" y="1"/>
                    <a:pt x="24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671;p96"/>
            <p:cNvSpPr/>
            <p:nvPr/>
          </p:nvSpPr>
          <p:spPr>
            <a:xfrm>
              <a:off x="1555875" y="1667175"/>
              <a:ext cx="45625" cy="25550"/>
            </a:xfrm>
            <a:custGeom>
              <a:avLst/>
              <a:gdLst/>
              <a:ahLst/>
              <a:cxnLst/>
              <a:rect l="l" t="t" r="r" b="b"/>
              <a:pathLst>
                <a:path w="1825" h="1022" extrusionOk="0">
                  <a:moveTo>
                    <a:pt x="143" y="0"/>
                  </a:moveTo>
                  <a:cubicBezTo>
                    <a:pt x="54" y="0"/>
                    <a:pt x="1" y="5"/>
                    <a:pt x="1" y="5"/>
                  </a:cubicBezTo>
                  <a:lnTo>
                    <a:pt x="1" y="887"/>
                  </a:lnTo>
                  <a:cubicBezTo>
                    <a:pt x="1" y="887"/>
                    <a:pt x="406" y="1022"/>
                    <a:pt x="946" y="1022"/>
                  </a:cubicBezTo>
                  <a:cubicBezTo>
                    <a:pt x="1216" y="1022"/>
                    <a:pt x="1520" y="988"/>
                    <a:pt x="1824" y="887"/>
                  </a:cubicBezTo>
                  <a:cubicBezTo>
                    <a:pt x="1482" y="79"/>
                    <a:pt x="509" y="0"/>
                    <a:pt x="143"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672;p96"/>
            <p:cNvSpPr/>
            <p:nvPr/>
          </p:nvSpPr>
          <p:spPr>
            <a:xfrm>
              <a:off x="1510275" y="1667175"/>
              <a:ext cx="45625" cy="25550"/>
            </a:xfrm>
            <a:custGeom>
              <a:avLst/>
              <a:gdLst/>
              <a:ahLst/>
              <a:cxnLst/>
              <a:rect l="l" t="t" r="r" b="b"/>
              <a:pathLst>
                <a:path w="1825" h="1022" extrusionOk="0">
                  <a:moveTo>
                    <a:pt x="1682" y="0"/>
                  </a:moveTo>
                  <a:cubicBezTo>
                    <a:pt x="1316" y="0"/>
                    <a:pt x="343" y="79"/>
                    <a:pt x="1" y="887"/>
                  </a:cubicBezTo>
                  <a:cubicBezTo>
                    <a:pt x="305" y="988"/>
                    <a:pt x="609" y="1022"/>
                    <a:pt x="879" y="1022"/>
                  </a:cubicBezTo>
                  <a:cubicBezTo>
                    <a:pt x="1419" y="1022"/>
                    <a:pt x="1825" y="887"/>
                    <a:pt x="1825" y="887"/>
                  </a:cubicBezTo>
                  <a:lnTo>
                    <a:pt x="1825" y="5"/>
                  </a:lnTo>
                  <a:cubicBezTo>
                    <a:pt x="1825" y="5"/>
                    <a:pt x="1771" y="0"/>
                    <a:pt x="168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73;p96"/>
            <p:cNvSpPr/>
            <p:nvPr/>
          </p:nvSpPr>
          <p:spPr>
            <a:xfrm>
              <a:off x="1546000" y="1609525"/>
              <a:ext cx="22825" cy="50200"/>
            </a:xfrm>
            <a:custGeom>
              <a:avLst/>
              <a:gdLst/>
              <a:ahLst/>
              <a:cxnLst/>
              <a:rect l="l" t="t" r="r" b="b"/>
              <a:pathLst>
                <a:path w="913" h="2008" fill="none" extrusionOk="0">
                  <a:moveTo>
                    <a:pt x="639" y="1"/>
                  </a:moveTo>
                  <a:cubicBezTo>
                    <a:pt x="639" y="1"/>
                    <a:pt x="912" y="1338"/>
                    <a:pt x="639" y="2007"/>
                  </a:cubicBezTo>
                  <a:lnTo>
                    <a:pt x="0" y="2007"/>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74;p96"/>
            <p:cNvSpPr/>
            <p:nvPr/>
          </p:nvSpPr>
          <p:spPr>
            <a:xfrm>
              <a:off x="1578675" y="1536575"/>
              <a:ext cx="42575" cy="12200"/>
            </a:xfrm>
            <a:custGeom>
              <a:avLst/>
              <a:gdLst/>
              <a:ahLst/>
              <a:cxnLst/>
              <a:rect l="l" t="t" r="r" b="b"/>
              <a:pathLst>
                <a:path w="1703" h="488" fill="none" extrusionOk="0">
                  <a:moveTo>
                    <a:pt x="0" y="487"/>
                  </a:moveTo>
                  <a:cubicBezTo>
                    <a:pt x="0" y="487"/>
                    <a:pt x="851" y="1"/>
                    <a:pt x="1703" y="487"/>
                  </a:cubicBezTo>
                </a:path>
              </a:pathLst>
            </a:custGeom>
            <a:noFill/>
            <a:ln w="9875" cap="rnd" cmpd="sng">
              <a:solidFill>
                <a:srgbClr val="CE696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675;p96"/>
            <p:cNvSpPr/>
            <p:nvPr/>
          </p:nvSpPr>
          <p:spPr>
            <a:xfrm>
              <a:off x="1449500" y="1448850"/>
              <a:ext cx="166425" cy="135025"/>
            </a:xfrm>
            <a:custGeom>
              <a:avLst/>
              <a:gdLst/>
              <a:ahLst/>
              <a:cxnLst/>
              <a:rect l="l" t="t" r="r" b="b"/>
              <a:pathLst>
                <a:path w="6657" h="5401" extrusionOk="0">
                  <a:moveTo>
                    <a:pt x="4027" y="1"/>
                  </a:moveTo>
                  <a:cubicBezTo>
                    <a:pt x="3493" y="1"/>
                    <a:pt x="2940" y="53"/>
                    <a:pt x="2432" y="197"/>
                  </a:cubicBezTo>
                  <a:cubicBezTo>
                    <a:pt x="608" y="683"/>
                    <a:pt x="0" y="2932"/>
                    <a:pt x="61" y="5395"/>
                  </a:cubicBezTo>
                  <a:cubicBezTo>
                    <a:pt x="154" y="5399"/>
                    <a:pt x="247" y="5401"/>
                    <a:pt x="338" y="5401"/>
                  </a:cubicBezTo>
                  <a:cubicBezTo>
                    <a:pt x="4846" y="5401"/>
                    <a:pt x="6657" y="349"/>
                    <a:pt x="6657" y="349"/>
                  </a:cubicBezTo>
                  <a:cubicBezTo>
                    <a:pt x="6657" y="349"/>
                    <a:pt x="5407" y="1"/>
                    <a:pt x="402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76;p96"/>
            <p:cNvSpPr/>
            <p:nvPr/>
          </p:nvSpPr>
          <p:spPr>
            <a:xfrm>
              <a:off x="1343100" y="1832950"/>
              <a:ext cx="383025" cy="899725"/>
            </a:xfrm>
            <a:custGeom>
              <a:avLst/>
              <a:gdLst/>
              <a:ahLst/>
              <a:cxnLst/>
              <a:rect l="l" t="t" r="r" b="b"/>
              <a:pathLst>
                <a:path w="15321" h="35989" extrusionOk="0">
                  <a:moveTo>
                    <a:pt x="3983" y="0"/>
                  </a:moveTo>
                  <a:lnTo>
                    <a:pt x="1" y="35989"/>
                  </a:lnTo>
                  <a:lnTo>
                    <a:pt x="15320" y="35989"/>
                  </a:lnTo>
                  <a:lnTo>
                    <a:pt x="1346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77;p96"/>
            <p:cNvSpPr/>
            <p:nvPr/>
          </p:nvSpPr>
          <p:spPr>
            <a:xfrm>
              <a:off x="1270150" y="2706050"/>
              <a:ext cx="285750" cy="1605675"/>
            </a:xfrm>
            <a:custGeom>
              <a:avLst/>
              <a:gdLst/>
              <a:ahLst/>
              <a:cxnLst/>
              <a:rect l="l" t="t" r="r" b="b"/>
              <a:pathLst>
                <a:path w="11430" h="64227" extrusionOk="0">
                  <a:moveTo>
                    <a:pt x="1" y="1"/>
                  </a:moveTo>
                  <a:lnTo>
                    <a:pt x="62" y="64227"/>
                  </a:lnTo>
                  <a:lnTo>
                    <a:pt x="10548" y="64227"/>
                  </a:lnTo>
                  <a:lnTo>
                    <a:pt x="10518" y="15229"/>
                  </a:lnTo>
                  <a:lnTo>
                    <a:pt x="11430" y="15229"/>
                  </a:lnTo>
                  <a:lnTo>
                    <a:pt x="1143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78;p96"/>
            <p:cNvSpPr/>
            <p:nvPr/>
          </p:nvSpPr>
          <p:spPr>
            <a:xfrm>
              <a:off x="1365150" y="2772925"/>
              <a:ext cx="35725" cy="1538800"/>
            </a:xfrm>
            <a:custGeom>
              <a:avLst/>
              <a:gdLst/>
              <a:ahLst/>
              <a:cxnLst/>
              <a:rect l="l" t="t" r="r" b="b"/>
              <a:pathLst>
                <a:path w="1429" h="61552" fill="none" extrusionOk="0">
                  <a:moveTo>
                    <a:pt x="1429" y="1"/>
                  </a:moveTo>
                  <a:cubicBezTo>
                    <a:pt x="1429" y="1"/>
                    <a:pt x="578" y="28360"/>
                    <a:pt x="304" y="35381"/>
                  </a:cubicBezTo>
                  <a:cubicBezTo>
                    <a:pt x="61" y="42372"/>
                    <a:pt x="0" y="61552"/>
                    <a:pt x="0"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79;p96"/>
            <p:cNvSpPr/>
            <p:nvPr/>
          </p:nvSpPr>
          <p:spPr>
            <a:xfrm>
              <a:off x="1555875" y="2706050"/>
              <a:ext cx="336650" cy="1605675"/>
            </a:xfrm>
            <a:custGeom>
              <a:avLst/>
              <a:gdLst/>
              <a:ahLst/>
              <a:cxnLst/>
              <a:rect l="l" t="t" r="r" b="b"/>
              <a:pathLst>
                <a:path w="13466" h="64227" extrusionOk="0">
                  <a:moveTo>
                    <a:pt x="1" y="1"/>
                  </a:moveTo>
                  <a:lnTo>
                    <a:pt x="1" y="15229"/>
                  </a:lnTo>
                  <a:lnTo>
                    <a:pt x="912" y="15229"/>
                  </a:lnTo>
                  <a:lnTo>
                    <a:pt x="2949" y="64227"/>
                  </a:lnTo>
                  <a:lnTo>
                    <a:pt x="13466" y="64227"/>
                  </a:lnTo>
                  <a:lnTo>
                    <a:pt x="1142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80;p96"/>
            <p:cNvSpPr/>
            <p:nvPr/>
          </p:nvSpPr>
          <p:spPr>
            <a:xfrm>
              <a:off x="1267875" y="2706050"/>
              <a:ext cx="576025" cy="66900"/>
            </a:xfrm>
            <a:custGeom>
              <a:avLst/>
              <a:gdLst/>
              <a:ahLst/>
              <a:cxnLst/>
              <a:rect l="l" t="t" r="r" b="b"/>
              <a:pathLst>
                <a:path w="23041" h="2676" extrusionOk="0">
                  <a:moveTo>
                    <a:pt x="92" y="1"/>
                  </a:moveTo>
                  <a:lnTo>
                    <a:pt x="1" y="2676"/>
                  </a:lnTo>
                  <a:lnTo>
                    <a:pt x="23040" y="2676"/>
                  </a:lnTo>
                  <a:lnTo>
                    <a:pt x="22949"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81;p96"/>
            <p:cNvSpPr/>
            <p:nvPr/>
          </p:nvSpPr>
          <p:spPr>
            <a:xfrm>
              <a:off x="1710900" y="2772925"/>
              <a:ext cx="87400" cy="1538800"/>
            </a:xfrm>
            <a:custGeom>
              <a:avLst/>
              <a:gdLst/>
              <a:ahLst/>
              <a:cxnLst/>
              <a:rect l="l" t="t" r="r" b="b"/>
              <a:pathLst>
                <a:path w="3496" h="61552" fill="none" extrusionOk="0">
                  <a:moveTo>
                    <a:pt x="0" y="1"/>
                  </a:moveTo>
                  <a:cubicBezTo>
                    <a:pt x="0" y="1"/>
                    <a:pt x="1946" y="28633"/>
                    <a:pt x="2189" y="35624"/>
                  </a:cubicBezTo>
                  <a:cubicBezTo>
                    <a:pt x="2462" y="42615"/>
                    <a:pt x="3496" y="61552"/>
                    <a:pt x="3496"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82;p96"/>
            <p:cNvSpPr/>
            <p:nvPr/>
          </p:nvSpPr>
          <p:spPr>
            <a:xfrm>
              <a:off x="1235200" y="1779750"/>
              <a:ext cx="265225" cy="1093500"/>
            </a:xfrm>
            <a:custGeom>
              <a:avLst/>
              <a:gdLst/>
              <a:ahLst/>
              <a:cxnLst/>
              <a:rect l="l" t="t" r="r" b="b"/>
              <a:pathLst>
                <a:path w="10609" h="43740" extrusionOk="0">
                  <a:moveTo>
                    <a:pt x="10609" y="1"/>
                  </a:moveTo>
                  <a:lnTo>
                    <a:pt x="487" y="5107"/>
                  </a:lnTo>
                  <a:lnTo>
                    <a:pt x="1" y="43740"/>
                  </a:lnTo>
                  <a:cubicBezTo>
                    <a:pt x="1" y="43740"/>
                    <a:pt x="10609" y="39971"/>
                    <a:pt x="10609" y="18511"/>
                  </a:cubicBezTo>
                  <a:lnTo>
                    <a:pt x="1060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83;p96"/>
            <p:cNvSpPr/>
            <p:nvPr/>
          </p:nvSpPr>
          <p:spPr>
            <a:xfrm>
              <a:off x="1363625" y="1779750"/>
              <a:ext cx="136800" cy="637575"/>
            </a:xfrm>
            <a:custGeom>
              <a:avLst/>
              <a:gdLst/>
              <a:ahLst/>
              <a:cxnLst/>
              <a:rect l="l" t="t" r="r" b="b"/>
              <a:pathLst>
                <a:path w="5472" h="25503" extrusionOk="0">
                  <a:moveTo>
                    <a:pt x="5472" y="1"/>
                  </a:moveTo>
                  <a:lnTo>
                    <a:pt x="730" y="2371"/>
                  </a:lnTo>
                  <a:cubicBezTo>
                    <a:pt x="426" y="4165"/>
                    <a:pt x="61" y="6809"/>
                    <a:pt x="0" y="9788"/>
                  </a:cubicBezTo>
                  <a:lnTo>
                    <a:pt x="2554" y="10396"/>
                  </a:lnTo>
                  <a:lnTo>
                    <a:pt x="0" y="11156"/>
                  </a:lnTo>
                  <a:cubicBezTo>
                    <a:pt x="61" y="16353"/>
                    <a:pt x="1155" y="22159"/>
                    <a:pt x="5046" y="25502"/>
                  </a:cubicBezTo>
                  <a:cubicBezTo>
                    <a:pt x="5289" y="23405"/>
                    <a:pt x="5472" y="21095"/>
                    <a:pt x="5472" y="18511"/>
                  </a:cubicBezTo>
                  <a:lnTo>
                    <a:pt x="5472"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84;p96"/>
            <p:cNvSpPr/>
            <p:nvPr/>
          </p:nvSpPr>
          <p:spPr>
            <a:xfrm>
              <a:off x="1180500" y="4311700"/>
              <a:ext cx="353375" cy="64625"/>
            </a:xfrm>
            <a:custGeom>
              <a:avLst/>
              <a:gdLst/>
              <a:ahLst/>
              <a:cxnLst/>
              <a:rect l="l" t="t" r="r" b="b"/>
              <a:pathLst>
                <a:path w="14135" h="2585" extrusionOk="0">
                  <a:moveTo>
                    <a:pt x="3648" y="1"/>
                  </a:moveTo>
                  <a:cubicBezTo>
                    <a:pt x="912" y="1"/>
                    <a:pt x="0" y="2584"/>
                    <a:pt x="0" y="2584"/>
                  </a:cubicBezTo>
                  <a:lnTo>
                    <a:pt x="14134" y="2584"/>
                  </a:lnTo>
                  <a:lnTo>
                    <a:pt x="141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85;p96"/>
            <p:cNvSpPr/>
            <p:nvPr/>
          </p:nvSpPr>
          <p:spPr>
            <a:xfrm>
              <a:off x="1555875" y="1779750"/>
              <a:ext cx="55500" cy="107175"/>
            </a:xfrm>
            <a:custGeom>
              <a:avLst/>
              <a:gdLst/>
              <a:ahLst/>
              <a:cxnLst/>
              <a:rect l="l" t="t" r="r" b="b"/>
              <a:pathLst>
                <a:path w="2220" h="4287" extrusionOk="0">
                  <a:moveTo>
                    <a:pt x="2219" y="1"/>
                  </a:moveTo>
                  <a:lnTo>
                    <a:pt x="1" y="1885"/>
                  </a:lnTo>
                  <a:lnTo>
                    <a:pt x="2219" y="4286"/>
                  </a:lnTo>
                  <a:lnTo>
                    <a:pt x="2219"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86;p96"/>
            <p:cNvSpPr/>
            <p:nvPr/>
          </p:nvSpPr>
          <p:spPr>
            <a:xfrm>
              <a:off x="1500400" y="1779750"/>
              <a:ext cx="55500" cy="107175"/>
            </a:xfrm>
            <a:custGeom>
              <a:avLst/>
              <a:gdLst/>
              <a:ahLst/>
              <a:cxnLst/>
              <a:rect l="l" t="t" r="r" b="b"/>
              <a:pathLst>
                <a:path w="2220" h="4287" extrusionOk="0">
                  <a:moveTo>
                    <a:pt x="1" y="1"/>
                  </a:moveTo>
                  <a:lnTo>
                    <a:pt x="1" y="4286"/>
                  </a:lnTo>
                  <a:lnTo>
                    <a:pt x="2220" y="1885"/>
                  </a:lnTo>
                  <a:lnTo>
                    <a:pt x="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87;p96"/>
            <p:cNvSpPr/>
            <p:nvPr/>
          </p:nvSpPr>
          <p:spPr>
            <a:xfrm>
              <a:off x="1611350" y="1779750"/>
              <a:ext cx="265225" cy="1093500"/>
            </a:xfrm>
            <a:custGeom>
              <a:avLst/>
              <a:gdLst/>
              <a:ahLst/>
              <a:cxnLst/>
              <a:rect l="l" t="t" r="r" b="b"/>
              <a:pathLst>
                <a:path w="10609" h="43740" extrusionOk="0">
                  <a:moveTo>
                    <a:pt x="0" y="1"/>
                  </a:moveTo>
                  <a:lnTo>
                    <a:pt x="0" y="18511"/>
                  </a:lnTo>
                  <a:cubicBezTo>
                    <a:pt x="0" y="39971"/>
                    <a:pt x="10608" y="43740"/>
                    <a:pt x="10608" y="43740"/>
                  </a:cubicBezTo>
                  <a:lnTo>
                    <a:pt x="10122" y="5107"/>
                  </a:lnTo>
                  <a:lnTo>
                    <a:pt x="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88;p96"/>
            <p:cNvSpPr/>
            <p:nvPr/>
          </p:nvSpPr>
          <p:spPr>
            <a:xfrm>
              <a:off x="1714700" y="1907425"/>
              <a:ext cx="290300" cy="977225"/>
            </a:xfrm>
            <a:custGeom>
              <a:avLst/>
              <a:gdLst/>
              <a:ahLst/>
              <a:cxnLst/>
              <a:rect l="l" t="t" r="r" b="b"/>
              <a:pathLst>
                <a:path w="11612" h="39089" extrusionOk="0">
                  <a:moveTo>
                    <a:pt x="5988" y="0"/>
                  </a:moveTo>
                  <a:lnTo>
                    <a:pt x="6231" y="19332"/>
                  </a:lnTo>
                  <a:lnTo>
                    <a:pt x="0" y="34408"/>
                  </a:lnTo>
                  <a:lnTo>
                    <a:pt x="4985" y="39089"/>
                  </a:lnTo>
                  <a:lnTo>
                    <a:pt x="10031" y="29241"/>
                  </a:lnTo>
                  <a:cubicBezTo>
                    <a:pt x="11186" y="27022"/>
                    <a:pt x="11611" y="24499"/>
                    <a:pt x="11277" y="22037"/>
                  </a:cubicBezTo>
                  <a:cubicBezTo>
                    <a:pt x="10608" y="17113"/>
                    <a:pt x="9484" y="8754"/>
                    <a:pt x="9028" y="5897"/>
                  </a:cubicBezTo>
                  <a:cubicBezTo>
                    <a:pt x="8329" y="1702"/>
                    <a:pt x="5988" y="0"/>
                    <a:pt x="5988"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89;p96"/>
            <p:cNvSpPr/>
            <p:nvPr/>
          </p:nvSpPr>
          <p:spPr>
            <a:xfrm>
              <a:off x="1611350" y="1779750"/>
              <a:ext cx="136800" cy="637575"/>
            </a:xfrm>
            <a:custGeom>
              <a:avLst/>
              <a:gdLst/>
              <a:ahLst/>
              <a:cxnLst/>
              <a:rect l="l" t="t" r="r" b="b"/>
              <a:pathLst>
                <a:path w="5472" h="25503" extrusionOk="0">
                  <a:moveTo>
                    <a:pt x="0" y="1"/>
                  </a:moveTo>
                  <a:lnTo>
                    <a:pt x="0" y="18511"/>
                  </a:lnTo>
                  <a:cubicBezTo>
                    <a:pt x="0" y="21095"/>
                    <a:pt x="183" y="23405"/>
                    <a:pt x="426" y="25502"/>
                  </a:cubicBezTo>
                  <a:cubicBezTo>
                    <a:pt x="4317" y="22159"/>
                    <a:pt x="5411" y="16353"/>
                    <a:pt x="5472" y="11156"/>
                  </a:cubicBezTo>
                  <a:lnTo>
                    <a:pt x="2918" y="10396"/>
                  </a:lnTo>
                  <a:lnTo>
                    <a:pt x="5472" y="9788"/>
                  </a:lnTo>
                  <a:cubicBezTo>
                    <a:pt x="5411" y="6809"/>
                    <a:pt x="5046" y="4165"/>
                    <a:pt x="4742" y="2371"/>
                  </a:cubicBezTo>
                  <a:lnTo>
                    <a:pt x="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90;p96"/>
            <p:cNvSpPr/>
            <p:nvPr/>
          </p:nvSpPr>
          <p:spPr>
            <a:xfrm>
              <a:off x="1522450" y="1826875"/>
              <a:ext cx="33450" cy="80575"/>
            </a:xfrm>
            <a:custGeom>
              <a:avLst/>
              <a:gdLst/>
              <a:ahLst/>
              <a:cxnLst/>
              <a:rect l="l" t="t" r="r" b="b"/>
              <a:pathLst>
                <a:path w="1338" h="3223" extrusionOk="0">
                  <a:moveTo>
                    <a:pt x="1338" y="0"/>
                  </a:moveTo>
                  <a:lnTo>
                    <a:pt x="0" y="1429"/>
                  </a:lnTo>
                  <a:lnTo>
                    <a:pt x="547" y="3222"/>
                  </a:lnTo>
                  <a:lnTo>
                    <a:pt x="1338" y="3222"/>
                  </a:lnTo>
                  <a:lnTo>
                    <a:pt x="1338"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91;p96"/>
            <p:cNvSpPr/>
            <p:nvPr/>
          </p:nvSpPr>
          <p:spPr>
            <a:xfrm>
              <a:off x="1555875" y="1826875"/>
              <a:ext cx="33450" cy="80575"/>
            </a:xfrm>
            <a:custGeom>
              <a:avLst/>
              <a:gdLst/>
              <a:ahLst/>
              <a:cxnLst/>
              <a:rect l="l" t="t" r="r" b="b"/>
              <a:pathLst>
                <a:path w="1338" h="3223" extrusionOk="0">
                  <a:moveTo>
                    <a:pt x="1" y="0"/>
                  </a:moveTo>
                  <a:lnTo>
                    <a:pt x="1" y="3222"/>
                  </a:lnTo>
                  <a:lnTo>
                    <a:pt x="791" y="3222"/>
                  </a:lnTo>
                  <a:lnTo>
                    <a:pt x="1338" y="1429"/>
                  </a:lnTo>
                  <a:lnTo>
                    <a:pt x="1"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92;p96"/>
            <p:cNvSpPr/>
            <p:nvPr/>
          </p:nvSpPr>
          <p:spPr>
            <a:xfrm>
              <a:off x="1511800" y="1907425"/>
              <a:ext cx="88175" cy="715825"/>
            </a:xfrm>
            <a:custGeom>
              <a:avLst/>
              <a:gdLst/>
              <a:ahLst/>
              <a:cxnLst/>
              <a:rect l="l" t="t" r="r" b="b"/>
              <a:pathLst>
                <a:path w="3527" h="28633" extrusionOk="0">
                  <a:moveTo>
                    <a:pt x="973" y="0"/>
                  </a:moveTo>
                  <a:lnTo>
                    <a:pt x="1" y="26292"/>
                  </a:lnTo>
                  <a:lnTo>
                    <a:pt x="1764" y="28633"/>
                  </a:lnTo>
                  <a:lnTo>
                    <a:pt x="3526" y="26292"/>
                  </a:lnTo>
                  <a:lnTo>
                    <a:pt x="2554"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93;p96"/>
            <p:cNvSpPr/>
            <p:nvPr/>
          </p:nvSpPr>
          <p:spPr>
            <a:xfrm>
              <a:off x="1629575" y="4311700"/>
              <a:ext cx="353375" cy="64625"/>
            </a:xfrm>
            <a:custGeom>
              <a:avLst/>
              <a:gdLst/>
              <a:ahLst/>
              <a:cxnLst/>
              <a:rect l="l" t="t" r="r" b="b"/>
              <a:pathLst>
                <a:path w="14135" h="2585" extrusionOk="0">
                  <a:moveTo>
                    <a:pt x="1" y="1"/>
                  </a:moveTo>
                  <a:lnTo>
                    <a:pt x="1" y="2584"/>
                  </a:lnTo>
                  <a:lnTo>
                    <a:pt x="14135" y="2584"/>
                  </a:lnTo>
                  <a:cubicBezTo>
                    <a:pt x="14135" y="2584"/>
                    <a:pt x="13223" y="1"/>
                    <a:pt x="10518"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94;p96"/>
            <p:cNvSpPr/>
            <p:nvPr/>
          </p:nvSpPr>
          <p:spPr>
            <a:xfrm>
              <a:off x="1703300" y="2767600"/>
              <a:ext cx="136050" cy="165700"/>
            </a:xfrm>
            <a:custGeom>
              <a:avLst/>
              <a:gdLst/>
              <a:ahLst/>
              <a:cxnLst/>
              <a:rect l="l" t="t" r="r" b="b"/>
              <a:pathLst>
                <a:path w="5442" h="6628" extrusionOk="0">
                  <a:moveTo>
                    <a:pt x="456" y="1"/>
                  </a:moveTo>
                  <a:lnTo>
                    <a:pt x="0" y="548"/>
                  </a:lnTo>
                  <a:lnTo>
                    <a:pt x="4529" y="6627"/>
                  </a:lnTo>
                  <a:lnTo>
                    <a:pt x="5441" y="4682"/>
                  </a:lnTo>
                  <a:lnTo>
                    <a:pt x="456"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95;p96"/>
            <p:cNvSpPr/>
            <p:nvPr/>
          </p:nvSpPr>
          <p:spPr>
            <a:xfrm>
              <a:off x="1676700" y="2781275"/>
              <a:ext cx="139850" cy="212050"/>
            </a:xfrm>
            <a:custGeom>
              <a:avLst/>
              <a:gdLst/>
              <a:ahLst/>
              <a:cxnLst/>
              <a:rect l="l" t="t" r="r" b="b"/>
              <a:pathLst>
                <a:path w="5594" h="8482" extrusionOk="0">
                  <a:moveTo>
                    <a:pt x="1064" y="1"/>
                  </a:moveTo>
                  <a:lnTo>
                    <a:pt x="0" y="1551"/>
                  </a:lnTo>
                  <a:lnTo>
                    <a:pt x="4438" y="8481"/>
                  </a:lnTo>
                  <a:lnTo>
                    <a:pt x="5593" y="6080"/>
                  </a:lnTo>
                  <a:lnTo>
                    <a:pt x="106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96;p96"/>
            <p:cNvSpPr/>
            <p:nvPr/>
          </p:nvSpPr>
          <p:spPr>
            <a:xfrm>
              <a:off x="1125775" y="1907425"/>
              <a:ext cx="167950" cy="1188475"/>
            </a:xfrm>
            <a:custGeom>
              <a:avLst/>
              <a:gdLst/>
              <a:ahLst/>
              <a:cxnLst/>
              <a:rect l="l" t="t" r="r" b="b"/>
              <a:pathLst>
                <a:path w="6718" h="47539" extrusionOk="0">
                  <a:moveTo>
                    <a:pt x="4864" y="0"/>
                  </a:moveTo>
                  <a:cubicBezTo>
                    <a:pt x="3861" y="486"/>
                    <a:pt x="3101" y="1398"/>
                    <a:pt x="2493" y="2340"/>
                  </a:cubicBezTo>
                  <a:cubicBezTo>
                    <a:pt x="1399" y="4073"/>
                    <a:pt x="852" y="6110"/>
                    <a:pt x="821" y="8146"/>
                  </a:cubicBezTo>
                  <a:lnTo>
                    <a:pt x="1" y="47539"/>
                  </a:lnTo>
                  <a:lnTo>
                    <a:pt x="6718" y="47539"/>
                  </a:lnTo>
                  <a:lnTo>
                    <a:pt x="4864"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97;p96"/>
            <p:cNvSpPr/>
            <p:nvPr/>
          </p:nvSpPr>
          <p:spPr>
            <a:xfrm>
              <a:off x="1125775" y="3095875"/>
              <a:ext cx="167950" cy="219650"/>
            </a:xfrm>
            <a:custGeom>
              <a:avLst/>
              <a:gdLst/>
              <a:ahLst/>
              <a:cxnLst/>
              <a:rect l="l" t="t" r="r" b="b"/>
              <a:pathLst>
                <a:path w="6718" h="8786" extrusionOk="0">
                  <a:moveTo>
                    <a:pt x="1" y="1"/>
                  </a:moveTo>
                  <a:cubicBezTo>
                    <a:pt x="1" y="3952"/>
                    <a:pt x="1915" y="7235"/>
                    <a:pt x="2675" y="8359"/>
                  </a:cubicBezTo>
                  <a:cubicBezTo>
                    <a:pt x="2827" y="8633"/>
                    <a:pt x="3131" y="8785"/>
                    <a:pt x="3435" y="8785"/>
                  </a:cubicBezTo>
                  <a:cubicBezTo>
                    <a:pt x="3952" y="8785"/>
                    <a:pt x="4378" y="8359"/>
                    <a:pt x="4378" y="7873"/>
                  </a:cubicBezTo>
                  <a:lnTo>
                    <a:pt x="4378" y="3253"/>
                  </a:lnTo>
                  <a:lnTo>
                    <a:pt x="5168" y="3253"/>
                  </a:lnTo>
                  <a:lnTo>
                    <a:pt x="5168" y="4986"/>
                  </a:lnTo>
                  <a:cubicBezTo>
                    <a:pt x="5168" y="5411"/>
                    <a:pt x="5502" y="5745"/>
                    <a:pt x="5928" y="5745"/>
                  </a:cubicBezTo>
                  <a:lnTo>
                    <a:pt x="5958" y="5745"/>
                  </a:lnTo>
                  <a:cubicBezTo>
                    <a:pt x="6353" y="5745"/>
                    <a:pt x="6718" y="5411"/>
                    <a:pt x="6718" y="4986"/>
                  </a:cubicBezTo>
                  <a:lnTo>
                    <a:pt x="671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98;p96"/>
            <p:cNvSpPr/>
            <p:nvPr/>
          </p:nvSpPr>
          <p:spPr>
            <a:xfrm>
              <a:off x="1533075" y="2760775"/>
              <a:ext cx="50950" cy="326000"/>
            </a:xfrm>
            <a:custGeom>
              <a:avLst/>
              <a:gdLst/>
              <a:ahLst/>
              <a:cxnLst/>
              <a:rect l="l" t="t" r="r" b="b"/>
              <a:pathLst>
                <a:path w="2038" h="13040" extrusionOk="0">
                  <a:moveTo>
                    <a:pt x="1" y="0"/>
                  </a:moveTo>
                  <a:lnTo>
                    <a:pt x="1" y="13040"/>
                  </a:lnTo>
                  <a:lnTo>
                    <a:pt x="2037" y="13040"/>
                  </a:lnTo>
                  <a:lnTo>
                    <a:pt x="2037"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99;p96"/>
            <p:cNvSpPr/>
            <p:nvPr/>
          </p:nvSpPr>
          <p:spPr>
            <a:xfrm>
              <a:off x="1931250" y="2405150"/>
              <a:ext cx="72225" cy="202150"/>
            </a:xfrm>
            <a:custGeom>
              <a:avLst/>
              <a:gdLst/>
              <a:ahLst/>
              <a:cxnLst/>
              <a:rect l="l" t="t" r="r" b="b"/>
              <a:pathLst>
                <a:path w="2889" h="8086" extrusionOk="0">
                  <a:moveTo>
                    <a:pt x="2311" y="0"/>
                  </a:moveTo>
                  <a:cubicBezTo>
                    <a:pt x="913" y="851"/>
                    <a:pt x="1" y="2401"/>
                    <a:pt x="1" y="4195"/>
                  </a:cubicBezTo>
                  <a:cubicBezTo>
                    <a:pt x="1" y="5775"/>
                    <a:pt x="730" y="7173"/>
                    <a:pt x="1916" y="8085"/>
                  </a:cubicBezTo>
                  <a:cubicBezTo>
                    <a:pt x="2645" y="6201"/>
                    <a:pt x="2889" y="4164"/>
                    <a:pt x="2615" y="2128"/>
                  </a:cubicBezTo>
                  <a:cubicBezTo>
                    <a:pt x="2524" y="1490"/>
                    <a:pt x="2433" y="760"/>
                    <a:pt x="231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700;p96"/>
            <p:cNvSpPr/>
            <p:nvPr/>
          </p:nvSpPr>
          <p:spPr>
            <a:xfrm>
              <a:off x="1134125" y="2522925"/>
              <a:ext cx="67675" cy="177850"/>
            </a:xfrm>
            <a:custGeom>
              <a:avLst/>
              <a:gdLst/>
              <a:ahLst/>
              <a:cxnLst/>
              <a:rect l="l" t="t" r="r" b="b"/>
              <a:pathLst>
                <a:path w="2707" h="7114" extrusionOk="0">
                  <a:moveTo>
                    <a:pt x="153" y="0"/>
                  </a:moveTo>
                  <a:lnTo>
                    <a:pt x="1" y="7113"/>
                  </a:lnTo>
                  <a:cubicBezTo>
                    <a:pt x="1551" y="6657"/>
                    <a:pt x="2706" y="5228"/>
                    <a:pt x="2706" y="3526"/>
                  </a:cubicBezTo>
                  <a:cubicBezTo>
                    <a:pt x="2706" y="1885"/>
                    <a:pt x="1642" y="487"/>
                    <a:pt x="15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4" name="CuadroTexto 3">
            <a:extLst>
              <a:ext uri="{FF2B5EF4-FFF2-40B4-BE49-F238E27FC236}">
                <a16:creationId xmlns:a16="http://schemas.microsoft.com/office/drawing/2014/main" id="{351EEAB6-CF94-206A-7A02-E33A9424FF82}"/>
              </a:ext>
            </a:extLst>
          </p:cNvPr>
          <p:cNvSpPr txBox="1"/>
          <p:nvPr/>
        </p:nvSpPr>
        <p:spPr>
          <a:xfrm>
            <a:off x="77457" y="1075203"/>
            <a:ext cx="7167382" cy="3093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endParaRPr lang="es-ES" sz="1300" dirty="0">
              <a:latin typeface="Livvic" pitchFamily="2" charset="0"/>
            </a:endParaRPr>
          </a:p>
          <a:p>
            <a:pPr algn="just"/>
            <a:r>
              <a:rPr lang="es-ES" b="1" dirty="0">
                <a:solidFill>
                  <a:srgbClr val="671C34"/>
                </a:solidFill>
                <a:latin typeface="Livvic" pitchFamily="2" charset="0"/>
              </a:rPr>
              <a:t>      Direccionamiento estratégico: </a:t>
            </a:r>
          </a:p>
          <a:p>
            <a:pPr algn="just"/>
            <a:endParaRPr lang="es-ES" dirty="0">
              <a:latin typeface="Livvic" pitchFamily="2" charset="0"/>
            </a:endParaRPr>
          </a:p>
          <a:p>
            <a:pPr marL="285750" indent="-285750" algn="just">
              <a:buClr>
                <a:srgbClr val="00B0F0"/>
              </a:buClr>
              <a:buFont typeface="Wingdings" panose="05000000000000000000" pitchFamily="2" charset="2"/>
              <a:buChar char="ü"/>
            </a:pPr>
            <a:r>
              <a:rPr lang="es-ES" dirty="0">
                <a:latin typeface="Livvic" pitchFamily="2" charset="0"/>
              </a:rPr>
              <a:t>Orientado al propósito fundamental para el cual fue creada la entidad y a la generación de valor público </a:t>
            </a:r>
          </a:p>
          <a:p>
            <a:pPr marL="285750" indent="-285750" algn="just">
              <a:buClr>
                <a:srgbClr val="00B0F0"/>
              </a:buClr>
              <a:buFont typeface="Wingdings" panose="05000000000000000000" pitchFamily="2" charset="2"/>
              <a:buChar char="ü"/>
            </a:pPr>
            <a:r>
              <a:rPr lang="es-ES" dirty="0">
                <a:latin typeface="Livvic" pitchFamily="2" charset="0"/>
              </a:rPr>
              <a:t>Que responde al análisis del contexto externo e interno y a su capacidad para lograr los resultados </a:t>
            </a:r>
          </a:p>
          <a:p>
            <a:pPr marL="285750" indent="-285750" algn="just">
              <a:buClr>
                <a:srgbClr val="00B0F0"/>
              </a:buClr>
              <a:buFont typeface="Wingdings" panose="05000000000000000000" pitchFamily="2" charset="2"/>
              <a:buChar char="ü"/>
            </a:pPr>
            <a:r>
              <a:rPr lang="es-ES" dirty="0">
                <a:latin typeface="Livvic" pitchFamily="2" charset="0"/>
              </a:rPr>
              <a:t>Comunicado e interiorizado por todos los servidores y contratistas </a:t>
            </a:r>
          </a:p>
          <a:p>
            <a:pPr marL="285750" indent="-285750" algn="just">
              <a:buClr>
                <a:srgbClr val="00B0F0"/>
              </a:buClr>
              <a:buFont typeface="Wingdings" panose="05000000000000000000" pitchFamily="2" charset="2"/>
              <a:buChar char="ü"/>
            </a:pPr>
            <a:r>
              <a:rPr lang="es-ES" dirty="0">
                <a:latin typeface="Livvic" pitchFamily="2" charset="0"/>
              </a:rPr>
              <a:t>Con clara definición de roles y responsabilidades </a:t>
            </a:r>
          </a:p>
          <a:p>
            <a:pPr marL="285750" indent="-285750" algn="just">
              <a:buClr>
                <a:srgbClr val="00B0F0"/>
              </a:buClr>
              <a:buFont typeface="Wingdings" panose="05000000000000000000" pitchFamily="2" charset="2"/>
              <a:buChar char="ü"/>
            </a:pPr>
            <a:r>
              <a:rPr lang="es-ES" dirty="0">
                <a:latin typeface="Livvic" pitchFamily="2" charset="0"/>
              </a:rPr>
              <a:t>Basado en principios de integridad y legalidad</a:t>
            </a:r>
          </a:p>
          <a:p>
            <a:pPr marL="285750" indent="-285750" algn="just">
              <a:buClr>
                <a:srgbClr val="00B0F0"/>
              </a:buClr>
              <a:buFont typeface="Wingdings" panose="05000000000000000000" pitchFamily="2" charset="2"/>
              <a:buChar char="ü"/>
            </a:pPr>
            <a:r>
              <a:rPr lang="es-ES" dirty="0">
                <a:latin typeface="Livvic" pitchFamily="2" charset="0"/>
              </a:rPr>
              <a:t>Con metas estratégicas de gran alcance, coherentes con el propósito y las necesidades de los grupos de valor </a:t>
            </a:r>
          </a:p>
          <a:p>
            <a:pPr marL="285750" indent="-285750" algn="just">
              <a:buClr>
                <a:srgbClr val="00B0F0"/>
              </a:buClr>
              <a:buFont typeface="Wingdings" panose="05000000000000000000" pitchFamily="2" charset="2"/>
              <a:buChar char="ü"/>
            </a:pPr>
            <a:r>
              <a:rPr lang="es-ES" dirty="0">
                <a:latin typeface="Livvic" pitchFamily="2" charset="0"/>
              </a:rPr>
              <a:t>Que permite la articulación interinstitucional y alianzas estratégicas, así como la inclusión de mejores prácticas</a:t>
            </a:r>
            <a:endParaRPr lang="es-CO" dirty="0">
              <a:latin typeface="Livvic" pitchFamily="2" charset="0"/>
            </a:endParaRPr>
          </a:p>
        </p:txBody>
      </p:sp>
      <p:sp>
        <p:nvSpPr>
          <p:cNvPr id="5" name="CuadroTexto 4">
            <a:extLst>
              <a:ext uri="{FF2B5EF4-FFF2-40B4-BE49-F238E27FC236}">
                <a16:creationId xmlns:a16="http://schemas.microsoft.com/office/drawing/2014/main" id="{40FA29D4-CC0F-CEB2-E025-7F5186850363}"/>
              </a:ext>
            </a:extLst>
          </p:cNvPr>
          <p:cNvSpPr txBox="1"/>
          <p:nvPr/>
        </p:nvSpPr>
        <p:spPr>
          <a:xfrm>
            <a:off x="1431904" y="425970"/>
            <a:ext cx="564281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latin typeface="Cabin" panose="020B0604020202020204" charset="0"/>
              </a:rPr>
              <a:t>2.4 Atributos de la  Dimensión de </a:t>
            </a:r>
            <a:r>
              <a:rPr lang="es-ES" sz="2000" b="1" dirty="0">
                <a:solidFill>
                  <a:srgbClr val="E65955"/>
                </a:solidFill>
                <a:latin typeface="Cabin" panose="020B0604020202020204" charset="0"/>
              </a:rPr>
              <a:t>Direccionamiento Estratégico y Planeación </a:t>
            </a:r>
            <a:endParaRPr lang="es-CO" sz="2000" b="1" dirty="0">
              <a:solidFill>
                <a:srgbClr val="E65955"/>
              </a:solidFill>
              <a:latin typeface="Cabin" panose="020B0604020202020204" charset="0"/>
            </a:endParaRPr>
          </a:p>
        </p:txBody>
      </p:sp>
      <p:pic>
        <p:nvPicPr>
          <p:cNvPr id="7" name="Imagen 6">
            <a:extLst>
              <a:ext uri="{FF2B5EF4-FFF2-40B4-BE49-F238E27FC236}">
                <a16:creationId xmlns:a16="http://schemas.microsoft.com/office/drawing/2014/main" id="{0BC4B7CC-8ABF-4926-8EAA-0EB7527609C3}"/>
              </a:ext>
            </a:extLst>
          </p:cNvPr>
          <p:cNvPicPr>
            <a:picLocks noChangeAspect="1"/>
          </p:cNvPicPr>
          <p:nvPr/>
        </p:nvPicPr>
        <p:blipFill>
          <a:blip r:embed="rId11"/>
          <a:stretch>
            <a:fillRect/>
          </a:stretch>
        </p:blipFill>
        <p:spPr>
          <a:xfrm>
            <a:off x="7364582" y="1418270"/>
            <a:ext cx="1583561" cy="1476402"/>
          </a:xfrm>
          <a:prstGeom prst="rect">
            <a:avLst/>
          </a:prstGeom>
        </p:spPr>
      </p:pic>
    </p:spTree>
    <p:extLst>
      <p:ext uri="{BB962C8B-B14F-4D97-AF65-F5344CB8AC3E}">
        <p14:creationId xmlns:p14="http://schemas.microsoft.com/office/powerpoint/2010/main" val="239147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92175030-ACA5-51E3-098C-18D3F0B22EBF}"/>
              </a:ext>
            </a:extLst>
          </p:cNvPr>
          <p:cNvSpPr txBox="1"/>
          <p:nvPr/>
        </p:nvSpPr>
        <p:spPr>
          <a:xfrm>
            <a:off x="246020" y="1336850"/>
            <a:ext cx="7058293"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buClr>
                <a:srgbClr val="00B0F0"/>
              </a:buClr>
            </a:pPr>
            <a:r>
              <a:rPr lang="es-ES" b="1" dirty="0">
                <a:solidFill>
                  <a:srgbClr val="671C34"/>
                </a:solidFill>
                <a:latin typeface="Livvic" pitchFamily="2" charset="0"/>
              </a:rPr>
              <a:t>Planeación Institucional: </a:t>
            </a:r>
          </a:p>
          <a:p>
            <a:pPr marL="285750" indent="-285750" algn="just">
              <a:buClr>
                <a:srgbClr val="00B0F0"/>
              </a:buClr>
              <a:buFont typeface="Wingdings" panose="05000000000000000000" pitchFamily="2" charset="2"/>
              <a:buChar char="ü"/>
            </a:pPr>
            <a:endParaRPr lang="es-ES" dirty="0">
              <a:solidFill>
                <a:srgbClr val="00B0F0"/>
              </a:solidFill>
              <a:latin typeface="Livvic" pitchFamily="2" charset="0"/>
            </a:endParaRPr>
          </a:p>
          <a:p>
            <a:pPr marL="285750" indent="-285750" algn="just">
              <a:buClr>
                <a:srgbClr val="00B0F0"/>
              </a:buClr>
              <a:buFont typeface="Wingdings" panose="05000000000000000000" pitchFamily="2" charset="2"/>
              <a:buChar char="ü"/>
            </a:pPr>
            <a:r>
              <a:rPr lang="es-ES" dirty="0">
                <a:latin typeface="Livvic" pitchFamily="2" charset="0"/>
              </a:rPr>
              <a:t>Definida como resultado de un proceso de participación de sus grupos de valor </a:t>
            </a:r>
          </a:p>
          <a:p>
            <a:pPr marL="285750" indent="-285750" algn="just">
              <a:buClr>
                <a:srgbClr val="00B0F0"/>
              </a:buClr>
              <a:buFont typeface="Wingdings" panose="05000000000000000000" pitchFamily="2" charset="2"/>
              <a:buChar char="ü"/>
            </a:pPr>
            <a:r>
              <a:rPr lang="es-ES" dirty="0">
                <a:latin typeface="Livvic" pitchFamily="2" charset="0"/>
              </a:rPr>
              <a:t>Articulada con los planes de desarrollo nacional o territorial según sea el caso y el Direccionamiento Estratégico </a:t>
            </a:r>
          </a:p>
          <a:p>
            <a:pPr marL="285750" indent="-285750" algn="just">
              <a:buClr>
                <a:srgbClr val="00B0F0"/>
              </a:buClr>
              <a:buFont typeface="Wingdings" panose="05000000000000000000" pitchFamily="2" charset="2"/>
              <a:buChar char="ü"/>
            </a:pPr>
            <a:r>
              <a:rPr lang="es-ES" dirty="0">
                <a:latin typeface="Livvic" pitchFamily="2" charset="0"/>
              </a:rPr>
              <a:t>Articulada con los recursos físicos, de infraestructura, tecnológicos, entre otros, disponibles </a:t>
            </a:r>
          </a:p>
          <a:p>
            <a:pPr marL="285750" indent="-285750" algn="just">
              <a:buClr>
                <a:srgbClr val="00B0F0"/>
              </a:buClr>
              <a:buFont typeface="Wingdings" panose="05000000000000000000" pitchFamily="2" charset="2"/>
              <a:buChar char="ü"/>
            </a:pPr>
            <a:r>
              <a:rPr lang="es-ES" dirty="0">
                <a:latin typeface="Livvic" pitchFamily="2" charset="0"/>
              </a:rPr>
              <a:t>Con resultados anuales para el cumplimiento de las metas estratégicas </a:t>
            </a:r>
          </a:p>
          <a:p>
            <a:pPr marL="285750" indent="-285750" algn="just">
              <a:buClr>
                <a:srgbClr val="00B0F0"/>
              </a:buClr>
              <a:buFont typeface="Wingdings" panose="05000000000000000000" pitchFamily="2" charset="2"/>
              <a:buChar char="ü"/>
            </a:pPr>
            <a:r>
              <a:rPr lang="es-ES" dirty="0">
                <a:latin typeface="Livvic" pitchFamily="2" charset="0"/>
              </a:rPr>
              <a:t>Orientada a resultados y a satisfacer las necesidades de sus grupos de valor, con los recursos necesarios que aseguren su cumplimiento </a:t>
            </a:r>
          </a:p>
          <a:p>
            <a:pPr marL="285750" indent="-285750" algn="just">
              <a:buClr>
                <a:srgbClr val="00B0F0"/>
              </a:buClr>
              <a:buFont typeface="Wingdings" panose="05000000000000000000" pitchFamily="2" charset="2"/>
              <a:buChar char="ü"/>
            </a:pPr>
            <a:r>
              <a:rPr lang="es-ES" dirty="0">
                <a:latin typeface="Livvic" pitchFamily="2" charset="0"/>
              </a:rPr>
              <a:t>Soportada en un esquema de medición para su seguimiento y mejora</a:t>
            </a:r>
          </a:p>
          <a:p>
            <a:pPr marL="285750" indent="-285750" algn="just">
              <a:buClr>
                <a:srgbClr val="00B0F0"/>
              </a:buClr>
              <a:buFont typeface="Wingdings" panose="05000000000000000000" pitchFamily="2" charset="2"/>
              <a:buChar char="ü"/>
            </a:pPr>
            <a:r>
              <a:rPr lang="es-ES" dirty="0">
                <a:latin typeface="Livvic" pitchFamily="2" charset="0"/>
              </a:rPr>
              <a:t>Con riesgos identificados y controles definidos para asegurar el cumplimiento de gestión institucional </a:t>
            </a:r>
          </a:p>
          <a:p>
            <a:pPr marL="285750" indent="-285750" algn="just">
              <a:buClr>
                <a:srgbClr val="00B0F0"/>
              </a:buClr>
              <a:buFont typeface="Wingdings" panose="05000000000000000000" pitchFamily="2" charset="2"/>
              <a:buChar char="ü"/>
            </a:pPr>
            <a:r>
              <a:rPr lang="es-ES" dirty="0">
                <a:latin typeface="Livvic" pitchFamily="2" charset="0"/>
              </a:rPr>
              <a:t>Que incorpore las acciones a desarrollar para las demás dimensiones de MIPG</a:t>
            </a:r>
            <a:endParaRPr lang="es-CO" dirty="0">
              <a:latin typeface="Livvic" pitchFamily="2" charset="0"/>
            </a:endParaRPr>
          </a:p>
        </p:txBody>
      </p:sp>
      <p:sp>
        <p:nvSpPr>
          <p:cNvPr id="26" name="CuadroTexto 25">
            <a:extLst>
              <a:ext uri="{FF2B5EF4-FFF2-40B4-BE49-F238E27FC236}">
                <a16:creationId xmlns:a16="http://schemas.microsoft.com/office/drawing/2014/main" id="{8339974F-258C-4862-AAB7-5AA2BBCD3856}"/>
              </a:ext>
            </a:extLst>
          </p:cNvPr>
          <p:cNvSpPr txBox="1"/>
          <p:nvPr/>
        </p:nvSpPr>
        <p:spPr>
          <a:xfrm>
            <a:off x="1431904" y="425970"/>
            <a:ext cx="573891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latin typeface="Cabin" panose="020B0604020202020204" charset="0"/>
              </a:rPr>
              <a:t>2.4 Atributos de la  Dimensión de </a:t>
            </a:r>
            <a:r>
              <a:rPr lang="es-ES" sz="2000" b="1" dirty="0">
                <a:solidFill>
                  <a:srgbClr val="E65955"/>
                </a:solidFill>
                <a:latin typeface="Cabin" panose="020B0604020202020204" charset="0"/>
              </a:rPr>
              <a:t>Direccionamiento Estratégico y Planeación </a:t>
            </a:r>
            <a:endParaRPr lang="es-CO" sz="2000" b="1" dirty="0">
              <a:solidFill>
                <a:srgbClr val="E65955"/>
              </a:solidFill>
              <a:latin typeface="Cabin" panose="020B0604020202020204" charset="0"/>
            </a:endParaRPr>
          </a:p>
        </p:txBody>
      </p:sp>
    </p:spTree>
    <p:extLst>
      <p:ext uri="{BB962C8B-B14F-4D97-AF65-F5344CB8AC3E}">
        <p14:creationId xmlns:p14="http://schemas.microsoft.com/office/powerpoint/2010/main" val="215417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3" name="CuadroTexto 2">
            <a:extLst>
              <a:ext uri="{FF2B5EF4-FFF2-40B4-BE49-F238E27FC236}">
                <a16:creationId xmlns:a16="http://schemas.microsoft.com/office/drawing/2014/main" id="{550727E2-C57B-CFE8-D9A1-08385EA70F79}"/>
              </a:ext>
            </a:extLst>
          </p:cNvPr>
          <p:cNvSpPr txBox="1"/>
          <p:nvPr/>
        </p:nvSpPr>
        <p:spPr>
          <a:xfrm>
            <a:off x="358090" y="1239042"/>
            <a:ext cx="6140681"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buClr>
                <a:srgbClr val="00B0F0"/>
              </a:buClr>
            </a:pPr>
            <a:r>
              <a:rPr lang="es-ES" b="1" dirty="0">
                <a:solidFill>
                  <a:srgbClr val="671C34"/>
                </a:solidFill>
                <a:latin typeface="Livvic" pitchFamily="2" charset="0"/>
              </a:rPr>
              <a:t>Presupuesto:</a:t>
            </a:r>
          </a:p>
          <a:p>
            <a:pPr marL="285750" indent="-285750" algn="just">
              <a:buClr>
                <a:srgbClr val="00B0F0"/>
              </a:buClr>
              <a:buFont typeface="Wingdings" panose="05000000000000000000" pitchFamily="2" charset="2"/>
              <a:buChar char="ü"/>
            </a:pPr>
            <a:endParaRPr lang="es-ES" dirty="0">
              <a:latin typeface="Livvic" pitchFamily="2" charset="0"/>
            </a:endParaRPr>
          </a:p>
          <a:p>
            <a:pPr marL="285750" indent="-285750" algn="just">
              <a:buClr>
                <a:srgbClr val="00B0F0"/>
              </a:buClr>
              <a:buFont typeface="Wingdings" panose="05000000000000000000" pitchFamily="2" charset="2"/>
              <a:buChar char="ü"/>
            </a:pPr>
            <a:r>
              <a:rPr lang="es-ES" dirty="0">
                <a:latin typeface="Livvic" pitchFamily="2" charset="0"/>
              </a:rPr>
              <a:t> Programado de manera técnica y realista y con criterios de austeridad </a:t>
            </a:r>
          </a:p>
          <a:p>
            <a:pPr marL="285750" indent="-285750" algn="just">
              <a:buClr>
                <a:srgbClr val="00B0F0"/>
              </a:buClr>
              <a:buFont typeface="Wingdings" panose="05000000000000000000" pitchFamily="2" charset="2"/>
              <a:buChar char="ü"/>
            </a:pPr>
            <a:r>
              <a:rPr lang="es-ES" dirty="0">
                <a:latin typeface="Livvic" pitchFamily="2" charset="0"/>
              </a:rPr>
              <a:t>Basado en evidencias</a:t>
            </a:r>
          </a:p>
          <a:p>
            <a:pPr marL="285750" indent="-285750" algn="just">
              <a:buClr>
                <a:srgbClr val="00B0F0"/>
              </a:buClr>
              <a:buFont typeface="Wingdings" panose="05000000000000000000" pitchFamily="2" charset="2"/>
              <a:buChar char="ü"/>
            </a:pPr>
            <a:r>
              <a:rPr lang="es-ES" dirty="0">
                <a:latin typeface="Livvic" pitchFamily="2" charset="0"/>
              </a:rPr>
              <a:t>Orientado a resultados </a:t>
            </a:r>
          </a:p>
          <a:p>
            <a:pPr marL="285750" indent="-285750" algn="just">
              <a:buClr>
                <a:srgbClr val="00B0F0"/>
              </a:buClr>
              <a:buFont typeface="Wingdings" panose="05000000000000000000" pitchFamily="2" charset="2"/>
              <a:buChar char="ü"/>
            </a:pPr>
            <a:r>
              <a:rPr lang="es-ES" dirty="0">
                <a:latin typeface="Livvic" pitchFamily="2" charset="0"/>
              </a:rPr>
              <a:t>Coherente con las metas y objetivos de la entidad </a:t>
            </a:r>
          </a:p>
          <a:p>
            <a:pPr marL="285750" indent="-285750" algn="just">
              <a:buClr>
                <a:srgbClr val="00B0F0"/>
              </a:buClr>
              <a:buFont typeface="Wingdings" panose="05000000000000000000" pitchFamily="2" charset="2"/>
              <a:buChar char="ü"/>
            </a:pPr>
            <a:endParaRPr lang="es-ES" dirty="0">
              <a:solidFill>
                <a:srgbClr val="00B0F0"/>
              </a:solidFill>
              <a:latin typeface="Livvic" pitchFamily="2" charset="0"/>
            </a:endParaRPr>
          </a:p>
          <a:p>
            <a:pPr algn="just">
              <a:buClr>
                <a:srgbClr val="00B0F0"/>
              </a:buClr>
            </a:pPr>
            <a:r>
              <a:rPr lang="es-ES" b="1" dirty="0">
                <a:solidFill>
                  <a:srgbClr val="671C34"/>
                </a:solidFill>
                <a:latin typeface="Livvic" pitchFamily="2" charset="0"/>
              </a:rPr>
              <a:t>Gestión presupuestal:</a:t>
            </a:r>
          </a:p>
          <a:p>
            <a:pPr marL="285750" indent="-285750" algn="just">
              <a:buClr>
                <a:srgbClr val="00B0F0"/>
              </a:buClr>
              <a:buFont typeface="Wingdings" panose="05000000000000000000" pitchFamily="2" charset="2"/>
              <a:buChar char="ü"/>
            </a:pPr>
            <a:endParaRPr lang="es-ES" dirty="0">
              <a:latin typeface="Livvic" pitchFamily="2" charset="0"/>
            </a:endParaRPr>
          </a:p>
          <a:p>
            <a:pPr marL="285750" indent="-285750" algn="just">
              <a:buClr>
                <a:srgbClr val="00B0F0"/>
              </a:buClr>
              <a:buFont typeface="Wingdings" panose="05000000000000000000" pitchFamily="2" charset="2"/>
              <a:buChar char="ü"/>
            </a:pPr>
            <a:r>
              <a:rPr lang="es-ES" dirty="0">
                <a:latin typeface="Livvic" pitchFamily="2" charset="0"/>
              </a:rPr>
              <a:t> Que incorpore procesos de adquisición de bienes y servicios acorde con el marco normativo </a:t>
            </a:r>
          </a:p>
          <a:p>
            <a:pPr marL="285750" indent="-285750" algn="just">
              <a:buClr>
                <a:srgbClr val="00B0F0"/>
              </a:buClr>
              <a:buFont typeface="Wingdings" panose="05000000000000000000" pitchFamily="2" charset="2"/>
              <a:buChar char="ü"/>
            </a:pPr>
            <a:r>
              <a:rPr lang="es-ES" dirty="0">
                <a:latin typeface="Livvic" pitchFamily="2" charset="0"/>
              </a:rPr>
              <a:t> Que cuente con mecanismos internos de seguimiento y control presupuestal  </a:t>
            </a:r>
            <a:endParaRPr lang="es-CO" dirty="0">
              <a:latin typeface="Livvic" pitchFamily="2" charset="0"/>
            </a:endParaRPr>
          </a:p>
        </p:txBody>
      </p:sp>
      <p:sp>
        <p:nvSpPr>
          <p:cNvPr id="26" name="CuadroTexto 25">
            <a:extLst>
              <a:ext uri="{FF2B5EF4-FFF2-40B4-BE49-F238E27FC236}">
                <a16:creationId xmlns:a16="http://schemas.microsoft.com/office/drawing/2014/main" id="{2EF38C9C-AB25-44F6-B8BE-1141535D6B67}"/>
              </a:ext>
            </a:extLst>
          </p:cNvPr>
          <p:cNvSpPr txBox="1"/>
          <p:nvPr/>
        </p:nvSpPr>
        <p:spPr>
          <a:xfrm>
            <a:off x="1431904" y="425970"/>
            <a:ext cx="573891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latin typeface="Cabin" panose="020B0604020202020204" charset="0"/>
              </a:rPr>
              <a:t>2.4 Atributos de la  Dimensión de </a:t>
            </a:r>
            <a:r>
              <a:rPr lang="es-ES" sz="2000" b="1" dirty="0">
                <a:solidFill>
                  <a:srgbClr val="E65955"/>
                </a:solidFill>
                <a:latin typeface="Cabin" panose="020B0604020202020204" charset="0"/>
              </a:rPr>
              <a:t>Direccionamiento Estratégico y Planeación </a:t>
            </a:r>
            <a:endParaRPr lang="es-CO" sz="2000" b="1" dirty="0">
              <a:solidFill>
                <a:srgbClr val="E65955"/>
              </a:solidFill>
              <a:latin typeface="Cabin" panose="020B0604020202020204" charset="0"/>
            </a:endParaRPr>
          </a:p>
        </p:txBody>
      </p:sp>
      <p:pic>
        <p:nvPicPr>
          <p:cNvPr id="4" name="Imagen 3">
            <a:extLst>
              <a:ext uri="{FF2B5EF4-FFF2-40B4-BE49-F238E27FC236}">
                <a16:creationId xmlns:a16="http://schemas.microsoft.com/office/drawing/2014/main" id="{1FCDDC13-D380-40B2-80BD-705730A13360}"/>
              </a:ext>
            </a:extLst>
          </p:cNvPr>
          <p:cNvPicPr>
            <a:picLocks noChangeAspect="1"/>
          </p:cNvPicPr>
          <p:nvPr/>
        </p:nvPicPr>
        <p:blipFill>
          <a:blip r:embed="rId11"/>
          <a:stretch>
            <a:fillRect/>
          </a:stretch>
        </p:blipFill>
        <p:spPr>
          <a:xfrm>
            <a:off x="6498772" y="1970761"/>
            <a:ext cx="2382086" cy="2554408"/>
          </a:xfrm>
          <a:prstGeom prst="rect">
            <a:avLst/>
          </a:prstGeom>
        </p:spPr>
      </p:pic>
      <p:pic>
        <p:nvPicPr>
          <p:cNvPr id="27" name="Picture 2" descr="MIPG Modelo Integrado de Planeación y Gestión">
            <a:extLst>
              <a:ext uri="{FF2B5EF4-FFF2-40B4-BE49-F238E27FC236}">
                <a16:creationId xmlns:a16="http://schemas.microsoft.com/office/drawing/2014/main" id="{601B85EE-7517-40E1-98AD-9639C9624E0B}"/>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489954" y="2218457"/>
            <a:ext cx="761417" cy="35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829BA0C0-DE01-F9F3-A021-857640EACAEB}"/>
              </a:ext>
            </a:extLst>
          </p:cNvPr>
          <p:cNvSpPr txBox="1"/>
          <p:nvPr/>
        </p:nvSpPr>
        <p:spPr>
          <a:xfrm>
            <a:off x="1123221" y="1229795"/>
            <a:ext cx="4898571" cy="2893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Clr>
                <a:srgbClr val="00B0F0"/>
              </a:buClr>
              <a:buFont typeface="Wingdings" panose="05000000000000000000" pitchFamily="2" charset="2"/>
              <a:buChar char="ü"/>
            </a:pPr>
            <a:endParaRPr lang="es-ES" sz="1300" dirty="0">
              <a:latin typeface="Livvic" pitchFamily="2" charset="0"/>
            </a:endParaRPr>
          </a:p>
          <a:p>
            <a:pPr marL="285750" indent="-285750" algn="just">
              <a:buClr>
                <a:srgbClr val="00B0F0"/>
              </a:buClr>
              <a:buFont typeface="Wingdings" panose="05000000000000000000" pitchFamily="2" charset="2"/>
              <a:buChar char="ü"/>
            </a:pPr>
            <a:r>
              <a:rPr lang="es-ES" sz="1300" dirty="0">
                <a:latin typeface="Livvic" pitchFamily="2" charset="0"/>
              </a:rPr>
              <a:t>Uso integral de las plataformas transaccionales de compra pública (Tienda Virtual del Estado Colombiano y SECOP II) </a:t>
            </a:r>
          </a:p>
          <a:p>
            <a:pPr marL="285750" indent="-285750" algn="just">
              <a:buClr>
                <a:srgbClr val="00B0F0"/>
              </a:buClr>
              <a:buFont typeface="Wingdings" panose="05000000000000000000" pitchFamily="2" charset="2"/>
              <a:buChar char="ü"/>
            </a:pPr>
            <a:r>
              <a:rPr lang="es-ES" sz="1300" dirty="0">
                <a:latin typeface="Livvic" pitchFamily="2" charset="0"/>
              </a:rPr>
              <a:t>Implementación efectiva de las prácticas y estrategias de análisis de datos y abastecimiento estratégico. </a:t>
            </a:r>
          </a:p>
          <a:p>
            <a:pPr marL="285750" indent="-285750" algn="just">
              <a:buClr>
                <a:srgbClr val="00B0F0"/>
              </a:buClr>
              <a:buFont typeface="Wingdings" panose="05000000000000000000" pitchFamily="2" charset="2"/>
              <a:buChar char="ü"/>
            </a:pPr>
            <a:r>
              <a:rPr lang="es-ES" sz="1300" dirty="0">
                <a:latin typeface="Livvic" pitchFamily="2" charset="0"/>
              </a:rPr>
              <a:t>Incremento de la participación y la competencia efectiva de proponentes y proveedores.</a:t>
            </a:r>
          </a:p>
          <a:p>
            <a:pPr marL="285750" indent="-285750" algn="just">
              <a:buClr>
                <a:srgbClr val="00B0F0"/>
              </a:buClr>
              <a:buFont typeface="Wingdings" panose="05000000000000000000" pitchFamily="2" charset="2"/>
              <a:buChar char="ü"/>
            </a:pPr>
            <a:r>
              <a:rPr lang="es-ES" sz="1300" dirty="0">
                <a:latin typeface="Livvic" pitchFamily="2" charset="0"/>
              </a:rPr>
              <a:t>Aplicación efectiva de las buenas prácticas en compras y contratación difundidas por la Agencia Nacional de Contratación Públicas a través de Guías y Manuales. </a:t>
            </a:r>
          </a:p>
          <a:p>
            <a:pPr marL="285750" indent="-285750" algn="just">
              <a:buClr>
                <a:srgbClr val="00B0F0"/>
              </a:buClr>
              <a:buFont typeface="Wingdings" panose="05000000000000000000" pitchFamily="2" charset="2"/>
              <a:buChar char="ü"/>
            </a:pPr>
            <a:r>
              <a:rPr lang="es-ES" sz="1300" dirty="0">
                <a:latin typeface="Livvic" pitchFamily="2" charset="0"/>
              </a:rPr>
              <a:t>Uso de todos los Instrumentos de Agregación de Demanda disponibles en la Tienda Virtual para las categorías de gasto de la Entidad. </a:t>
            </a:r>
          </a:p>
          <a:p>
            <a:pPr marL="285750" indent="-285750" algn="just">
              <a:buClr>
                <a:srgbClr val="00B0F0"/>
              </a:buClr>
              <a:buFont typeface="Wingdings" panose="05000000000000000000" pitchFamily="2" charset="2"/>
              <a:buChar char="ü"/>
            </a:pPr>
            <a:r>
              <a:rPr lang="es-ES" sz="1300" dirty="0">
                <a:latin typeface="Livvic" pitchFamily="2" charset="0"/>
              </a:rPr>
              <a:t>Mejor uso de los recursos públicos. </a:t>
            </a:r>
          </a:p>
        </p:txBody>
      </p:sp>
      <p:sp>
        <p:nvSpPr>
          <p:cNvPr id="26" name="CuadroTexto 25">
            <a:extLst>
              <a:ext uri="{FF2B5EF4-FFF2-40B4-BE49-F238E27FC236}">
                <a16:creationId xmlns:a16="http://schemas.microsoft.com/office/drawing/2014/main" id="{CA2E802F-65F7-4C82-99C6-829954BFBF64}"/>
              </a:ext>
            </a:extLst>
          </p:cNvPr>
          <p:cNvSpPr txBox="1"/>
          <p:nvPr/>
        </p:nvSpPr>
        <p:spPr>
          <a:xfrm>
            <a:off x="1123221" y="339562"/>
            <a:ext cx="573891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latin typeface="Cabin" panose="020B0604020202020204" charset="0"/>
              </a:rPr>
              <a:t>2.4 Atributos de la  Dimensión de </a:t>
            </a:r>
            <a:r>
              <a:rPr lang="es-ES" sz="2000" b="1" dirty="0">
                <a:solidFill>
                  <a:srgbClr val="E65955"/>
                </a:solidFill>
                <a:latin typeface="Cabin" panose="020B0604020202020204" charset="0"/>
              </a:rPr>
              <a:t>Direccionamiento Estratégico y Planeación </a:t>
            </a:r>
            <a:endParaRPr lang="es-CO" sz="2000" b="1" dirty="0">
              <a:solidFill>
                <a:srgbClr val="E65955"/>
              </a:solidFill>
              <a:latin typeface="Cabin" panose="020B0604020202020204" charset="0"/>
            </a:endParaRPr>
          </a:p>
        </p:txBody>
      </p:sp>
      <p:pic>
        <p:nvPicPr>
          <p:cNvPr id="4" name="Imagen 3">
            <a:extLst>
              <a:ext uri="{FF2B5EF4-FFF2-40B4-BE49-F238E27FC236}">
                <a16:creationId xmlns:a16="http://schemas.microsoft.com/office/drawing/2014/main" id="{988C89DF-CAB5-4686-A864-559E0C463CF4}"/>
              </a:ext>
            </a:extLst>
          </p:cNvPr>
          <p:cNvPicPr>
            <a:picLocks noChangeAspect="1"/>
          </p:cNvPicPr>
          <p:nvPr/>
        </p:nvPicPr>
        <p:blipFill>
          <a:blip r:embed="rId11"/>
          <a:stretch>
            <a:fillRect/>
          </a:stretch>
        </p:blipFill>
        <p:spPr>
          <a:xfrm>
            <a:off x="6100135" y="1217399"/>
            <a:ext cx="2976047" cy="2762670"/>
          </a:xfrm>
          <a:prstGeom prst="rect">
            <a:avLst/>
          </a:prstGeom>
        </p:spPr>
      </p:pic>
      <p:pic>
        <p:nvPicPr>
          <p:cNvPr id="27" name="Picture 2" descr="MIPG Modelo Integrado de Planeación y Gestión">
            <a:extLst>
              <a:ext uri="{FF2B5EF4-FFF2-40B4-BE49-F238E27FC236}">
                <a16:creationId xmlns:a16="http://schemas.microsoft.com/office/drawing/2014/main" id="{C15A84F8-6BEF-4A85-BC59-A5D69070D3D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8444344" y="2315119"/>
            <a:ext cx="325655" cy="159477"/>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a:extLst>
              <a:ext uri="{FF2B5EF4-FFF2-40B4-BE49-F238E27FC236}">
                <a16:creationId xmlns:a16="http://schemas.microsoft.com/office/drawing/2014/main" id="{2064C017-5B57-458A-9D0B-E395128F9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773" y="2854017"/>
            <a:ext cx="906084" cy="568070"/>
          </a:xfrm>
          <a:prstGeom prst="rect">
            <a:avLst/>
          </a:prstGeom>
        </p:spPr>
      </p:pic>
    </p:spTree>
    <p:extLst>
      <p:ext uri="{BB962C8B-B14F-4D97-AF65-F5344CB8AC3E}">
        <p14:creationId xmlns:p14="http://schemas.microsoft.com/office/powerpoint/2010/main" val="60841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829BA0C0-DE01-F9F3-A021-857640EACAEB}"/>
              </a:ext>
            </a:extLst>
          </p:cNvPr>
          <p:cNvSpPr txBox="1"/>
          <p:nvPr/>
        </p:nvSpPr>
        <p:spPr>
          <a:xfrm>
            <a:off x="990599" y="1342519"/>
            <a:ext cx="4005944" cy="2492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Clr>
                <a:srgbClr val="00B0F0"/>
              </a:buClr>
              <a:buFont typeface="Wingdings" panose="05000000000000000000" pitchFamily="2" charset="2"/>
              <a:buChar char="ü"/>
            </a:pPr>
            <a:endParaRPr lang="es-ES" sz="1300" dirty="0">
              <a:latin typeface="Livvic" pitchFamily="2" charset="0"/>
            </a:endParaRPr>
          </a:p>
          <a:p>
            <a:pPr marL="285750" indent="-285750" algn="just">
              <a:buClr>
                <a:srgbClr val="00B0F0"/>
              </a:buClr>
              <a:buFont typeface="Wingdings" panose="05000000000000000000" pitchFamily="2" charset="2"/>
              <a:buChar char="ü"/>
            </a:pPr>
            <a:r>
              <a:rPr lang="es-ES" sz="1300" dirty="0">
                <a:latin typeface="Livvic" pitchFamily="2" charset="0"/>
              </a:rPr>
              <a:t>Cumplimiento de la Planeación Estratégica. </a:t>
            </a:r>
          </a:p>
          <a:p>
            <a:pPr marL="285750" indent="-285750" algn="just">
              <a:buClr>
                <a:srgbClr val="00B0F0"/>
              </a:buClr>
              <a:buFont typeface="Wingdings" panose="05000000000000000000" pitchFamily="2" charset="2"/>
              <a:buChar char="ü"/>
            </a:pPr>
            <a:r>
              <a:rPr lang="es-ES" sz="1300" dirty="0">
                <a:latin typeface="Livvic" pitchFamily="2" charset="0"/>
              </a:rPr>
              <a:t>Atención efectiva de las necesidades de los ciudadanos. </a:t>
            </a:r>
          </a:p>
          <a:p>
            <a:pPr marL="285750" indent="-285750" algn="just">
              <a:buClr>
                <a:srgbClr val="00B0F0"/>
              </a:buClr>
              <a:buFont typeface="Wingdings" panose="05000000000000000000" pitchFamily="2" charset="2"/>
              <a:buChar char="ü"/>
            </a:pPr>
            <a:r>
              <a:rPr lang="es-ES" sz="1300" dirty="0">
                <a:latin typeface="Livvic" pitchFamily="2" charset="0"/>
              </a:rPr>
              <a:t>Bienes, servicios y obras que soportan la gestión de las entidades estatales. </a:t>
            </a:r>
          </a:p>
          <a:p>
            <a:pPr marL="285750" indent="-285750" algn="just">
              <a:buClr>
                <a:srgbClr val="00B0F0"/>
              </a:buClr>
              <a:buFont typeface="Wingdings" panose="05000000000000000000" pitchFamily="2" charset="2"/>
              <a:buChar char="ü"/>
            </a:pPr>
            <a:r>
              <a:rPr lang="es-ES" sz="1300" dirty="0">
                <a:latin typeface="Livvic" pitchFamily="2" charset="0"/>
              </a:rPr>
              <a:t>Cumplimiento de los principios de la Función Administrativa en los procesos de contratación estatal. </a:t>
            </a:r>
          </a:p>
          <a:p>
            <a:pPr marL="285750" indent="-285750" algn="just">
              <a:buClr>
                <a:srgbClr val="00B0F0"/>
              </a:buClr>
              <a:buFont typeface="Wingdings" panose="05000000000000000000" pitchFamily="2" charset="2"/>
              <a:buChar char="ü"/>
            </a:pPr>
            <a:r>
              <a:rPr lang="es-ES" sz="1300" dirty="0">
                <a:latin typeface="Livvic" pitchFamily="2" charset="0"/>
              </a:rPr>
              <a:t>Cumplimiento normativo y técnico por parte de ordenadores de gasto, ejecutores y supervisores de la contratación pública.</a:t>
            </a:r>
            <a:endParaRPr lang="es-CO" sz="1300" dirty="0">
              <a:latin typeface="Livvic" pitchFamily="2" charset="0"/>
            </a:endParaRPr>
          </a:p>
        </p:txBody>
      </p:sp>
      <p:sp>
        <p:nvSpPr>
          <p:cNvPr id="26" name="CuadroTexto 25">
            <a:extLst>
              <a:ext uri="{FF2B5EF4-FFF2-40B4-BE49-F238E27FC236}">
                <a16:creationId xmlns:a16="http://schemas.microsoft.com/office/drawing/2014/main" id="{CA2E802F-65F7-4C82-99C6-829954BFBF64}"/>
              </a:ext>
            </a:extLst>
          </p:cNvPr>
          <p:cNvSpPr txBox="1"/>
          <p:nvPr/>
        </p:nvSpPr>
        <p:spPr>
          <a:xfrm>
            <a:off x="1123221" y="339562"/>
            <a:ext cx="573891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latin typeface="Cabin" panose="020B0604020202020204" charset="0"/>
              </a:rPr>
              <a:t>2.4 Atributos de la  Dimensión de </a:t>
            </a:r>
            <a:r>
              <a:rPr lang="es-ES" sz="2000" b="1" dirty="0">
                <a:solidFill>
                  <a:srgbClr val="E65955"/>
                </a:solidFill>
                <a:latin typeface="Cabin" panose="020B0604020202020204" charset="0"/>
              </a:rPr>
              <a:t>Direccionamiento Estratégico y Planeación </a:t>
            </a:r>
            <a:endParaRPr lang="es-CO" sz="2000" b="1" dirty="0">
              <a:solidFill>
                <a:srgbClr val="E65955"/>
              </a:solidFill>
              <a:latin typeface="Cabin" panose="020B0604020202020204" charset="0"/>
            </a:endParaRPr>
          </a:p>
        </p:txBody>
      </p:sp>
      <p:pic>
        <p:nvPicPr>
          <p:cNvPr id="4" name="Imagen 3">
            <a:extLst>
              <a:ext uri="{FF2B5EF4-FFF2-40B4-BE49-F238E27FC236}">
                <a16:creationId xmlns:a16="http://schemas.microsoft.com/office/drawing/2014/main" id="{C6939D18-298B-40C8-8A22-BA4D90626EF3}"/>
              </a:ext>
            </a:extLst>
          </p:cNvPr>
          <p:cNvPicPr>
            <a:picLocks noChangeAspect="1"/>
          </p:cNvPicPr>
          <p:nvPr/>
        </p:nvPicPr>
        <p:blipFill>
          <a:blip r:embed="rId11"/>
          <a:stretch>
            <a:fillRect/>
          </a:stretch>
        </p:blipFill>
        <p:spPr>
          <a:xfrm>
            <a:off x="5344886" y="1655381"/>
            <a:ext cx="2479655" cy="2306253"/>
          </a:xfrm>
          <a:prstGeom prst="rect">
            <a:avLst/>
          </a:prstGeom>
        </p:spPr>
      </p:pic>
      <p:pic>
        <p:nvPicPr>
          <p:cNvPr id="27" name="Picture 2" descr="MIPG Modelo Integrado de Planeación y Gestión">
            <a:extLst>
              <a:ext uri="{FF2B5EF4-FFF2-40B4-BE49-F238E27FC236}">
                <a16:creationId xmlns:a16="http://schemas.microsoft.com/office/drawing/2014/main" id="{2D15D727-E6C9-4710-8F22-1CA669E9704D}"/>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222664">
            <a:off x="7417838" y="3361370"/>
            <a:ext cx="1292337" cy="63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2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2484" y="-94768"/>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100" name="Google Shape;1494;p93"/>
          <p:cNvSpPr txBox="1">
            <a:spLocks noGrp="1"/>
          </p:cNvSpPr>
          <p:nvPr>
            <p:ph type="title"/>
          </p:nvPr>
        </p:nvSpPr>
        <p:spPr>
          <a:xfrm>
            <a:off x="1822275" y="177841"/>
            <a:ext cx="5114400" cy="7538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3"/>
                </a:solidFill>
              </a:rPr>
              <a:t>¿Para qué sirve?</a:t>
            </a:r>
            <a:endParaRPr sz="3600" dirty="0">
              <a:solidFill>
                <a:schemeClr val="accent3"/>
              </a:solidFill>
            </a:endParaRPr>
          </a:p>
        </p:txBody>
      </p:sp>
      <p:sp>
        <p:nvSpPr>
          <p:cNvPr id="101" name="Google Shape;1495;p93"/>
          <p:cNvSpPr txBox="1">
            <a:spLocks noGrp="1"/>
          </p:cNvSpPr>
          <p:nvPr>
            <p:ph type="subTitle" idx="1"/>
          </p:nvPr>
        </p:nvSpPr>
        <p:spPr>
          <a:xfrm>
            <a:off x="48653" y="764561"/>
            <a:ext cx="6814867" cy="3667354"/>
          </a:xfrm>
          <a:prstGeom prst="rect">
            <a:avLst/>
          </a:prstGeom>
          <a:noFill/>
          <a:ln>
            <a:noFill/>
          </a:ln>
        </p:spPr>
        <p:txBody>
          <a:bodyPr spcFirstLastPara="1" wrap="square" lIns="91425" tIns="91425" rIns="91425" bIns="91425" anchor="t" anchorCtr="0">
            <a:noAutofit/>
          </a:bodyPr>
          <a:lstStyle/>
          <a:p>
            <a:endParaRPr lang="es-CO" dirty="0"/>
          </a:p>
          <a:p>
            <a:pPr algn="just">
              <a:buFont typeface="Wingdings" panose="05000000000000000000" pitchFamily="2" charset="2"/>
              <a:buChar char="ü"/>
            </a:pPr>
            <a:r>
              <a:rPr lang="es-ES" sz="1200" dirty="0"/>
              <a:t>Es un marco de referencia porque contempla un conjunto de conceptos, elementos, criterios, que permiten llevar a cabo la gestión de las entidades públicas. </a:t>
            </a:r>
          </a:p>
          <a:p>
            <a:pPr algn="just">
              <a:buFont typeface="Wingdings" panose="05000000000000000000" pitchFamily="2" charset="2"/>
              <a:buChar char="ü"/>
            </a:pPr>
            <a:endParaRPr lang="es-ES" sz="1200" dirty="0"/>
          </a:p>
          <a:p>
            <a:pPr algn="just">
              <a:buFont typeface="Wingdings" panose="05000000000000000000" pitchFamily="2" charset="2"/>
              <a:buChar char="ü"/>
            </a:pPr>
            <a:r>
              <a:rPr lang="es-ES" sz="1200" dirty="0"/>
              <a:t>Enmarca la gestión en la calidad y la integridad, al buscar su mejoramiento permanentemente para garantizar los derechos, satisfacer las necesidades y expectativas de la ciudadanía. </a:t>
            </a:r>
          </a:p>
          <a:p>
            <a:pPr algn="just">
              <a:buFont typeface="Wingdings" panose="05000000000000000000" pitchFamily="2" charset="2"/>
              <a:buChar char="ü"/>
            </a:pPr>
            <a:endParaRPr lang="es-ES" sz="1200" dirty="0"/>
          </a:p>
          <a:p>
            <a:pPr algn="just">
              <a:buFont typeface="Wingdings" panose="05000000000000000000" pitchFamily="2" charset="2"/>
              <a:buChar char="ü"/>
            </a:pPr>
            <a:r>
              <a:rPr lang="es-ES" sz="1200" dirty="0"/>
              <a:t>El fin de la gestión es generar resultados con valores, es decir, bienes y servicios que tengan efecto en el mejoramiento del bienestar de los ciudadanos, obtenidos en el marco de los valores del servicio público (Honestidad, Respeto, Compromiso, Diligencia y Justicia). </a:t>
            </a:r>
          </a:p>
          <a:p>
            <a:pPr algn="just">
              <a:buFont typeface="Wingdings" panose="05000000000000000000" pitchFamily="2" charset="2"/>
              <a:buChar char="ü"/>
            </a:pPr>
            <a:endParaRPr lang="es-ES" sz="1200" dirty="0"/>
          </a:p>
          <a:p>
            <a:pPr algn="just">
              <a:buFont typeface="Wingdings" panose="05000000000000000000" pitchFamily="2" charset="2"/>
              <a:buChar char="ü"/>
            </a:pPr>
            <a:r>
              <a:rPr lang="es-ES" sz="1200" dirty="0"/>
              <a:t>✓ Busca generar valor público a través de la entrega de resultados que respondan y satisfagan las necesidades y demandas de los ciudadanos. </a:t>
            </a:r>
          </a:p>
          <a:p>
            <a:pPr algn="just">
              <a:buFont typeface="Wingdings" panose="05000000000000000000" pitchFamily="2" charset="2"/>
              <a:buChar char="ü"/>
            </a:pPr>
            <a:endParaRPr lang="es-ES" sz="1200" dirty="0"/>
          </a:p>
          <a:p>
            <a:pPr marL="127000" indent="0" algn="just"/>
            <a:r>
              <a:rPr lang="es-CO" sz="1200" dirty="0"/>
              <a:t>MIPG opera a través de un conjunto de 7 dimensiones que agrupan las políticas de gestión y desempeño institucional, implementadas de manera articulada e intercomunicada, permitirán que el modelo funcione.</a:t>
            </a:r>
          </a:p>
          <a:p>
            <a:pPr algn="just"/>
            <a:endParaRPr lang="es-CO" dirty="0"/>
          </a:p>
        </p:txBody>
      </p:sp>
      <p:grpSp>
        <p:nvGrpSpPr>
          <p:cNvPr id="102" name="Google Shape;1496;p93"/>
          <p:cNvGrpSpPr/>
          <p:nvPr/>
        </p:nvGrpSpPr>
        <p:grpSpPr>
          <a:xfrm>
            <a:off x="6991424" y="1784369"/>
            <a:ext cx="1975815" cy="2229946"/>
            <a:chOff x="4570250" y="1507275"/>
            <a:chExt cx="2361025" cy="2987775"/>
          </a:xfrm>
        </p:grpSpPr>
        <p:sp>
          <p:nvSpPr>
            <p:cNvPr id="103" name="Google Shape;1497;p93"/>
            <p:cNvSpPr/>
            <p:nvPr/>
          </p:nvSpPr>
          <p:spPr>
            <a:xfrm>
              <a:off x="5490500" y="2694100"/>
              <a:ext cx="208225" cy="179350"/>
            </a:xfrm>
            <a:custGeom>
              <a:avLst/>
              <a:gdLst/>
              <a:ahLst/>
              <a:cxnLst/>
              <a:rect l="l" t="t" r="r" b="b"/>
              <a:pathLst>
                <a:path w="8329" h="7174" extrusionOk="0">
                  <a:moveTo>
                    <a:pt x="7447" y="0"/>
                  </a:moveTo>
                  <a:lnTo>
                    <a:pt x="0" y="1186"/>
                  </a:lnTo>
                  <a:lnTo>
                    <a:pt x="152" y="7174"/>
                  </a:lnTo>
                  <a:lnTo>
                    <a:pt x="8329" y="5107"/>
                  </a:lnTo>
                  <a:lnTo>
                    <a:pt x="7447" y="0"/>
                  </a:ln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498;p93"/>
            <p:cNvSpPr/>
            <p:nvPr/>
          </p:nvSpPr>
          <p:spPr>
            <a:xfrm>
              <a:off x="5240475" y="2830125"/>
              <a:ext cx="105650" cy="161200"/>
            </a:xfrm>
            <a:custGeom>
              <a:avLst/>
              <a:gdLst/>
              <a:ahLst/>
              <a:cxnLst/>
              <a:rect l="l" t="t" r="r" b="b"/>
              <a:pathLst>
                <a:path w="4226" h="6448" extrusionOk="0">
                  <a:moveTo>
                    <a:pt x="1" y="0"/>
                  </a:moveTo>
                  <a:lnTo>
                    <a:pt x="700" y="5958"/>
                  </a:lnTo>
                  <a:cubicBezTo>
                    <a:pt x="728" y="6242"/>
                    <a:pt x="943" y="6447"/>
                    <a:pt x="1220" y="6447"/>
                  </a:cubicBezTo>
                  <a:cubicBezTo>
                    <a:pt x="1239" y="6447"/>
                    <a:pt x="1258" y="6446"/>
                    <a:pt x="1278" y="6444"/>
                  </a:cubicBezTo>
                  <a:lnTo>
                    <a:pt x="1794" y="6383"/>
                  </a:lnTo>
                  <a:cubicBezTo>
                    <a:pt x="2281" y="6353"/>
                    <a:pt x="2645" y="5958"/>
                    <a:pt x="2645" y="5471"/>
                  </a:cubicBezTo>
                  <a:lnTo>
                    <a:pt x="2645" y="4377"/>
                  </a:lnTo>
                  <a:lnTo>
                    <a:pt x="2980" y="5745"/>
                  </a:lnTo>
                  <a:cubicBezTo>
                    <a:pt x="3031" y="6001"/>
                    <a:pt x="3276" y="6192"/>
                    <a:pt x="3533" y="6192"/>
                  </a:cubicBezTo>
                  <a:cubicBezTo>
                    <a:pt x="3581" y="6192"/>
                    <a:pt x="3631" y="6185"/>
                    <a:pt x="3679" y="6171"/>
                  </a:cubicBezTo>
                  <a:cubicBezTo>
                    <a:pt x="4013" y="6110"/>
                    <a:pt x="4226" y="5806"/>
                    <a:pt x="4165" y="5471"/>
                  </a:cubicBezTo>
                  <a:lnTo>
                    <a:pt x="3405" y="1368"/>
                  </a:lnTo>
                  <a:lnTo>
                    <a:pt x="1" y="0"/>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499;p93"/>
            <p:cNvSpPr/>
            <p:nvPr/>
          </p:nvSpPr>
          <p:spPr>
            <a:xfrm>
              <a:off x="5026200" y="3476025"/>
              <a:ext cx="283450" cy="973450"/>
            </a:xfrm>
            <a:custGeom>
              <a:avLst/>
              <a:gdLst/>
              <a:ahLst/>
              <a:cxnLst/>
              <a:rect l="l" t="t" r="r" b="b"/>
              <a:pathLst>
                <a:path w="11338" h="38938" extrusionOk="0">
                  <a:moveTo>
                    <a:pt x="0" y="1"/>
                  </a:moveTo>
                  <a:lnTo>
                    <a:pt x="1946" y="38937"/>
                  </a:lnTo>
                  <a:lnTo>
                    <a:pt x="11338" y="38937"/>
                  </a:lnTo>
                  <a:cubicBezTo>
                    <a:pt x="11338" y="36627"/>
                    <a:pt x="6779" y="35411"/>
                    <a:pt x="6779" y="35411"/>
                  </a:cubicBezTo>
                  <a:lnTo>
                    <a:pt x="8511" y="1"/>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500;p93"/>
            <p:cNvSpPr/>
            <p:nvPr/>
          </p:nvSpPr>
          <p:spPr>
            <a:xfrm>
              <a:off x="5071800" y="4361300"/>
              <a:ext cx="237850" cy="88175"/>
            </a:xfrm>
            <a:custGeom>
              <a:avLst/>
              <a:gdLst/>
              <a:ahLst/>
              <a:cxnLst/>
              <a:rect l="l" t="t" r="r" b="b"/>
              <a:pathLst>
                <a:path w="9514" h="3527" extrusionOk="0">
                  <a:moveTo>
                    <a:pt x="4955" y="0"/>
                  </a:moveTo>
                  <a:cubicBezTo>
                    <a:pt x="4955" y="0"/>
                    <a:pt x="3222" y="122"/>
                    <a:pt x="2310" y="1429"/>
                  </a:cubicBezTo>
                  <a:cubicBezTo>
                    <a:pt x="1368" y="1429"/>
                    <a:pt x="608" y="1459"/>
                    <a:pt x="0" y="1490"/>
                  </a:cubicBezTo>
                  <a:lnTo>
                    <a:pt x="122" y="3526"/>
                  </a:lnTo>
                  <a:lnTo>
                    <a:pt x="9514" y="3526"/>
                  </a:lnTo>
                  <a:cubicBezTo>
                    <a:pt x="9514" y="1216"/>
                    <a:pt x="4955" y="0"/>
                    <a:pt x="4955"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501;p93"/>
            <p:cNvSpPr/>
            <p:nvPr/>
          </p:nvSpPr>
          <p:spPr>
            <a:xfrm>
              <a:off x="4844575" y="3493500"/>
              <a:ext cx="319950" cy="955975"/>
            </a:xfrm>
            <a:custGeom>
              <a:avLst/>
              <a:gdLst/>
              <a:ahLst/>
              <a:cxnLst/>
              <a:rect l="l" t="t" r="r" b="b"/>
              <a:pathLst>
                <a:path w="12798" h="38239" extrusionOk="0">
                  <a:moveTo>
                    <a:pt x="9180" y="1"/>
                  </a:moveTo>
                  <a:lnTo>
                    <a:pt x="1" y="335"/>
                  </a:lnTo>
                  <a:lnTo>
                    <a:pt x="1824" y="38238"/>
                  </a:lnTo>
                  <a:lnTo>
                    <a:pt x="12797" y="38238"/>
                  </a:lnTo>
                  <a:cubicBezTo>
                    <a:pt x="12797" y="38238"/>
                    <a:pt x="11733" y="35715"/>
                    <a:pt x="10123" y="35320"/>
                  </a:cubicBezTo>
                  <a:lnTo>
                    <a:pt x="918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502;p93"/>
            <p:cNvSpPr/>
            <p:nvPr/>
          </p:nvSpPr>
          <p:spPr>
            <a:xfrm>
              <a:off x="4887900" y="4376500"/>
              <a:ext cx="276625" cy="72975"/>
            </a:xfrm>
            <a:custGeom>
              <a:avLst/>
              <a:gdLst/>
              <a:ahLst/>
              <a:cxnLst/>
              <a:rect l="l" t="t" r="r" b="b"/>
              <a:pathLst>
                <a:path w="11065" h="2919" extrusionOk="0">
                  <a:moveTo>
                    <a:pt x="8363" y="0"/>
                  </a:moveTo>
                  <a:cubicBezTo>
                    <a:pt x="8030" y="0"/>
                    <a:pt x="4601" y="28"/>
                    <a:pt x="4225" y="1155"/>
                  </a:cubicBezTo>
                  <a:lnTo>
                    <a:pt x="0" y="1155"/>
                  </a:lnTo>
                  <a:lnTo>
                    <a:pt x="91" y="2918"/>
                  </a:lnTo>
                  <a:lnTo>
                    <a:pt x="11064" y="2918"/>
                  </a:lnTo>
                  <a:cubicBezTo>
                    <a:pt x="11064" y="2918"/>
                    <a:pt x="10000" y="395"/>
                    <a:pt x="8390" y="0"/>
                  </a:cubicBezTo>
                  <a:cubicBezTo>
                    <a:pt x="8390" y="0"/>
                    <a:pt x="8381" y="0"/>
                    <a:pt x="8363"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503;p93"/>
            <p:cNvSpPr/>
            <p:nvPr/>
          </p:nvSpPr>
          <p:spPr>
            <a:xfrm>
              <a:off x="4844575" y="3476025"/>
              <a:ext cx="394425" cy="90925"/>
            </a:xfrm>
            <a:custGeom>
              <a:avLst/>
              <a:gdLst/>
              <a:ahLst/>
              <a:cxnLst/>
              <a:rect l="l" t="t" r="r" b="b"/>
              <a:pathLst>
                <a:path w="15777" h="3637" extrusionOk="0">
                  <a:moveTo>
                    <a:pt x="7265" y="1"/>
                  </a:moveTo>
                  <a:lnTo>
                    <a:pt x="7326" y="760"/>
                  </a:lnTo>
                  <a:lnTo>
                    <a:pt x="1" y="1034"/>
                  </a:lnTo>
                  <a:cubicBezTo>
                    <a:pt x="1" y="1034"/>
                    <a:pt x="8554" y="3636"/>
                    <a:pt x="14725" y="3636"/>
                  </a:cubicBezTo>
                  <a:cubicBezTo>
                    <a:pt x="15021" y="3636"/>
                    <a:pt x="15310" y="3630"/>
                    <a:pt x="15594" y="3618"/>
                  </a:cubicBezTo>
                  <a:lnTo>
                    <a:pt x="15776"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504;p93"/>
            <p:cNvSpPr/>
            <p:nvPr/>
          </p:nvSpPr>
          <p:spPr>
            <a:xfrm>
              <a:off x="4991250" y="3669800"/>
              <a:ext cx="92725" cy="202900"/>
            </a:xfrm>
            <a:custGeom>
              <a:avLst/>
              <a:gdLst/>
              <a:ahLst/>
              <a:cxnLst/>
              <a:rect l="l" t="t" r="r" b="b"/>
              <a:pathLst>
                <a:path w="3709" h="8116" extrusionOk="0">
                  <a:moveTo>
                    <a:pt x="3496" y="0"/>
                  </a:moveTo>
                  <a:cubicBezTo>
                    <a:pt x="1520" y="274"/>
                    <a:pt x="0" y="1976"/>
                    <a:pt x="0" y="4043"/>
                  </a:cubicBezTo>
                  <a:cubicBezTo>
                    <a:pt x="0" y="6171"/>
                    <a:pt x="1611" y="7934"/>
                    <a:pt x="3708" y="8116"/>
                  </a:cubicBezTo>
                  <a:cubicBezTo>
                    <a:pt x="3617" y="4681"/>
                    <a:pt x="3556" y="2037"/>
                    <a:pt x="349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505;p93"/>
            <p:cNvSpPr/>
            <p:nvPr/>
          </p:nvSpPr>
          <p:spPr>
            <a:xfrm>
              <a:off x="5172850" y="3679675"/>
              <a:ext cx="56250" cy="177850"/>
            </a:xfrm>
            <a:custGeom>
              <a:avLst/>
              <a:gdLst/>
              <a:ahLst/>
              <a:cxnLst/>
              <a:rect l="l" t="t" r="r" b="b"/>
              <a:pathLst>
                <a:path w="2250" h="7114" extrusionOk="0">
                  <a:moveTo>
                    <a:pt x="2250" y="1"/>
                  </a:moveTo>
                  <a:lnTo>
                    <a:pt x="2250" y="1"/>
                  </a:lnTo>
                  <a:cubicBezTo>
                    <a:pt x="913" y="669"/>
                    <a:pt x="1" y="2037"/>
                    <a:pt x="1" y="3648"/>
                  </a:cubicBezTo>
                  <a:cubicBezTo>
                    <a:pt x="1" y="5107"/>
                    <a:pt x="761" y="6384"/>
                    <a:pt x="1885" y="7113"/>
                  </a:cubicBezTo>
                  <a:lnTo>
                    <a:pt x="2250" y="1"/>
                  </a:lnTo>
                  <a:close/>
                </a:path>
              </a:pathLst>
            </a:custGeom>
            <a:solidFill>
              <a:srgbClr val="BC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506;p93"/>
            <p:cNvSpPr/>
            <p:nvPr/>
          </p:nvSpPr>
          <p:spPr>
            <a:xfrm>
              <a:off x="5188050" y="1971450"/>
              <a:ext cx="175575" cy="968425"/>
            </a:xfrm>
            <a:custGeom>
              <a:avLst/>
              <a:gdLst/>
              <a:ahLst/>
              <a:cxnLst/>
              <a:rect l="l" t="t" r="r" b="b"/>
              <a:pathLst>
                <a:path w="7023" h="38737" extrusionOk="0">
                  <a:moveTo>
                    <a:pt x="1095" y="0"/>
                  </a:moveTo>
                  <a:lnTo>
                    <a:pt x="1" y="20487"/>
                  </a:lnTo>
                  <a:cubicBezTo>
                    <a:pt x="1" y="20487"/>
                    <a:pt x="1824" y="34438"/>
                    <a:pt x="2371" y="35502"/>
                  </a:cubicBezTo>
                  <a:cubicBezTo>
                    <a:pt x="2839" y="36410"/>
                    <a:pt x="4369" y="36477"/>
                    <a:pt x="4807" y="36477"/>
                  </a:cubicBezTo>
                  <a:cubicBezTo>
                    <a:pt x="4882" y="36477"/>
                    <a:pt x="4925" y="36475"/>
                    <a:pt x="4925" y="36475"/>
                  </a:cubicBezTo>
                  <a:lnTo>
                    <a:pt x="5320" y="38116"/>
                  </a:lnTo>
                  <a:cubicBezTo>
                    <a:pt x="5418" y="38486"/>
                    <a:pt x="5757" y="38736"/>
                    <a:pt x="6125" y="38736"/>
                  </a:cubicBezTo>
                  <a:cubicBezTo>
                    <a:pt x="6211" y="38736"/>
                    <a:pt x="6298" y="38723"/>
                    <a:pt x="6384" y="38694"/>
                  </a:cubicBezTo>
                  <a:cubicBezTo>
                    <a:pt x="6779" y="38572"/>
                    <a:pt x="7022" y="38147"/>
                    <a:pt x="6961" y="37752"/>
                  </a:cubicBezTo>
                  <a:lnTo>
                    <a:pt x="3770" y="21034"/>
                  </a:lnTo>
                  <a:cubicBezTo>
                    <a:pt x="3770" y="21034"/>
                    <a:pt x="4986" y="8845"/>
                    <a:pt x="4803" y="5927"/>
                  </a:cubicBezTo>
                  <a:cubicBezTo>
                    <a:pt x="4590" y="3040"/>
                    <a:pt x="1095" y="0"/>
                    <a:pt x="1095"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507;p93"/>
            <p:cNvSpPr/>
            <p:nvPr/>
          </p:nvSpPr>
          <p:spPr>
            <a:xfrm>
              <a:off x="5233650" y="2789700"/>
              <a:ext cx="129975" cy="150175"/>
            </a:xfrm>
            <a:custGeom>
              <a:avLst/>
              <a:gdLst/>
              <a:ahLst/>
              <a:cxnLst/>
              <a:rect l="l" t="t" r="r" b="b"/>
              <a:pathLst>
                <a:path w="5199" h="6007" extrusionOk="0">
                  <a:moveTo>
                    <a:pt x="1880" y="0"/>
                  </a:moveTo>
                  <a:cubicBezTo>
                    <a:pt x="1245" y="0"/>
                    <a:pt x="576" y="69"/>
                    <a:pt x="0" y="280"/>
                  </a:cubicBezTo>
                  <a:cubicBezTo>
                    <a:pt x="213" y="1587"/>
                    <a:pt x="426" y="2529"/>
                    <a:pt x="547" y="2772"/>
                  </a:cubicBezTo>
                  <a:cubicBezTo>
                    <a:pt x="1015" y="3680"/>
                    <a:pt x="2545" y="3747"/>
                    <a:pt x="2983" y="3747"/>
                  </a:cubicBezTo>
                  <a:cubicBezTo>
                    <a:pt x="3058" y="3747"/>
                    <a:pt x="3101" y="3745"/>
                    <a:pt x="3101" y="3745"/>
                  </a:cubicBezTo>
                  <a:lnTo>
                    <a:pt x="3496" y="5386"/>
                  </a:lnTo>
                  <a:cubicBezTo>
                    <a:pt x="3594" y="5756"/>
                    <a:pt x="3933" y="6006"/>
                    <a:pt x="4301" y="6006"/>
                  </a:cubicBezTo>
                  <a:cubicBezTo>
                    <a:pt x="4387" y="6006"/>
                    <a:pt x="4474" y="5993"/>
                    <a:pt x="4560" y="5964"/>
                  </a:cubicBezTo>
                  <a:cubicBezTo>
                    <a:pt x="4955" y="5842"/>
                    <a:pt x="5198" y="5417"/>
                    <a:pt x="5137" y="5022"/>
                  </a:cubicBezTo>
                  <a:lnTo>
                    <a:pt x="4225" y="249"/>
                  </a:lnTo>
                  <a:cubicBezTo>
                    <a:pt x="3994" y="211"/>
                    <a:pt x="2988" y="0"/>
                    <a:pt x="1880"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508;p93"/>
            <p:cNvSpPr/>
            <p:nvPr/>
          </p:nvSpPr>
          <p:spPr>
            <a:xfrm>
              <a:off x="4743525" y="2694100"/>
              <a:ext cx="531175" cy="827700"/>
            </a:xfrm>
            <a:custGeom>
              <a:avLst/>
              <a:gdLst/>
              <a:ahLst/>
              <a:cxnLst/>
              <a:rect l="l" t="t" r="r" b="b"/>
              <a:pathLst>
                <a:path w="21247" h="33108" extrusionOk="0">
                  <a:moveTo>
                    <a:pt x="6201" y="0"/>
                  </a:moveTo>
                  <a:cubicBezTo>
                    <a:pt x="6201" y="0"/>
                    <a:pt x="0" y="14833"/>
                    <a:pt x="4043" y="32311"/>
                  </a:cubicBezTo>
                  <a:cubicBezTo>
                    <a:pt x="7417" y="32909"/>
                    <a:pt x="10453" y="33108"/>
                    <a:pt x="13002" y="33108"/>
                  </a:cubicBezTo>
                  <a:cubicBezTo>
                    <a:pt x="18099" y="33108"/>
                    <a:pt x="21247" y="32311"/>
                    <a:pt x="21247" y="32311"/>
                  </a:cubicBezTo>
                  <a:lnTo>
                    <a:pt x="20548"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509;p93"/>
            <p:cNvSpPr/>
            <p:nvPr/>
          </p:nvSpPr>
          <p:spPr>
            <a:xfrm>
              <a:off x="4743525" y="2694100"/>
              <a:ext cx="227225" cy="821475"/>
            </a:xfrm>
            <a:custGeom>
              <a:avLst/>
              <a:gdLst/>
              <a:ahLst/>
              <a:cxnLst/>
              <a:rect l="l" t="t" r="r" b="b"/>
              <a:pathLst>
                <a:path w="9089" h="32859" extrusionOk="0">
                  <a:moveTo>
                    <a:pt x="6201" y="0"/>
                  </a:moveTo>
                  <a:cubicBezTo>
                    <a:pt x="6201" y="0"/>
                    <a:pt x="0" y="14833"/>
                    <a:pt x="4043" y="32311"/>
                  </a:cubicBezTo>
                  <a:cubicBezTo>
                    <a:pt x="5471" y="32554"/>
                    <a:pt x="6839" y="32736"/>
                    <a:pt x="8116" y="32858"/>
                  </a:cubicBezTo>
                  <a:cubicBezTo>
                    <a:pt x="8116" y="32828"/>
                    <a:pt x="8085" y="32797"/>
                    <a:pt x="8085" y="32767"/>
                  </a:cubicBezTo>
                  <a:cubicBezTo>
                    <a:pt x="4803" y="23983"/>
                    <a:pt x="8359" y="3861"/>
                    <a:pt x="9088"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510;p93"/>
            <p:cNvSpPr/>
            <p:nvPr/>
          </p:nvSpPr>
          <p:spPr>
            <a:xfrm>
              <a:off x="4866625" y="1924325"/>
              <a:ext cx="419475" cy="802225"/>
            </a:xfrm>
            <a:custGeom>
              <a:avLst/>
              <a:gdLst/>
              <a:ahLst/>
              <a:cxnLst/>
              <a:rect l="l" t="t" r="r" b="b"/>
              <a:pathLst>
                <a:path w="16779" h="32089" extrusionOk="0">
                  <a:moveTo>
                    <a:pt x="7538" y="1"/>
                  </a:moveTo>
                  <a:lnTo>
                    <a:pt x="0" y="4256"/>
                  </a:lnTo>
                  <a:cubicBezTo>
                    <a:pt x="0" y="4256"/>
                    <a:pt x="2371" y="24682"/>
                    <a:pt x="1277" y="30791"/>
                  </a:cubicBezTo>
                  <a:cubicBezTo>
                    <a:pt x="4448" y="31764"/>
                    <a:pt x="7099" y="32088"/>
                    <a:pt x="9225" y="32088"/>
                  </a:cubicBezTo>
                  <a:cubicBezTo>
                    <a:pt x="13476" y="32088"/>
                    <a:pt x="15624" y="30791"/>
                    <a:pt x="15624" y="30791"/>
                  </a:cubicBezTo>
                  <a:cubicBezTo>
                    <a:pt x="15624" y="30791"/>
                    <a:pt x="14560" y="19180"/>
                    <a:pt x="15077" y="16050"/>
                  </a:cubicBezTo>
                  <a:cubicBezTo>
                    <a:pt x="15624" y="12949"/>
                    <a:pt x="16779" y="11065"/>
                    <a:pt x="15168" y="5715"/>
                  </a:cubicBezTo>
                  <a:lnTo>
                    <a:pt x="13952" y="1885"/>
                  </a:lnTo>
                  <a:lnTo>
                    <a:pt x="10791"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511;p93"/>
            <p:cNvSpPr/>
            <p:nvPr/>
          </p:nvSpPr>
          <p:spPr>
            <a:xfrm>
              <a:off x="5048225" y="1924325"/>
              <a:ext cx="152000" cy="802375"/>
            </a:xfrm>
            <a:custGeom>
              <a:avLst/>
              <a:gdLst/>
              <a:ahLst/>
              <a:cxnLst/>
              <a:rect l="l" t="t" r="r" b="b"/>
              <a:pathLst>
                <a:path w="6080" h="32095" extrusionOk="0">
                  <a:moveTo>
                    <a:pt x="274" y="1"/>
                  </a:moveTo>
                  <a:lnTo>
                    <a:pt x="1" y="6657"/>
                  </a:lnTo>
                  <a:cubicBezTo>
                    <a:pt x="882" y="10426"/>
                    <a:pt x="973" y="32068"/>
                    <a:pt x="973" y="32068"/>
                  </a:cubicBezTo>
                  <a:cubicBezTo>
                    <a:pt x="1338" y="32086"/>
                    <a:pt x="1691" y="32095"/>
                    <a:pt x="2031" y="32095"/>
                  </a:cubicBezTo>
                  <a:cubicBezTo>
                    <a:pt x="3389" y="32095"/>
                    <a:pt x="4542" y="31959"/>
                    <a:pt x="5442" y="31764"/>
                  </a:cubicBezTo>
                  <a:cubicBezTo>
                    <a:pt x="6080" y="26263"/>
                    <a:pt x="4925" y="5533"/>
                    <a:pt x="4925" y="5533"/>
                  </a:cubicBezTo>
                  <a:lnTo>
                    <a:pt x="3527" y="1"/>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512;p93"/>
            <p:cNvSpPr/>
            <p:nvPr/>
          </p:nvSpPr>
          <p:spPr>
            <a:xfrm>
              <a:off x="5134100" y="2001850"/>
              <a:ext cx="18275" cy="721900"/>
            </a:xfrm>
            <a:custGeom>
              <a:avLst/>
              <a:gdLst/>
              <a:ahLst/>
              <a:cxnLst/>
              <a:rect l="l" t="t" r="r" b="b"/>
              <a:pathLst>
                <a:path w="731" h="28876" fill="none" extrusionOk="0">
                  <a:moveTo>
                    <a:pt x="1" y="0"/>
                  </a:moveTo>
                  <a:lnTo>
                    <a:pt x="730" y="28876"/>
                  </a:lnTo>
                </a:path>
              </a:pathLst>
            </a:custGeom>
            <a:noFill/>
            <a:ln w="532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513;p93"/>
            <p:cNvSpPr/>
            <p:nvPr/>
          </p:nvSpPr>
          <p:spPr>
            <a:xfrm>
              <a:off x="4570250" y="4404600"/>
              <a:ext cx="1017525" cy="90450"/>
            </a:xfrm>
            <a:custGeom>
              <a:avLst/>
              <a:gdLst/>
              <a:ahLst/>
              <a:cxnLst/>
              <a:rect l="l" t="t" r="r" b="b"/>
              <a:pathLst>
                <a:path w="40701" h="3618" extrusionOk="0">
                  <a:moveTo>
                    <a:pt x="20336" y="1"/>
                  </a:moveTo>
                  <a:cubicBezTo>
                    <a:pt x="9089" y="1"/>
                    <a:pt x="1" y="791"/>
                    <a:pt x="1" y="1794"/>
                  </a:cubicBezTo>
                  <a:cubicBezTo>
                    <a:pt x="1" y="2797"/>
                    <a:pt x="9089" y="3618"/>
                    <a:pt x="20336" y="3618"/>
                  </a:cubicBezTo>
                  <a:cubicBezTo>
                    <a:pt x="31582" y="3618"/>
                    <a:pt x="40701" y="2797"/>
                    <a:pt x="40701" y="1794"/>
                  </a:cubicBezTo>
                  <a:cubicBezTo>
                    <a:pt x="40701" y="791"/>
                    <a:pt x="31582" y="1"/>
                    <a:pt x="20336"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514;p93"/>
            <p:cNvSpPr/>
            <p:nvPr/>
          </p:nvSpPr>
          <p:spPr>
            <a:xfrm>
              <a:off x="4770875" y="2030725"/>
              <a:ext cx="670250" cy="791050"/>
            </a:xfrm>
            <a:custGeom>
              <a:avLst/>
              <a:gdLst/>
              <a:ahLst/>
              <a:cxnLst/>
              <a:rect l="l" t="t" r="r" b="b"/>
              <a:pathLst>
                <a:path w="26810" h="31642" extrusionOk="0">
                  <a:moveTo>
                    <a:pt x="3830" y="0"/>
                  </a:moveTo>
                  <a:cubicBezTo>
                    <a:pt x="3830" y="0"/>
                    <a:pt x="0" y="2614"/>
                    <a:pt x="1034" y="6961"/>
                  </a:cubicBezTo>
                  <a:cubicBezTo>
                    <a:pt x="1824" y="10395"/>
                    <a:pt x="7295" y="19453"/>
                    <a:pt x="9575" y="23162"/>
                  </a:cubicBezTo>
                  <a:cubicBezTo>
                    <a:pt x="10244" y="24225"/>
                    <a:pt x="11186" y="25076"/>
                    <a:pt x="12311" y="25624"/>
                  </a:cubicBezTo>
                  <a:lnTo>
                    <a:pt x="24894" y="31642"/>
                  </a:lnTo>
                  <a:cubicBezTo>
                    <a:pt x="24894" y="31642"/>
                    <a:pt x="25290" y="27539"/>
                    <a:pt x="26809" y="25897"/>
                  </a:cubicBezTo>
                  <a:lnTo>
                    <a:pt x="14864" y="19514"/>
                  </a:lnTo>
                  <a:lnTo>
                    <a:pt x="6292" y="2128"/>
                  </a:lnTo>
                  <a:cubicBezTo>
                    <a:pt x="6292" y="2128"/>
                    <a:pt x="5320" y="395"/>
                    <a:pt x="3830"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515;p93"/>
            <p:cNvSpPr/>
            <p:nvPr/>
          </p:nvSpPr>
          <p:spPr>
            <a:xfrm>
              <a:off x="5393225" y="2678150"/>
              <a:ext cx="196825" cy="178825"/>
            </a:xfrm>
            <a:custGeom>
              <a:avLst/>
              <a:gdLst/>
              <a:ahLst/>
              <a:cxnLst/>
              <a:rect l="l" t="t" r="r" b="b"/>
              <a:pathLst>
                <a:path w="7873" h="7153" extrusionOk="0">
                  <a:moveTo>
                    <a:pt x="1915" y="0"/>
                  </a:moveTo>
                  <a:cubicBezTo>
                    <a:pt x="61" y="1520"/>
                    <a:pt x="0" y="5745"/>
                    <a:pt x="0" y="5745"/>
                  </a:cubicBezTo>
                  <a:lnTo>
                    <a:pt x="3526" y="7082"/>
                  </a:lnTo>
                  <a:cubicBezTo>
                    <a:pt x="3653" y="7130"/>
                    <a:pt x="3787" y="7153"/>
                    <a:pt x="3920" y="7153"/>
                  </a:cubicBezTo>
                  <a:cubicBezTo>
                    <a:pt x="4296" y="7153"/>
                    <a:pt x="4670" y="6971"/>
                    <a:pt x="4894" y="6657"/>
                  </a:cubicBezTo>
                  <a:lnTo>
                    <a:pt x="6627" y="4073"/>
                  </a:lnTo>
                  <a:lnTo>
                    <a:pt x="6688" y="4104"/>
                  </a:lnTo>
                  <a:cubicBezTo>
                    <a:pt x="6731" y="4110"/>
                    <a:pt x="6774" y="4113"/>
                    <a:pt x="6818" y="4113"/>
                  </a:cubicBezTo>
                  <a:cubicBezTo>
                    <a:pt x="7197" y="4113"/>
                    <a:pt x="7557" y="3878"/>
                    <a:pt x="7721" y="3496"/>
                  </a:cubicBezTo>
                  <a:cubicBezTo>
                    <a:pt x="7873" y="3040"/>
                    <a:pt x="7660" y="2523"/>
                    <a:pt x="7204" y="2310"/>
                  </a:cubicBezTo>
                  <a:lnTo>
                    <a:pt x="1915"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516;p93"/>
            <p:cNvSpPr/>
            <p:nvPr/>
          </p:nvSpPr>
          <p:spPr>
            <a:xfrm>
              <a:off x="5048225" y="1924325"/>
              <a:ext cx="48675" cy="166450"/>
            </a:xfrm>
            <a:custGeom>
              <a:avLst/>
              <a:gdLst/>
              <a:ahLst/>
              <a:cxnLst/>
              <a:rect l="l" t="t" r="r" b="b"/>
              <a:pathLst>
                <a:path w="1947" h="6658" extrusionOk="0">
                  <a:moveTo>
                    <a:pt x="274" y="1"/>
                  </a:moveTo>
                  <a:lnTo>
                    <a:pt x="1" y="6657"/>
                  </a:lnTo>
                  <a:lnTo>
                    <a:pt x="1946" y="1672"/>
                  </a:lnTo>
                  <a:lnTo>
                    <a:pt x="274"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517;p93"/>
            <p:cNvSpPr/>
            <p:nvPr/>
          </p:nvSpPr>
          <p:spPr>
            <a:xfrm>
              <a:off x="5134100" y="1924325"/>
              <a:ext cx="37250" cy="138425"/>
            </a:xfrm>
            <a:custGeom>
              <a:avLst/>
              <a:gdLst/>
              <a:ahLst/>
              <a:cxnLst/>
              <a:rect l="l" t="t" r="r" b="b"/>
              <a:pathLst>
                <a:path w="1490" h="5537" extrusionOk="0">
                  <a:moveTo>
                    <a:pt x="92" y="1"/>
                  </a:moveTo>
                  <a:lnTo>
                    <a:pt x="1" y="3101"/>
                  </a:lnTo>
                  <a:cubicBezTo>
                    <a:pt x="1" y="3101"/>
                    <a:pt x="1421" y="5537"/>
                    <a:pt x="1488" y="5537"/>
                  </a:cubicBezTo>
                  <a:cubicBezTo>
                    <a:pt x="1489" y="5537"/>
                    <a:pt x="1490" y="5536"/>
                    <a:pt x="1490" y="5533"/>
                  </a:cubicBezTo>
                  <a:cubicBezTo>
                    <a:pt x="1490" y="5411"/>
                    <a:pt x="730" y="396"/>
                    <a:pt x="730" y="396"/>
                  </a:cubicBezTo>
                  <a:lnTo>
                    <a:pt x="92"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518;p93"/>
            <p:cNvSpPr/>
            <p:nvPr/>
          </p:nvSpPr>
          <p:spPr>
            <a:xfrm>
              <a:off x="4905375" y="1712325"/>
              <a:ext cx="143650" cy="142875"/>
            </a:xfrm>
            <a:custGeom>
              <a:avLst/>
              <a:gdLst/>
              <a:ahLst/>
              <a:cxnLst/>
              <a:rect l="l" t="t" r="r" b="b"/>
              <a:pathLst>
                <a:path w="5746" h="5715" extrusionOk="0">
                  <a:moveTo>
                    <a:pt x="2888" y="0"/>
                  </a:moveTo>
                  <a:cubicBezTo>
                    <a:pt x="1307" y="0"/>
                    <a:pt x="0" y="1277"/>
                    <a:pt x="0" y="2858"/>
                  </a:cubicBezTo>
                  <a:cubicBezTo>
                    <a:pt x="0" y="4438"/>
                    <a:pt x="1307" y="5715"/>
                    <a:pt x="2888" y="5715"/>
                  </a:cubicBezTo>
                  <a:cubicBezTo>
                    <a:pt x="4469" y="5715"/>
                    <a:pt x="5745" y="4438"/>
                    <a:pt x="5745" y="2858"/>
                  </a:cubicBezTo>
                  <a:cubicBezTo>
                    <a:pt x="5745" y="1277"/>
                    <a:pt x="4469" y="0"/>
                    <a:pt x="2888"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519;p93"/>
            <p:cNvSpPr/>
            <p:nvPr/>
          </p:nvSpPr>
          <p:spPr>
            <a:xfrm>
              <a:off x="4957800" y="1712325"/>
              <a:ext cx="91225" cy="117800"/>
            </a:xfrm>
            <a:custGeom>
              <a:avLst/>
              <a:gdLst/>
              <a:ahLst/>
              <a:cxnLst/>
              <a:rect l="l" t="t" r="r" b="b"/>
              <a:pathLst>
                <a:path w="3649" h="4712" extrusionOk="0">
                  <a:moveTo>
                    <a:pt x="791" y="0"/>
                  </a:moveTo>
                  <a:cubicBezTo>
                    <a:pt x="517" y="0"/>
                    <a:pt x="244" y="31"/>
                    <a:pt x="1" y="92"/>
                  </a:cubicBezTo>
                  <a:cubicBezTo>
                    <a:pt x="274" y="1186"/>
                    <a:pt x="1065" y="3465"/>
                    <a:pt x="2979" y="4712"/>
                  </a:cubicBezTo>
                  <a:cubicBezTo>
                    <a:pt x="3405" y="4195"/>
                    <a:pt x="3648" y="3557"/>
                    <a:pt x="3648" y="2858"/>
                  </a:cubicBezTo>
                  <a:cubicBezTo>
                    <a:pt x="3648" y="1277"/>
                    <a:pt x="2372" y="0"/>
                    <a:pt x="7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520;p93"/>
            <p:cNvSpPr/>
            <p:nvPr/>
          </p:nvSpPr>
          <p:spPr>
            <a:xfrm>
              <a:off x="4917525" y="1546350"/>
              <a:ext cx="294100" cy="237425"/>
            </a:xfrm>
            <a:custGeom>
              <a:avLst/>
              <a:gdLst/>
              <a:ahLst/>
              <a:cxnLst/>
              <a:rect l="l" t="t" r="r" b="b"/>
              <a:pathLst>
                <a:path w="11764" h="9497" extrusionOk="0">
                  <a:moveTo>
                    <a:pt x="7823" y="0"/>
                  </a:moveTo>
                  <a:cubicBezTo>
                    <a:pt x="7598" y="0"/>
                    <a:pt x="7362" y="14"/>
                    <a:pt x="7113" y="44"/>
                  </a:cubicBezTo>
                  <a:cubicBezTo>
                    <a:pt x="3527" y="469"/>
                    <a:pt x="1" y="5302"/>
                    <a:pt x="4013" y="9071"/>
                  </a:cubicBezTo>
                  <a:lnTo>
                    <a:pt x="5502" y="9497"/>
                  </a:lnTo>
                  <a:cubicBezTo>
                    <a:pt x="5502" y="9497"/>
                    <a:pt x="11551" y="4907"/>
                    <a:pt x="11764" y="2475"/>
                  </a:cubicBezTo>
                  <a:cubicBezTo>
                    <a:pt x="11764" y="2475"/>
                    <a:pt x="10842" y="0"/>
                    <a:pt x="7823"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521;p93"/>
            <p:cNvSpPr/>
            <p:nvPr/>
          </p:nvSpPr>
          <p:spPr>
            <a:xfrm>
              <a:off x="5055075" y="1780700"/>
              <a:ext cx="84375" cy="221175"/>
            </a:xfrm>
            <a:custGeom>
              <a:avLst/>
              <a:gdLst/>
              <a:ahLst/>
              <a:cxnLst/>
              <a:rect l="l" t="t" r="r" b="b"/>
              <a:pathLst>
                <a:path w="3375" h="8847" extrusionOk="0">
                  <a:moveTo>
                    <a:pt x="0" y="1"/>
                  </a:moveTo>
                  <a:lnTo>
                    <a:pt x="0" y="5746"/>
                  </a:lnTo>
                  <a:lnTo>
                    <a:pt x="3162" y="8846"/>
                  </a:lnTo>
                  <a:lnTo>
                    <a:pt x="3374" y="1916"/>
                  </a:lnTo>
                  <a:lnTo>
                    <a:pt x="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522;p93"/>
            <p:cNvSpPr/>
            <p:nvPr/>
          </p:nvSpPr>
          <p:spPr>
            <a:xfrm>
              <a:off x="5055075" y="1780700"/>
              <a:ext cx="84375" cy="120850"/>
            </a:xfrm>
            <a:custGeom>
              <a:avLst/>
              <a:gdLst/>
              <a:ahLst/>
              <a:cxnLst/>
              <a:rect l="l" t="t" r="r" b="b"/>
              <a:pathLst>
                <a:path w="3375" h="4834" extrusionOk="0">
                  <a:moveTo>
                    <a:pt x="0" y="1"/>
                  </a:moveTo>
                  <a:lnTo>
                    <a:pt x="0" y="1"/>
                  </a:lnTo>
                  <a:cubicBezTo>
                    <a:pt x="0" y="1"/>
                    <a:pt x="1247" y="3679"/>
                    <a:pt x="3283" y="4834"/>
                  </a:cubicBezTo>
                  <a:lnTo>
                    <a:pt x="3374" y="1916"/>
                  </a:lnTo>
                  <a:lnTo>
                    <a:pt x="0"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523;p93"/>
            <p:cNvSpPr/>
            <p:nvPr/>
          </p:nvSpPr>
          <p:spPr>
            <a:xfrm>
              <a:off x="5036825" y="1608225"/>
              <a:ext cx="211275" cy="256025"/>
            </a:xfrm>
            <a:custGeom>
              <a:avLst/>
              <a:gdLst/>
              <a:ahLst/>
              <a:cxnLst/>
              <a:rect l="l" t="t" r="r" b="b"/>
              <a:pathLst>
                <a:path w="8451" h="10241" extrusionOk="0">
                  <a:moveTo>
                    <a:pt x="6992" y="0"/>
                  </a:moveTo>
                  <a:lnTo>
                    <a:pt x="6992" y="0"/>
                  </a:lnTo>
                  <a:cubicBezTo>
                    <a:pt x="5594" y="2827"/>
                    <a:pt x="1" y="4863"/>
                    <a:pt x="1" y="4863"/>
                  </a:cubicBezTo>
                  <a:cubicBezTo>
                    <a:pt x="1" y="4863"/>
                    <a:pt x="761" y="8025"/>
                    <a:pt x="2068" y="9058"/>
                  </a:cubicBezTo>
                  <a:cubicBezTo>
                    <a:pt x="2902" y="9753"/>
                    <a:pt x="4333" y="10241"/>
                    <a:pt x="5369" y="10241"/>
                  </a:cubicBezTo>
                  <a:cubicBezTo>
                    <a:pt x="5919" y="10241"/>
                    <a:pt x="6357" y="10104"/>
                    <a:pt x="6536" y="9788"/>
                  </a:cubicBezTo>
                  <a:cubicBezTo>
                    <a:pt x="8451" y="6353"/>
                    <a:pt x="6992" y="1"/>
                    <a:pt x="6992"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524;p93"/>
            <p:cNvSpPr/>
            <p:nvPr/>
          </p:nvSpPr>
          <p:spPr>
            <a:xfrm>
              <a:off x="5113575" y="1731325"/>
              <a:ext cx="47900" cy="11425"/>
            </a:xfrm>
            <a:custGeom>
              <a:avLst/>
              <a:gdLst/>
              <a:ahLst/>
              <a:cxnLst/>
              <a:rect l="l" t="t" r="r" b="b"/>
              <a:pathLst>
                <a:path w="1916" h="457" fill="none" extrusionOk="0">
                  <a:moveTo>
                    <a:pt x="1916" y="456"/>
                  </a:moveTo>
                  <a:cubicBezTo>
                    <a:pt x="1916" y="456"/>
                    <a:pt x="1277" y="0"/>
                    <a:pt x="1" y="456"/>
                  </a:cubicBezTo>
                </a:path>
              </a:pathLst>
            </a:custGeom>
            <a:noFill/>
            <a:ln w="6850" cap="rnd" cmpd="sng">
              <a:solidFill>
                <a:srgbClr val="50637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525;p93"/>
            <p:cNvSpPr/>
            <p:nvPr/>
          </p:nvSpPr>
          <p:spPr>
            <a:xfrm>
              <a:off x="5206300" y="1735875"/>
              <a:ext cx="19000" cy="4600"/>
            </a:xfrm>
            <a:custGeom>
              <a:avLst/>
              <a:gdLst/>
              <a:ahLst/>
              <a:cxnLst/>
              <a:rect l="l" t="t" r="r" b="b"/>
              <a:pathLst>
                <a:path w="760" h="184" fill="none" extrusionOk="0">
                  <a:moveTo>
                    <a:pt x="0" y="183"/>
                  </a:moveTo>
                  <a:cubicBezTo>
                    <a:pt x="0" y="183"/>
                    <a:pt x="486" y="31"/>
                    <a:pt x="760" y="1"/>
                  </a:cubicBezTo>
                </a:path>
              </a:pathLst>
            </a:custGeom>
            <a:noFill/>
            <a:ln w="6850" cap="rnd" cmpd="sng">
              <a:solidFill>
                <a:srgbClr val="50637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526;p93"/>
            <p:cNvSpPr/>
            <p:nvPr/>
          </p:nvSpPr>
          <p:spPr>
            <a:xfrm>
              <a:off x="5113575" y="1691800"/>
              <a:ext cx="47900" cy="12200"/>
            </a:xfrm>
            <a:custGeom>
              <a:avLst/>
              <a:gdLst/>
              <a:ahLst/>
              <a:cxnLst/>
              <a:rect l="l" t="t" r="r" b="b"/>
              <a:pathLst>
                <a:path w="1916" h="488" fill="none" extrusionOk="0">
                  <a:moveTo>
                    <a:pt x="1916" y="244"/>
                  </a:moveTo>
                  <a:cubicBezTo>
                    <a:pt x="1916" y="244"/>
                    <a:pt x="761" y="1"/>
                    <a:pt x="1" y="487"/>
                  </a:cubicBezTo>
                </a:path>
              </a:pathLst>
            </a:custGeom>
            <a:noFill/>
            <a:ln w="987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527;p93"/>
            <p:cNvSpPr/>
            <p:nvPr/>
          </p:nvSpPr>
          <p:spPr>
            <a:xfrm>
              <a:off x="5206300" y="1696375"/>
              <a:ext cx="19000" cy="25"/>
            </a:xfrm>
            <a:custGeom>
              <a:avLst/>
              <a:gdLst/>
              <a:ahLst/>
              <a:cxnLst/>
              <a:rect l="l" t="t" r="r" b="b"/>
              <a:pathLst>
                <a:path w="760" h="1" fill="none" extrusionOk="0">
                  <a:moveTo>
                    <a:pt x="0" y="0"/>
                  </a:moveTo>
                  <a:lnTo>
                    <a:pt x="760" y="0"/>
                  </a:lnTo>
                </a:path>
              </a:pathLst>
            </a:custGeom>
            <a:noFill/>
            <a:ln w="987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528;p93"/>
            <p:cNvSpPr/>
            <p:nvPr/>
          </p:nvSpPr>
          <p:spPr>
            <a:xfrm>
              <a:off x="5147775" y="1814900"/>
              <a:ext cx="47150" cy="10675"/>
            </a:xfrm>
            <a:custGeom>
              <a:avLst/>
              <a:gdLst/>
              <a:ahLst/>
              <a:cxnLst/>
              <a:rect l="l" t="t" r="r" b="b"/>
              <a:pathLst>
                <a:path w="1886" h="427" fill="none" extrusionOk="0">
                  <a:moveTo>
                    <a:pt x="1885" y="244"/>
                  </a:moveTo>
                  <a:cubicBezTo>
                    <a:pt x="1885" y="244"/>
                    <a:pt x="1156" y="426"/>
                    <a:pt x="1" y="1"/>
                  </a:cubicBez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529;p93"/>
            <p:cNvSpPr/>
            <p:nvPr/>
          </p:nvSpPr>
          <p:spPr>
            <a:xfrm>
              <a:off x="5178925" y="1779200"/>
              <a:ext cx="24350" cy="12725"/>
            </a:xfrm>
            <a:custGeom>
              <a:avLst/>
              <a:gdLst/>
              <a:ahLst/>
              <a:cxnLst/>
              <a:rect l="l" t="t" r="r" b="b"/>
              <a:pathLst>
                <a:path w="974" h="509" extrusionOk="0">
                  <a:moveTo>
                    <a:pt x="639" y="0"/>
                  </a:moveTo>
                  <a:lnTo>
                    <a:pt x="639" y="0"/>
                  </a:lnTo>
                  <a:cubicBezTo>
                    <a:pt x="641" y="2"/>
                    <a:pt x="845" y="245"/>
                    <a:pt x="459" y="245"/>
                  </a:cubicBezTo>
                  <a:cubicBezTo>
                    <a:pt x="355" y="245"/>
                    <a:pt x="207" y="228"/>
                    <a:pt x="1" y="183"/>
                  </a:cubicBezTo>
                  <a:lnTo>
                    <a:pt x="1" y="183"/>
                  </a:lnTo>
                  <a:cubicBezTo>
                    <a:pt x="323" y="438"/>
                    <a:pt x="551" y="509"/>
                    <a:pt x="704" y="509"/>
                  </a:cubicBezTo>
                  <a:cubicBezTo>
                    <a:pt x="898" y="509"/>
                    <a:pt x="974" y="395"/>
                    <a:pt x="974" y="395"/>
                  </a:cubicBezTo>
                  <a:lnTo>
                    <a:pt x="639" y="0"/>
                  </a:lnTo>
                  <a:close/>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530;p93"/>
            <p:cNvSpPr/>
            <p:nvPr/>
          </p:nvSpPr>
          <p:spPr>
            <a:xfrm>
              <a:off x="4998850" y="1726000"/>
              <a:ext cx="69925" cy="70700"/>
            </a:xfrm>
            <a:custGeom>
              <a:avLst/>
              <a:gdLst/>
              <a:ahLst/>
              <a:cxnLst/>
              <a:rect l="l" t="t" r="r" b="b"/>
              <a:pathLst>
                <a:path w="2797" h="2828" extrusionOk="0">
                  <a:moveTo>
                    <a:pt x="1398" y="0"/>
                  </a:moveTo>
                  <a:cubicBezTo>
                    <a:pt x="638" y="0"/>
                    <a:pt x="0" y="639"/>
                    <a:pt x="0" y="1429"/>
                  </a:cubicBezTo>
                  <a:cubicBezTo>
                    <a:pt x="0" y="2189"/>
                    <a:pt x="638" y="2827"/>
                    <a:pt x="1398" y="2827"/>
                  </a:cubicBezTo>
                  <a:cubicBezTo>
                    <a:pt x="2189" y="2827"/>
                    <a:pt x="2796" y="2189"/>
                    <a:pt x="2796" y="1429"/>
                  </a:cubicBezTo>
                  <a:cubicBezTo>
                    <a:pt x="2796" y="639"/>
                    <a:pt x="2189" y="0"/>
                    <a:pt x="1398"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531;p93"/>
            <p:cNvSpPr/>
            <p:nvPr/>
          </p:nvSpPr>
          <p:spPr>
            <a:xfrm>
              <a:off x="5016325" y="1756400"/>
              <a:ext cx="32700" cy="27375"/>
            </a:xfrm>
            <a:custGeom>
              <a:avLst/>
              <a:gdLst/>
              <a:ahLst/>
              <a:cxnLst/>
              <a:rect l="l" t="t" r="r" b="b"/>
              <a:pathLst>
                <a:path w="1308" h="1095" fill="none" extrusionOk="0">
                  <a:moveTo>
                    <a:pt x="0" y="0"/>
                  </a:moveTo>
                  <a:lnTo>
                    <a:pt x="1307" y="1095"/>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532;p93"/>
            <p:cNvSpPr/>
            <p:nvPr/>
          </p:nvSpPr>
          <p:spPr>
            <a:xfrm>
              <a:off x="4981350" y="2558075"/>
              <a:ext cx="133775" cy="129200"/>
            </a:xfrm>
            <a:custGeom>
              <a:avLst/>
              <a:gdLst/>
              <a:ahLst/>
              <a:cxnLst/>
              <a:rect l="l" t="t" r="r" b="b"/>
              <a:pathLst>
                <a:path w="5351" h="5168" extrusionOk="0">
                  <a:moveTo>
                    <a:pt x="1156" y="1"/>
                  </a:moveTo>
                  <a:cubicBezTo>
                    <a:pt x="761" y="1"/>
                    <a:pt x="366" y="61"/>
                    <a:pt x="1" y="183"/>
                  </a:cubicBezTo>
                  <a:cubicBezTo>
                    <a:pt x="427" y="882"/>
                    <a:pt x="822" y="1551"/>
                    <a:pt x="1156" y="2068"/>
                  </a:cubicBezTo>
                  <a:cubicBezTo>
                    <a:pt x="1825" y="3131"/>
                    <a:pt x="2767" y="3982"/>
                    <a:pt x="3892" y="4530"/>
                  </a:cubicBezTo>
                  <a:lnTo>
                    <a:pt x="5229" y="5168"/>
                  </a:lnTo>
                  <a:cubicBezTo>
                    <a:pt x="5320" y="4864"/>
                    <a:pt x="5351" y="4530"/>
                    <a:pt x="5351" y="4195"/>
                  </a:cubicBezTo>
                  <a:cubicBezTo>
                    <a:pt x="5351" y="1885"/>
                    <a:pt x="3466" y="1"/>
                    <a:pt x="1156"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533;p93"/>
            <p:cNvSpPr/>
            <p:nvPr/>
          </p:nvSpPr>
          <p:spPr>
            <a:xfrm>
              <a:off x="5386375" y="2779300"/>
              <a:ext cx="85150" cy="70500"/>
            </a:xfrm>
            <a:custGeom>
              <a:avLst/>
              <a:gdLst/>
              <a:ahLst/>
              <a:cxnLst/>
              <a:rect l="l" t="t" r="r" b="b"/>
              <a:pathLst>
                <a:path w="3406" h="2820" extrusionOk="0">
                  <a:moveTo>
                    <a:pt x="2557" y="1"/>
                  </a:moveTo>
                  <a:cubicBezTo>
                    <a:pt x="2397" y="1"/>
                    <a:pt x="2235" y="49"/>
                    <a:pt x="2098" y="149"/>
                  </a:cubicBezTo>
                  <a:lnTo>
                    <a:pt x="366" y="1456"/>
                  </a:lnTo>
                  <a:cubicBezTo>
                    <a:pt x="62" y="1729"/>
                    <a:pt x="1" y="2185"/>
                    <a:pt x="244" y="2520"/>
                  </a:cubicBezTo>
                  <a:cubicBezTo>
                    <a:pt x="388" y="2717"/>
                    <a:pt x="617" y="2819"/>
                    <a:pt x="843" y="2819"/>
                  </a:cubicBezTo>
                  <a:cubicBezTo>
                    <a:pt x="999" y="2819"/>
                    <a:pt x="1153" y="2771"/>
                    <a:pt x="1278" y="2672"/>
                  </a:cubicBezTo>
                  <a:lnTo>
                    <a:pt x="3010" y="1334"/>
                  </a:lnTo>
                  <a:cubicBezTo>
                    <a:pt x="3344" y="1091"/>
                    <a:pt x="3405" y="605"/>
                    <a:pt x="3162" y="301"/>
                  </a:cubicBezTo>
                  <a:cubicBezTo>
                    <a:pt x="3018" y="103"/>
                    <a:pt x="2789" y="1"/>
                    <a:pt x="2557" y="1"/>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534;p93"/>
            <p:cNvSpPr/>
            <p:nvPr/>
          </p:nvSpPr>
          <p:spPr>
            <a:xfrm>
              <a:off x="5420575" y="2795275"/>
              <a:ext cx="85900" cy="70475"/>
            </a:xfrm>
            <a:custGeom>
              <a:avLst/>
              <a:gdLst/>
              <a:ahLst/>
              <a:cxnLst/>
              <a:rect l="l" t="t" r="r" b="b"/>
              <a:pathLst>
                <a:path w="3436" h="2819" extrusionOk="0">
                  <a:moveTo>
                    <a:pt x="2576" y="0"/>
                  </a:moveTo>
                  <a:cubicBezTo>
                    <a:pt x="2422" y="0"/>
                    <a:pt x="2265" y="49"/>
                    <a:pt x="2128" y="148"/>
                  </a:cubicBezTo>
                  <a:lnTo>
                    <a:pt x="396" y="1455"/>
                  </a:lnTo>
                  <a:cubicBezTo>
                    <a:pt x="61" y="1729"/>
                    <a:pt x="1" y="2185"/>
                    <a:pt x="274" y="2519"/>
                  </a:cubicBezTo>
                  <a:cubicBezTo>
                    <a:pt x="418" y="2717"/>
                    <a:pt x="636" y="2819"/>
                    <a:pt x="860" y="2819"/>
                  </a:cubicBezTo>
                  <a:cubicBezTo>
                    <a:pt x="1014" y="2819"/>
                    <a:pt x="1171" y="2770"/>
                    <a:pt x="1308" y="2671"/>
                  </a:cubicBezTo>
                  <a:lnTo>
                    <a:pt x="3040" y="1333"/>
                  </a:lnTo>
                  <a:cubicBezTo>
                    <a:pt x="3375" y="1090"/>
                    <a:pt x="3435" y="604"/>
                    <a:pt x="3162" y="300"/>
                  </a:cubicBezTo>
                  <a:cubicBezTo>
                    <a:pt x="3018" y="102"/>
                    <a:pt x="2800" y="0"/>
                    <a:pt x="257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535;p93"/>
            <p:cNvSpPr/>
            <p:nvPr/>
          </p:nvSpPr>
          <p:spPr>
            <a:xfrm>
              <a:off x="5450975" y="2814275"/>
              <a:ext cx="85900" cy="70475"/>
            </a:xfrm>
            <a:custGeom>
              <a:avLst/>
              <a:gdLst/>
              <a:ahLst/>
              <a:cxnLst/>
              <a:rect l="l" t="t" r="r" b="b"/>
              <a:pathLst>
                <a:path w="3436" h="2819" extrusionOk="0">
                  <a:moveTo>
                    <a:pt x="2576" y="0"/>
                  </a:moveTo>
                  <a:cubicBezTo>
                    <a:pt x="2422" y="0"/>
                    <a:pt x="2265" y="49"/>
                    <a:pt x="2128" y="148"/>
                  </a:cubicBezTo>
                  <a:lnTo>
                    <a:pt x="396" y="1485"/>
                  </a:lnTo>
                  <a:cubicBezTo>
                    <a:pt x="61" y="1729"/>
                    <a:pt x="1" y="2215"/>
                    <a:pt x="274" y="2519"/>
                  </a:cubicBezTo>
                  <a:cubicBezTo>
                    <a:pt x="418" y="2717"/>
                    <a:pt x="636" y="2819"/>
                    <a:pt x="860" y="2819"/>
                  </a:cubicBezTo>
                  <a:cubicBezTo>
                    <a:pt x="1014" y="2819"/>
                    <a:pt x="1171" y="2770"/>
                    <a:pt x="1308" y="2671"/>
                  </a:cubicBezTo>
                  <a:lnTo>
                    <a:pt x="3040" y="1333"/>
                  </a:lnTo>
                  <a:cubicBezTo>
                    <a:pt x="3374" y="1090"/>
                    <a:pt x="3435" y="634"/>
                    <a:pt x="3162" y="300"/>
                  </a:cubicBezTo>
                  <a:cubicBezTo>
                    <a:pt x="3018" y="102"/>
                    <a:pt x="2799" y="0"/>
                    <a:pt x="257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536;p93"/>
            <p:cNvSpPr/>
            <p:nvPr/>
          </p:nvSpPr>
          <p:spPr>
            <a:xfrm>
              <a:off x="5707825" y="4404600"/>
              <a:ext cx="1223450" cy="90450"/>
            </a:xfrm>
            <a:custGeom>
              <a:avLst/>
              <a:gdLst/>
              <a:ahLst/>
              <a:cxnLst/>
              <a:rect l="l" t="t" r="r" b="b"/>
              <a:pathLst>
                <a:path w="48938" h="3618" extrusionOk="0">
                  <a:moveTo>
                    <a:pt x="24469" y="1"/>
                  </a:moveTo>
                  <a:cubicBezTo>
                    <a:pt x="10973" y="1"/>
                    <a:pt x="0" y="791"/>
                    <a:pt x="0" y="1794"/>
                  </a:cubicBezTo>
                  <a:cubicBezTo>
                    <a:pt x="0" y="2797"/>
                    <a:pt x="10973" y="3618"/>
                    <a:pt x="24469" y="3618"/>
                  </a:cubicBezTo>
                  <a:cubicBezTo>
                    <a:pt x="37965" y="3618"/>
                    <a:pt x="48937" y="2797"/>
                    <a:pt x="48937" y="1794"/>
                  </a:cubicBezTo>
                  <a:cubicBezTo>
                    <a:pt x="48937" y="791"/>
                    <a:pt x="37965" y="1"/>
                    <a:pt x="24469"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537;p93"/>
            <p:cNvSpPr/>
            <p:nvPr/>
          </p:nvSpPr>
          <p:spPr>
            <a:xfrm>
              <a:off x="6036100" y="2954750"/>
              <a:ext cx="265975" cy="1405050"/>
            </a:xfrm>
            <a:custGeom>
              <a:avLst/>
              <a:gdLst/>
              <a:ahLst/>
              <a:cxnLst/>
              <a:rect l="l" t="t" r="r" b="b"/>
              <a:pathLst>
                <a:path w="10639" h="56202" extrusionOk="0">
                  <a:moveTo>
                    <a:pt x="9453" y="0"/>
                  </a:moveTo>
                  <a:lnTo>
                    <a:pt x="0" y="517"/>
                  </a:lnTo>
                  <a:lnTo>
                    <a:pt x="1429" y="56202"/>
                  </a:lnTo>
                  <a:lnTo>
                    <a:pt x="10639" y="56202"/>
                  </a:lnTo>
                  <a:lnTo>
                    <a:pt x="9453"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538;p93"/>
            <p:cNvSpPr/>
            <p:nvPr/>
          </p:nvSpPr>
          <p:spPr>
            <a:xfrm>
              <a:off x="6261775" y="2938875"/>
              <a:ext cx="387575" cy="1420925"/>
            </a:xfrm>
            <a:custGeom>
              <a:avLst/>
              <a:gdLst/>
              <a:ahLst/>
              <a:cxnLst/>
              <a:rect l="l" t="t" r="r" b="b"/>
              <a:pathLst>
                <a:path w="15503" h="56837" extrusionOk="0">
                  <a:moveTo>
                    <a:pt x="7281" y="0"/>
                  </a:moveTo>
                  <a:cubicBezTo>
                    <a:pt x="5232" y="0"/>
                    <a:pt x="2878" y="159"/>
                    <a:pt x="426" y="635"/>
                  </a:cubicBezTo>
                  <a:cubicBezTo>
                    <a:pt x="1" y="10696"/>
                    <a:pt x="1612" y="56837"/>
                    <a:pt x="1612" y="56837"/>
                  </a:cubicBezTo>
                  <a:lnTo>
                    <a:pt x="15503" y="56837"/>
                  </a:lnTo>
                  <a:lnTo>
                    <a:pt x="14256" y="635"/>
                  </a:lnTo>
                  <a:cubicBezTo>
                    <a:pt x="14256" y="635"/>
                    <a:pt x="11379" y="0"/>
                    <a:pt x="728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539;p93"/>
            <p:cNvSpPr/>
            <p:nvPr/>
          </p:nvSpPr>
          <p:spPr>
            <a:xfrm>
              <a:off x="6207075" y="2948650"/>
              <a:ext cx="65375" cy="386050"/>
            </a:xfrm>
            <a:custGeom>
              <a:avLst/>
              <a:gdLst/>
              <a:ahLst/>
              <a:cxnLst/>
              <a:rect l="l" t="t" r="r" b="b"/>
              <a:pathLst>
                <a:path w="2615" h="15442" extrusionOk="0">
                  <a:moveTo>
                    <a:pt x="0" y="1"/>
                  </a:moveTo>
                  <a:lnTo>
                    <a:pt x="0" y="1"/>
                  </a:lnTo>
                  <a:cubicBezTo>
                    <a:pt x="0" y="1"/>
                    <a:pt x="61" y="13436"/>
                    <a:pt x="2614" y="15442"/>
                  </a:cubicBezTo>
                  <a:lnTo>
                    <a:pt x="2614" y="244"/>
                  </a:lnTo>
                  <a:lnTo>
                    <a:pt x="0" y="1"/>
                  </a:lnTo>
                  <a:close/>
                </a:path>
              </a:pathLst>
            </a:custGeom>
            <a:solidFill>
              <a:srgbClr val="312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540;p93"/>
            <p:cNvSpPr/>
            <p:nvPr/>
          </p:nvSpPr>
          <p:spPr>
            <a:xfrm>
              <a:off x="6036100" y="2911425"/>
              <a:ext cx="574500" cy="120625"/>
            </a:xfrm>
            <a:custGeom>
              <a:avLst/>
              <a:gdLst/>
              <a:ahLst/>
              <a:cxnLst/>
              <a:rect l="l" t="t" r="r" b="b"/>
              <a:pathLst>
                <a:path w="22980" h="4825" extrusionOk="0">
                  <a:moveTo>
                    <a:pt x="22432" y="1"/>
                  </a:moveTo>
                  <a:lnTo>
                    <a:pt x="0" y="2250"/>
                  </a:lnTo>
                  <a:cubicBezTo>
                    <a:pt x="0" y="2250"/>
                    <a:pt x="3358" y="3638"/>
                    <a:pt x="6368" y="3638"/>
                  </a:cubicBezTo>
                  <a:cubicBezTo>
                    <a:pt x="7488" y="3638"/>
                    <a:pt x="8560" y="3446"/>
                    <a:pt x="9392" y="2919"/>
                  </a:cubicBezTo>
                  <a:cubicBezTo>
                    <a:pt x="14150" y="4124"/>
                    <a:pt x="18274" y="4824"/>
                    <a:pt x="20809" y="4824"/>
                  </a:cubicBezTo>
                  <a:cubicBezTo>
                    <a:pt x="21788" y="4824"/>
                    <a:pt x="22530" y="4719"/>
                    <a:pt x="22979" y="4499"/>
                  </a:cubicBezTo>
                  <a:lnTo>
                    <a:pt x="22432"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541;p93"/>
            <p:cNvSpPr/>
            <p:nvPr/>
          </p:nvSpPr>
          <p:spPr>
            <a:xfrm>
              <a:off x="5969225" y="4359775"/>
              <a:ext cx="471150" cy="88925"/>
            </a:xfrm>
            <a:custGeom>
              <a:avLst/>
              <a:gdLst/>
              <a:ahLst/>
              <a:cxnLst/>
              <a:rect l="l" t="t" r="r" b="b"/>
              <a:pathLst>
                <a:path w="18846" h="3557" extrusionOk="0">
                  <a:moveTo>
                    <a:pt x="4742" y="1"/>
                  </a:moveTo>
                  <a:cubicBezTo>
                    <a:pt x="0" y="1"/>
                    <a:pt x="456" y="3557"/>
                    <a:pt x="456" y="3557"/>
                  </a:cubicBezTo>
                  <a:lnTo>
                    <a:pt x="18846" y="3557"/>
                  </a:lnTo>
                  <a:lnTo>
                    <a:pt x="18603"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542;p93"/>
            <p:cNvSpPr/>
            <p:nvPr/>
          </p:nvSpPr>
          <p:spPr>
            <a:xfrm>
              <a:off x="5618900" y="1995750"/>
              <a:ext cx="452925" cy="826025"/>
            </a:xfrm>
            <a:custGeom>
              <a:avLst/>
              <a:gdLst/>
              <a:ahLst/>
              <a:cxnLst/>
              <a:rect l="l" t="t" r="r" b="b"/>
              <a:pathLst>
                <a:path w="18117" h="33041" extrusionOk="0">
                  <a:moveTo>
                    <a:pt x="18117" y="1"/>
                  </a:moveTo>
                  <a:cubicBezTo>
                    <a:pt x="18116" y="2"/>
                    <a:pt x="14500" y="8087"/>
                    <a:pt x="12038" y="20396"/>
                  </a:cubicBezTo>
                  <a:lnTo>
                    <a:pt x="1" y="25442"/>
                  </a:lnTo>
                  <a:lnTo>
                    <a:pt x="3193" y="33041"/>
                  </a:lnTo>
                  <a:lnTo>
                    <a:pt x="17387" y="27235"/>
                  </a:lnTo>
                  <a:lnTo>
                    <a:pt x="18117"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543;p93"/>
            <p:cNvSpPr/>
            <p:nvPr/>
          </p:nvSpPr>
          <p:spPr>
            <a:xfrm>
              <a:off x="6028500" y="1841500"/>
              <a:ext cx="638325" cy="1142975"/>
            </a:xfrm>
            <a:custGeom>
              <a:avLst/>
              <a:gdLst/>
              <a:ahLst/>
              <a:cxnLst/>
              <a:rect l="l" t="t" r="r" b="b"/>
              <a:pathLst>
                <a:path w="25533" h="45719" extrusionOk="0">
                  <a:moveTo>
                    <a:pt x="15684" y="1"/>
                  </a:moveTo>
                  <a:lnTo>
                    <a:pt x="10244" y="213"/>
                  </a:lnTo>
                  <a:lnTo>
                    <a:pt x="1733" y="6171"/>
                  </a:lnTo>
                  <a:cubicBezTo>
                    <a:pt x="0" y="11095"/>
                    <a:pt x="304" y="45047"/>
                    <a:pt x="304" y="45047"/>
                  </a:cubicBezTo>
                  <a:cubicBezTo>
                    <a:pt x="304" y="45047"/>
                    <a:pt x="481" y="45259"/>
                    <a:pt x="2032" y="45259"/>
                  </a:cubicBezTo>
                  <a:cubicBezTo>
                    <a:pt x="3356" y="45259"/>
                    <a:pt x="5683" y="45104"/>
                    <a:pt x="9757" y="44530"/>
                  </a:cubicBezTo>
                  <a:cubicBezTo>
                    <a:pt x="12250" y="45422"/>
                    <a:pt x="14617" y="45719"/>
                    <a:pt x="16666" y="45719"/>
                  </a:cubicBezTo>
                  <a:cubicBezTo>
                    <a:pt x="20764" y="45719"/>
                    <a:pt x="23587" y="44530"/>
                    <a:pt x="23587" y="44530"/>
                  </a:cubicBezTo>
                  <a:lnTo>
                    <a:pt x="25533" y="6931"/>
                  </a:lnTo>
                  <a:lnTo>
                    <a:pt x="1568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44;p93"/>
            <p:cNvSpPr/>
            <p:nvPr/>
          </p:nvSpPr>
          <p:spPr>
            <a:xfrm>
              <a:off x="6289125" y="1841500"/>
              <a:ext cx="233325" cy="532700"/>
            </a:xfrm>
            <a:custGeom>
              <a:avLst/>
              <a:gdLst/>
              <a:ahLst/>
              <a:cxnLst/>
              <a:rect l="l" t="t" r="r" b="b"/>
              <a:pathLst>
                <a:path w="9333" h="21308" extrusionOk="0">
                  <a:moveTo>
                    <a:pt x="5259" y="1"/>
                  </a:moveTo>
                  <a:lnTo>
                    <a:pt x="4530" y="31"/>
                  </a:lnTo>
                  <a:cubicBezTo>
                    <a:pt x="4226" y="1460"/>
                    <a:pt x="3223" y="6110"/>
                    <a:pt x="1" y="21308"/>
                  </a:cubicBezTo>
                  <a:cubicBezTo>
                    <a:pt x="7083" y="17417"/>
                    <a:pt x="8877" y="8025"/>
                    <a:pt x="9332" y="2888"/>
                  </a:cubicBezTo>
                  <a:lnTo>
                    <a:pt x="525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45;p93"/>
            <p:cNvSpPr/>
            <p:nvPr/>
          </p:nvSpPr>
          <p:spPr>
            <a:xfrm>
              <a:off x="6170600" y="1846050"/>
              <a:ext cx="148200" cy="528150"/>
            </a:xfrm>
            <a:custGeom>
              <a:avLst/>
              <a:gdLst/>
              <a:ahLst/>
              <a:cxnLst/>
              <a:rect l="l" t="t" r="r" b="b"/>
              <a:pathLst>
                <a:path w="5928" h="21126" extrusionOk="0">
                  <a:moveTo>
                    <a:pt x="5927" y="1"/>
                  </a:moveTo>
                  <a:lnTo>
                    <a:pt x="4560" y="31"/>
                  </a:lnTo>
                  <a:cubicBezTo>
                    <a:pt x="4560" y="31"/>
                    <a:pt x="4560" y="31"/>
                    <a:pt x="152" y="3132"/>
                  </a:cubicBezTo>
                  <a:cubicBezTo>
                    <a:pt x="0" y="8147"/>
                    <a:pt x="274" y="18755"/>
                    <a:pt x="4742" y="21126"/>
                  </a:cubicBezTo>
                  <a:cubicBezTo>
                    <a:pt x="5471" y="7873"/>
                    <a:pt x="5775" y="2311"/>
                    <a:pt x="5927"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46;p93"/>
            <p:cNvSpPr/>
            <p:nvPr/>
          </p:nvSpPr>
          <p:spPr>
            <a:xfrm>
              <a:off x="6251150" y="1841500"/>
              <a:ext cx="169475" cy="532700"/>
            </a:xfrm>
            <a:custGeom>
              <a:avLst/>
              <a:gdLst/>
              <a:ahLst/>
              <a:cxnLst/>
              <a:rect l="l" t="t" r="r" b="b"/>
              <a:pathLst>
                <a:path w="6779" h="21308" extrusionOk="0">
                  <a:moveTo>
                    <a:pt x="6778" y="1"/>
                  </a:moveTo>
                  <a:lnTo>
                    <a:pt x="1338" y="213"/>
                  </a:lnTo>
                  <a:cubicBezTo>
                    <a:pt x="1338" y="213"/>
                    <a:pt x="0" y="10791"/>
                    <a:pt x="1520" y="21308"/>
                  </a:cubicBezTo>
                  <a:cubicBezTo>
                    <a:pt x="5471" y="16749"/>
                    <a:pt x="6778" y="1"/>
                    <a:pt x="6778" y="1"/>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47;p93"/>
            <p:cNvSpPr/>
            <p:nvPr/>
          </p:nvSpPr>
          <p:spPr>
            <a:xfrm>
              <a:off x="6337775" y="1841500"/>
              <a:ext cx="82850" cy="108700"/>
            </a:xfrm>
            <a:custGeom>
              <a:avLst/>
              <a:gdLst/>
              <a:ahLst/>
              <a:cxnLst/>
              <a:rect l="l" t="t" r="r" b="b"/>
              <a:pathLst>
                <a:path w="3314" h="4348" extrusionOk="0">
                  <a:moveTo>
                    <a:pt x="3313" y="1"/>
                  </a:moveTo>
                  <a:lnTo>
                    <a:pt x="0" y="2068"/>
                  </a:lnTo>
                  <a:lnTo>
                    <a:pt x="2858" y="4347"/>
                  </a:lnTo>
                  <a:cubicBezTo>
                    <a:pt x="3192" y="1794"/>
                    <a:pt x="3313" y="1"/>
                    <a:pt x="3313" y="1"/>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8;p93"/>
            <p:cNvSpPr/>
            <p:nvPr/>
          </p:nvSpPr>
          <p:spPr>
            <a:xfrm>
              <a:off x="6276975" y="1846825"/>
              <a:ext cx="60825" cy="76775"/>
            </a:xfrm>
            <a:custGeom>
              <a:avLst/>
              <a:gdLst/>
              <a:ahLst/>
              <a:cxnLst/>
              <a:rect l="l" t="t" r="r" b="b"/>
              <a:pathLst>
                <a:path w="2433" h="3071" extrusionOk="0">
                  <a:moveTo>
                    <a:pt x="305" y="0"/>
                  </a:moveTo>
                  <a:cubicBezTo>
                    <a:pt x="305" y="0"/>
                    <a:pt x="153" y="1155"/>
                    <a:pt x="1" y="3070"/>
                  </a:cubicBezTo>
                  <a:lnTo>
                    <a:pt x="2432" y="1855"/>
                  </a:lnTo>
                  <a:lnTo>
                    <a:pt x="305"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49;p93"/>
            <p:cNvSpPr/>
            <p:nvPr/>
          </p:nvSpPr>
          <p:spPr>
            <a:xfrm>
              <a:off x="6271650" y="1893175"/>
              <a:ext cx="103375" cy="481025"/>
            </a:xfrm>
            <a:custGeom>
              <a:avLst/>
              <a:gdLst/>
              <a:ahLst/>
              <a:cxnLst/>
              <a:rect l="l" t="t" r="r" b="b"/>
              <a:pathLst>
                <a:path w="4135" h="19241" extrusionOk="0">
                  <a:moveTo>
                    <a:pt x="2645" y="1"/>
                  </a:moveTo>
                  <a:lnTo>
                    <a:pt x="943" y="882"/>
                  </a:lnTo>
                  <a:lnTo>
                    <a:pt x="1885" y="3131"/>
                  </a:lnTo>
                  <a:lnTo>
                    <a:pt x="1" y="10548"/>
                  </a:lnTo>
                  <a:cubicBezTo>
                    <a:pt x="62" y="13314"/>
                    <a:pt x="274" y="16262"/>
                    <a:pt x="700" y="19241"/>
                  </a:cubicBezTo>
                  <a:cubicBezTo>
                    <a:pt x="1855" y="17904"/>
                    <a:pt x="2767" y="15563"/>
                    <a:pt x="3527" y="12858"/>
                  </a:cubicBezTo>
                  <a:lnTo>
                    <a:pt x="2980" y="3222"/>
                  </a:lnTo>
                  <a:lnTo>
                    <a:pt x="4135" y="1186"/>
                  </a:lnTo>
                  <a:lnTo>
                    <a:pt x="2645"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50;p93"/>
            <p:cNvSpPr/>
            <p:nvPr/>
          </p:nvSpPr>
          <p:spPr>
            <a:xfrm>
              <a:off x="6395525" y="3295925"/>
              <a:ext cx="186950" cy="407325"/>
            </a:xfrm>
            <a:custGeom>
              <a:avLst/>
              <a:gdLst/>
              <a:ahLst/>
              <a:cxnLst/>
              <a:rect l="l" t="t" r="r" b="b"/>
              <a:pathLst>
                <a:path w="7478" h="16293" extrusionOk="0">
                  <a:moveTo>
                    <a:pt x="1703" y="1"/>
                  </a:moveTo>
                  <a:cubicBezTo>
                    <a:pt x="760" y="1"/>
                    <a:pt x="0" y="761"/>
                    <a:pt x="0" y="1703"/>
                  </a:cubicBezTo>
                  <a:lnTo>
                    <a:pt x="0" y="14591"/>
                  </a:lnTo>
                  <a:cubicBezTo>
                    <a:pt x="0" y="15533"/>
                    <a:pt x="760" y="16293"/>
                    <a:pt x="1703" y="16293"/>
                  </a:cubicBezTo>
                  <a:lnTo>
                    <a:pt x="7478" y="16293"/>
                  </a:lnTo>
                  <a:lnTo>
                    <a:pt x="7478"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51;p93"/>
            <p:cNvSpPr/>
            <p:nvPr/>
          </p:nvSpPr>
          <p:spPr>
            <a:xfrm>
              <a:off x="6701000" y="3162200"/>
              <a:ext cx="73725" cy="133750"/>
            </a:xfrm>
            <a:custGeom>
              <a:avLst/>
              <a:gdLst/>
              <a:ahLst/>
              <a:cxnLst/>
              <a:rect l="l" t="t" r="r" b="b"/>
              <a:pathLst>
                <a:path w="2949" h="5350" fill="none" extrusionOk="0">
                  <a:moveTo>
                    <a:pt x="0" y="0"/>
                  </a:moveTo>
                  <a:lnTo>
                    <a:pt x="1216" y="0"/>
                  </a:lnTo>
                  <a:cubicBezTo>
                    <a:pt x="2159" y="0"/>
                    <a:pt x="2949" y="790"/>
                    <a:pt x="2949" y="1763"/>
                  </a:cubicBezTo>
                  <a:lnTo>
                    <a:pt x="2949" y="5350"/>
                  </a:lnTo>
                </a:path>
              </a:pathLst>
            </a:custGeom>
            <a:noFill/>
            <a:ln w="4102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52;p93"/>
            <p:cNvSpPr/>
            <p:nvPr/>
          </p:nvSpPr>
          <p:spPr>
            <a:xfrm>
              <a:off x="6556625" y="3023900"/>
              <a:ext cx="184675" cy="227100"/>
            </a:xfrm>
            <a:custGeom>
              <a:avLst/>
              <a:gdLst/>
              <a:ahLst/>
              <a:cxnLst/>
              <a:rect l="l" t="t" r="r" b="b"/>
              <a:pathLst>
                <a:path w="7387" h="9084" extrusionOk="0">
                  <a:moveTo>
                    <a:pt x="7386" y="0"/>
                  </a:moveTo>
                  <a:lnTo>
                    <a:pt x="0" y="1125"/>
                  </a:lnTo>
                  <a:lnTo>
                    <a:pt x="0" y="6444"/>
                  </a:lnTo>
                  <a:cubicBezTo>
                    <a:pt x="0" y="6991"/>
                    <a:pt x="213" y="7508"/>
                    <a:pt x="608" y="7873"/>
                  </a:cubicBezTo>
                  <a:lnTo>
                    <a:pt x="1247" y="8481"/>
                  </a:lnTo>
                  <a:cubicBezTo>
                    <a:pt x="1666" y="8882"/>
                    <a:pt x="2196" y="9083"/>
                    <a:pt x="2733" y="9083"/>
                  </a:cubicBezTo>
                  <a:cubicBezTo>
                    <a:pt x="3129" y="9083"/>
                    <a:pt x="3529" y="8974"/>
                    <a:pt x="3891" y="8754"/>
                  </a:cubicBezTo>
                  <a:lnTo>
                    <a:pt x="6231" y="7295"/>
                  </a:lnTo>
                  <a:cubicBezTo>
                    <a:pt x="6961" y="6839"/>
                    <a:pt x="7386" y="6049"/>
                    <a:pt x="7386" y="5198"/>
                  </a:cubicBezTo>
                  <a:lnTo>
                    <a:pt x="7386"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53;p93"/>
            <p:cNvSpPr/>
            <p:nvPr/>
          </p:nvSpPr>
          <p:spPr>
            <a:xfrm>
              <a:off x="6556625" y="2014750"/>
              <a:ext cx="184675" cy="1040775"/>
            </a:xfrm>
            <a:custGeom>
              <a:avLst/>
              <a:gdLst/>
              <a:ahLst/>
              <a:cxnLst/>
              <a:rect l="l" t="t" r="r" b="b"/>
              <a:pathLst>
                <a:path w="7387" h="41631" extrusionOk="0">
                  <a:moveTo>
                    <a:pt x="4408" y="1"/>
                  </a:moveTo>
                  <a:cubicBezTo>
                    <a:pt x="730" y="852"/>
                    <a:pt x="0" y="8785"/>
                    <a:pt x="0" y="8785"/>
                  </a:cubicBezTo>
                  <a:lnTo>
                    <a:pt x="0" y="41491"/>
                  </a:lnTo>
                  <a:cubicBezTo>
                    <a:pt x="662" y="41589"/>
                    <a:pt x="1294" y="41630"/>
                    <a:pt x="1891" y="41630"/>
                  </a:cubicBezTo>
                  <a:cubicBezTo>
                    <a:pt x="5185" y="41630"/>
                    <a:pt x="7386" y="40366"/>
                    <a:pt x="7386" y="40366"/>
                  </a:cubicBezTo>
                  <a:cubicBezTo>
                    <a:pt x="7386" y="40366"/>
                    <a:pt x="6870" y="9302"/>
                    <a:pt x="6870" y="5624"/>
                  </a:cubicBezTo>
                  <a:cubicBezTo>
                    <a:pt x="6870" y="1916"/>
                    <a:pt x="4408" y="1"/>
                    <a:pt x="4408"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554;p93"/>
            <p:cNvSpPr/>
            <p:nvPr/>
          </p:nvSpPr>
          <p:spPr>
            <a:xfrm>
              <a:off x="6666800" y="2462325"/>
              <a:ext cx="68425" cy="191525"/>
            </a:xfrm>
            <a:custGeom>
              <a:avLst/>
              <a:gdLst/>
              <a:ahLst/>
              <a:cxnLst/>
              <a:rect l="l" t="t" r="r" b="b"/>
              <a:pathLst>
                <a:path w="2737" h="7661" extrusionOk="0">
                  <a:moveTo>
                    <a:pt x="2615" y="1"/>
                  </a:moveTo>
                  <a:cubicBezTo>
                    <a:pt x="1095" y="578"/>
                    <a:pt x="1" y="2068"/>
                    <a:pt x="1" y="3800"/>
                  </a:cubicBezTo>
                  <a:cubicBezTo>
                    <a:pt x="1" y="5594"/>
                    <a:pt x="1156" y="7113"/>
                    <a:pt x="2736" y="7660"/>
                  </a:cubicBezTo>
                  <a:cubicBezTo>
                    <a:pt x="2706" y="5107"/>
                    <a:pt x="2675" y="2493"/>
                    <a:pt x="261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555;p93"/>
            <p:cNvSpPr/>
            <p:nvPr/>
          </p:nvSpPr>
          <p:spPr>
            <a:xfrm>
              <a:off x="6323325" y="2624950"/>
              <a:ext cx="55500" cy="56250"/>
            </a:xfrm>
            <a:custGeom>
              <a:avLst/>
              <a:gdLst/>
              <a:ahLst/>
              <a:cxnLst/>
              <a:rect l="l" t="t" r="r" b="b"/>
              <a:pathLst>
                <a:path w="2220" h="2250" extrusionOk="0">
                  <a:moveTo>
                    <a:pt x="1125" y="0"/>
                  </a:moveTo>
                  <a:cubicBezTo>
                    <a:pt x="487" y="0"/>
                    <a:pt x="1" y="517"/>
                    <a:pt x="1" y="1125"/>
                  </a:cubicBezTo>
                  <a:cubicBezTo>
                    <a:pt x="1" y="1733"/>
                    <a:pt x="487" y="2250"/>
                    <a:pt x="1125" y="2250"/>
                  </a:cubicBezTo>
                  <a:cubicBezTo>
                    <a:pt x="1733" y="2250"/>
                    <a:pt x="2220" y="1733"/>
                    <a:pt x="2220" y="1125"/>
                  </a:cubicBezTo>
                  <a:cubicBezTo>
                    <a:pt x="2220" y="517"/>
                    <a:pt x="1733" y="0"/>
                    <a:pt x="1125"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556;p93"/>
            <p:cNvSpPr/>
            <p:nvPr/>
          </p:nvSpPr>
          <p:spPr>
            <a:xfrm>
              <a:off x="6183500" y="4359775"/>
              <a:ext cx="471925" cy="88925"/>
            </a:xfrm>
            <a:custGeom>
              <a:avLst/>
              <a:gdLst/>
              <a:ahLst/>
              <a:cxnLst/>
              <a:rect l="l" t="t" r="r" b="b"/>
              <a:pathLst>
                <a:path w="18877" h="3557" extrusionOk="0">
                  <a:moveTo>
                    <a:pt x="4743" y="1"/>
                  </a:moveTo>
                  <a:cubicBezTo>
                    <a:pt x="1" y="1"/>
                    <a:pt x="487" y="3557"/>
                    <a:pt x="487" y="3557"/>
                  </a:cubicBezTo>
                  <a:lnTo>
                    <a:pt x="18877" y="3557"/>
                  </a:lnTo>
                  <a:lnTo>
                    <a:pt x="186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557;p93"/>
            <p:cNvSpPr/>
            <p:nvPr/>
          </p:nvSpPr>
          <p:spPr>
            <a:xfrm>
              <a:off x="6272425" y="2374175"/>
              <a:ext cx="16725" cy="580600"/>
            </a:xfrm>
            <a:custGeom>
              <a:avLst/>
              <a:gdLst/>
              <a:ahLst/>
              <a:cxnLst/>
              <a:rect l="l" t="t" r="r" b="b"/>
              <a:pathLst>
                <a:path w="669" h="23224" fill="none" extrusionOk="0">
                  <a:moveTo>
                    <a:pt x="669" y="1"/>
                  </a:moveTo>
                  <a:cubicBezTo>
                    <a:pt x="669" y="1"/>
                    <a:pt x="31" y="13588"/>
                    <a:pt x="0" y="23223"/>
                  </a:cubicBez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558;p93"/>
            <p:cNvSpPr/>
            <p:nvPr/>
          </p:nvSpPr>
          <p:spPr>
            <a:xfrm>
              <a:off x="6230625" y="1644700"/>
              <a:ext cx="66900" cy="66875"/>
            </a:xfrm>
            <a:custGeom>
              <a:avLst/>
              <a:gdLst/>
              <a:ahLst/>
              <a:cxnLst/>
              <a:rect l="l" t="t" r="r" b="b"/>
              <a:pathLst>
                <a:path w="2676" h="2675" extrusionOk="0">
                  <a:moveTo>
                    <a:pt x="1338" y="0"/>
                  </a:moveTo>
                  <a:cubicBezTo>
                    <a:pt x="608" y="0"/>
                    <a:pt x="1" y="608"/>
                    <a:pt x="1" y="1338"/>
                  </a:cubicBezTo>
                  <a:cubicBezTo>
                    <a:pt x="1" y="2067"/>
                    <a:pt x="608" y="2675"/>
                    <a:pt x="1338" y="2675"/>
                  </a:cubicBezTo>
                  <a:cubicBezTo>
                    <a:pt x="2098" y="2675"/>
                    <a:pt x="2675" y="2067"/>
                    <a:pt x="2675" y="1338"/>
                  </a:cubicBezTo>
                  <a:cubicBezTo>
                    <a:pt x="2675" y="608"/>
                    <a:pt x="2098" y="0"/>
                    <a:pt x="1338" y="0"/>
                  </a:cubicBez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559;p93"/>
            <p:cNvSpPr/>
            <p:nvPr/>
          </p:nvSpPr>
          <p:spPr>
            <a:xfrm>
              <a:off x="6284575" y="1712325"/>
              <a:ext cx="136050" cy="180875"/>
            </a:xfrm>
            <a:custGeom>
              <a:avLst/>
              <a:gdLst/>
              <a:ahLst/>
              <a:cxnLst/>
              <a:rect l="l" t="t" r="r" b="b"/>
              <a:pathLst>
                <a:path w="5442" h="7235" extrusionOk="0">
                  <a:moveTo>
                    <a:pt x="5441" y="0"/>
                  </a:moveTo>
                  <a:lnTo>
                    <a:pt x="305" y="2797"/>
                  </a:lnTo>
                  <a:lnTo>
                    <a:pt x="1" y="5380"/>
                  </a:lnTo>
                  <a:lnTo>
                    <a:pt x="2128" y="7235"/>
                  </a:lnTo>
                  <a:lnTo>
                    <a:pt x="5441" y="5168"/>
                  </a:lnTo>
                  <a:lnTo>
                    <a:pt x="544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560;p93"/>
            <p:cNvSpPr/>
            <p:nvPr/>
          </p:nvSpPr>
          <p:spPr>
            <a:xfrm>
              <a:off x="6284575" y="1713075"/>
              <a:ext cx="136050" cy="145175"/>
            </a:xfrm>
            <a:custGeom>
              <a:avLst/>
              <a:gdLst/>
              <a:ahLst/>
              <a:cxnLst/>
              <a:rect l="l" t="t" r="r" b="b"/>
              <a:pathLst>
                <a:path w="5442" h="5807" extrusionOk="0">
                  <a:moveTo>
                    <a:pt x="5411" y="1"/>
                  </a:moveTo>
                  <a:lnTo>
                    <a:pt x="305" y="2767"/>
                  </a:lnTo>
                  <a:lnTo>
                    <a:pt x="1" y="5350"/>
                  </a:lnTo>
                  <a:lnTo>
                    <a:pt x="487" y="5806"/>
                  </a:lnTo>
                  <a:cubicBezTo>
                    <a:pt x="5350" y="4621"/>
                    <a:pt x="5441" y="214"/>
                    <a:pt x="5441" y="214"/>
                  </a:cubicBezTo>
                  <a:lnTo>
                    <a:pt x="5411"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561;p93"/>
            <p:cNvSpPr/>
            <p:nvPr/>
          </p:nvSpPr>
          <p:spPr>
            <a:xfrm>
              <a:off x="6248875" y="1586550"/>
              <a:ext cx="171750" cy="239025"/>
            </a:xfrm>
            <a:custGeom>
              <a:avLst/>
              <a:gdLst/>
              <a:ahLst/>
              <a:cxnLst/>
              <a:rect l="l" t="t" r="r" b="b"/>
              <a:pathLst>
                <a:path w="6870" h="9561" extrusionOk="0">
                  <a:moveTo>
                    <a:pt x="3604" y="1"/>
                  </a:moveTo>
                  <a:cubicBezTo>
                    <a:pt x="2431" y="1"/>
                    <a:pt x="1181" y="136"/>
                    <a:pt x="304" y="594"/>
                  </a:cubicBezTo>
                  <a:cubicBezTo>
                    <a:pt x="304" y="594"/>
                    <a:pt x="0" y="5761"/>
                    <a:pt x="182" y="8466"/>
                  </a:cubicBezTo>
                  <a:cubicBezTo>
                    <a:pt x="243" y="9074"/>
                    <a:pt x="760" y="9560"/>
                    <a:pt x="1368" y="9560"/>
                  </a:cubicBezTo>
                  <a:cubicBezTo>
                    <a:pt x="4103" y="9530"/>
                    <a:pt x="6049" y="8648"/>
                    <a:pt x="6869" y="5062"/>
                  </a:cubicBezTo>
                  <a:lnTo>
                    <a:pt x="6869" y="290"/>
                  </a:lnTo>
                  <a:cubicBezTo>
                    <a:pt x="6869" y="290"/>
                    <a:pt x="5317" y="1"/>
                    <a:pt x="360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562;p93"/>
            <p:cNvSpPr/>
            <p:nvPr/>
          </p:nvSpPr>
          <p:spPr>
            <a:xfrm>
              <a:off x="6240500" y="1507275"/>
              <a:ext cx="232550" cy="318575"/>
            </a:xfrm>
            <a:custGeom>
              <a:avLst/>
              <a:gdLst/>
              <a:ahLst/>
              <a:cxnLst/>
              <a:rect l="l" t="t" r="r" b="b"/>
              <a:pathLst>
                <a:path w="9302" h="12743" extrusionOk="0">
                  <a:moveTo>
                    <a:pt x="3526" y="1"/>
                  </a:moveTo>
                  <a:cubicBezTo>
                    <a:pt x="3240" y="1"/>
                    <a:pt x="2936" y="27"/>
                    <a:pt x="2615" y="87"/>
                  </a:cubicBezTo>
                  <a:cubicBezTo>
                    <a:pt x="1" y="573"/>
                    <a:pt x="122" y="2853"/>
                    <a:pt x="639" y="3765"/>
                  </a:cubicBezTo>
                  <a:cubicBezTo>
                    <a:pt x="1845" y="3224"/>
                    <a:pt x="3436" y="3139"/>
                    <a:pt x="4320" y="3139"/>
                  </a:cubicBezTo>
                  <a:cubicBezTo>
                    <a:pt x="4728" y="3139"/>
                    <a:pt x="4986" y="3157"/>
                    <a:pt x="4986" y="3157"/>
                  </a:cubicBezTo>
                  <a:cubicBezTo>
                    <a:pt x="4986" y="3157"/>
                    <a:pt x="6566" y="3613"/>
                    <a:pt x="6445" y="5862"/>
                  </a:cubicBezTo>
                  <a:cubicBezTo>
                    <a:pt x="6353" y="8142"/>
                    <a:pt x="4347" y="9509"/>
                    <a:pt x="4347" y="9509"/>
                  </a:cubicBezTo>
                  <a:cubicBezTo>
                    <a:pt x="4347" y="9509"/>
                    <a:pt x="3587" y="9266"/>
                    <a:pt x="2463" y="9053"/>
                  </a:cubicBezTo>
                  <a:cubicBezTo>
                    <a:pt x="2308" y="9024"/>
                    <a:pt x="2159" y="9012"/>
                    <a:pt x="2015" y="9012"/>
                  </a:cubicBezTo>
                  <a:cubicBezTo>
                    <a:pt x="1113" y="9012"/>
                    <a:pt x="457" y="9509"/>
                    <a:pt x="457" y="9509"/>
                  </a:cubicBezTo>
                  <a:lnTo>
                    <a:pt x="457" y="12519"/>
                  </a:lnTo>
                  <a:cubicBezTo>
                    <a:pt x="457" y="12519"/>
                    <a:pt x="1068" y="12743"/>
                    <a:pt x="2007" y="12743"/>
                  </a:cubicBezTo>
                  <a:cubicBezTo>
                    <a:pt x="2691" y="12743"/>
                    <a:pt x="3547" y="12624"/>
                    <a:pt x="4469" y="12215"/>
                  </a:cubicBezTo>
                  <a:cubicBezTo>
                    <a:pt x="7660" y="10786"/>
                    <a:pt x="7204" y="7169"/>
                    <a:pt x="7204" y="7169"/>
                  </a:cubicBezTo>
                  <a:cubicBezTo>
                    <a:pt x="7204" y="7169"/>
                    <a:pt x="7387" y="7169"/>
                    <a:pt x="8390" y="5558"/>
                  </a:cubicBezTo>
                  <a:cubicBezTo>
                    <a:pt x="9302" y="2002"/>
                    <a:pt x="6657" y="1333"/>
                    <a:pt x="6657" y="1333"/>
                  </a:cubicBezTo>
                  <a:cubicBezTo>
                    <a:pt x="6657" y="1333"/>
                    <a:pt x="5559" y="1"/>
                    <a:pt x="3526"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563;p93"/>
            <p:cNvSpPr/>
            <p:nvPr/>
          </p:nvSpPr>
          <p:spPr>
            <a:xfrm>
              <a:off x="6410725" y="1650775"/>
              <a:ext cx="69925" cy="69925"/>
            </a:xfrm>
            <a:custGeom>
              <a:avLst/>
              <a:gdLst/>
              <a:ahLst/>
              <a:cxnLst/>
              <a:rect l="l" t="t" r="r" b="b"/>
              <a:pathLst>
                <a:path w="2797" h="2797" extrusionOk="0">
                  <a:moveTo>
                    <a:pt x="1399" y="0"/>
                  </a:moveTo>
                  <a:cubicBezTo>
                    <a:pt x="639" y="0"/>
                    <a:pt x="0" y="639"/>
                    <a:pt x="0" y="1399"/>
                  </a:cubicBezTo>
                  <a:cubicBezTo>
                    <a:pt x="0" y="2158"/>
                    <a:pt x="639" y="2797"/>
                    <a:pt x="1399" y="2797"/>
                  </a:cubicBezTo>
                  <a:cubicBezTo>
                    <a:pt x="2189" y="2797"/>
                    <a:pt x="2797" y="2158"/>
                    <a:pt x="2797" y="1399"/>
                  </a:cubicBezTo>
                  <a:cubicBezTo>
                    <a:pt x="2797" y="639"/>
                    <a:pt x="2189" y="0"/>
                    <a:pt x="1399"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564;p93"/>
            <p:cNvSpPr/>
            <p:nvPr/>
          </p:nvSpPr>
          <p:spPr>
            <a:xfrm>
              <a:off x="6331700" y="1661400"/>
              <a:ext cx="11425" cy="28900"/>
            </a:xfrm>
            <a:custGeom>
              <a:avLst/>
              <a:gdLst/>
              <a:ahLst/>
              <a:cxnLst/>
              <a:rect l="l" t="t" r="r" b="b"/>
              <a:pathLst>
                <a:path w="457" h="1156" extrusionOk="0">
                  <a:moveTo>
                    <a:pt x="243" y="1"/>
                  </a:moveTo>
                  <a:cubicBezTo>
                    <a:pt x="122" y="1"/>
                    <a:pt x="0" y="92"/>
                    <a:pt x="0" y="214"/>
                  </a:cubicBezTo>
                  <a:lnTo>
                    <a:pt x="0" y="913"/>
                  </a:lnTo>
                  <a:cubicBezTo>
                    <a:pt x="0" y="1034"/>
                    <a:pt x="122" y="1156"/>
                    <a:pt x="243" y="1156"/>
                  </a:cubicBezTo>
                  <a:cubicBezTo>
                    <a:pt x="365" y="1156"/>
                    <a:pt x="456" y="1034"/>
                    <a:pt x="456" y="913"/>
                  </a:cubicBezTo>
                  <a:lnTo>
                    <a:pt x="456" y="214"/>
                  </a:lnTo>
                  <a:cubicBezTo>
                    <a:pt x="456" y="92"/>
                    <a:pt x="365" y="1"/>
                    <a:pt x="24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565;p93"/>
            <p:cNvSpPr/>
            <p:nvPr/>
          </p:nvSpPr>
          <p:spPr>
            <a:xfrm>
              <a:off x="6270900" y="1661400"/>
              <a:ext cx="11425" cy="28900"/>
            </a:xfrm>
            <a:custGeom>
              <a:avLst/>
              <a:gdLst/>
              <a:ahLst/>
              <a:cxnLst/>
              <a:rect l="l" t="t" r="r" b="b"/>
              <a:pathLst>
                <a:path w="457" h="1156" extrusionOk="0">
                  <a:moveTo>
                    <a:pt x="244" y="1"/>
                  </a:moveTo>
                  <a:cubicBezTo>
                    <a:pt x="122" y="1"/>
                    <a:pt x="0" y="92"/>
                    <a:pt x="0" y="214"/>
                  </a:cubicBezTo>
                  <a:lnTo>
                    <a:pt x="0" y="913"/>
                  </a:lnTo>
                  <a:cubicBezTo>
                    <a:pt x="0" y="1034"/>
                    <a:pt x="122" y="1156"/>
                    <a:pt x="244" y="1156"/>
                  </a:cubicBezTo>
                  <a:cubicBezTo>
                    <a:pt x="365" y="1156"/>
                    <a:pt x="456" y="1034"/>
                    <a:pt x="456" y="913"/>
                  </a:cubicBezTo>
                  <a:lnTo>
                    <a:pt x="456" y="214"/>
                  </a:lnTo>
                  <a:cubicBezTo>
                    <a:pt x="456" y="92"/>
                    <a:pt x="365" y="1"/>
                    <a:pt x="244"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566;p93"/>
            <p:cNvSpPr/>
            <p:nvPr/>
          </p:nvSpPr>
          <p:spPr>
            <a:xfrm>
              <a:off x="6282300" y="1685725"/>
              <a:ext cx="19775" cy="37250"/>
            </a:xfrm>
            <a:custGeom>
              <a:avLst/>
              <a:gdLst/>
              <a:ahLst/>
              <a:cxnLst/>
              <a:rect l="l" t="t" r="r" b="b"/>
              <a:pathLst>
                <a:path w="791" h="1490" fill="none" extrusionOk="0">
                  <a:moveTo>
                    <a:pt x="578" y="1"/>
                  </a:moveTo>
                  <a:lnTo>
                    <a:pt x="0" y="1490"/>
                  </a:lnTo>
                  <a:lnTo>
                    <a:pt x="791" y="1490"/>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567;p93"/>
            <p:cNvSpPr/>
            <p:nvPr/>
          </p:nvSpPr>
          <p:spPr>
            <a:xfrm>
              <a:off x="6324100" y="1624175"/>
              <a:ext cx="40300" cy="13700"/>
            </a:xfrm>
            <a:custGeom>
              <a:avLst/>
              <a:gdLst/>
              <a:ahLst/>
              <a:cxnLst/>
              <a:rect l="l" t="t" r="r" b="b"/>
              <a:pathLst>
                <a:path w="1612" h="548" fill="none" extrusionOk="0">
                  <a:moveTo>
                    <a:pt x="0" y="548"/>
                  </a:moveTo>
                  <a:cubicBezTo>
                    <a:pt x="0" y="548"/>
                    <a:pt x="669" y="0"/>
                    <a:pt x="1611" y="548"/>
                  </a:cubicBezTo>
                </a:path>
              </a:pathLst>
            </a:custGeom>
            <a:noFill/>
            <a:ln w="9875"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568;p93"/>
            <p:cNvSpPr/>
            <p:nvPr/>
          </p:nvSpPr>
          <p:spPr>
            <a:xfrm>
              <a:off x="6254950" y="1631025"/>
              <a:ext cx="29650" cy="6850"/>
            </a:xfrm>
            <a:custGeom>
              <a:avLst/>
              <a:gdLst/>
              <a:ahLst/>
              <a:cxnLst/>
              <a:rect l="l" t="t" r="r" b="b"/>
              <a:pathLst>
                <a:path w="1186" h="274" fill="none" extrusionOk="0">
                  <a:moveTo>
                    <a:pt x="0" y="61"/>
                  </a:moveTo>
                  <a:cubicBezTo>
                    <a:pt x="304" y="0"/>
                    <a:pt x="699" y="0"/>
                    <a:pt x="1186" y="274"/>
                  </a:cubicBezTo>
                </a:path>
              </a:pathLst>
            </a:custGeom>
            <a:noFill/>
            <a:ln w="9875"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569;p93"/>
            <p:cNvSpPr/>
            <p:nvPr/>
          </p:nvSpPr>
          <p:spPr>
            <a:xfrm>
              <a:off x="6420600" y="1675850"/>
              <a:ext cx="28900" cy="33450"/>
            </a:xfrm>
            <a:custGeom>
              <a:avLst/>
              <a:gdLst/>
              <a:ahLst/>
              <a:cxnLst/>
              <a:rect l="l" t="t" r="r" b="b"/>
              <a:pathLst>
                <a:path w="1156" h="1338" fill="none" extrusionOk="0">
                  <a:moveTo>
                    <a:pt x="0" y="1338"/>
                  </a:moveTo>
                  <a:lnTo>
                    <a:pt x="1155" y="0"/>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570;p93"/>
            <p:cNvSpPr/>
            <p:nvPr/>
          </p:nvSpPr>
          <p:spPr>
            <a:xfrm>
              <a:off x="6522425" y="3295925"/>
              <a:ext cx="408850" cy="407325"/>
            </a:xfrm>
            <a:custGeom>
              <a:avLst/>
              <a:gdLst/>
              <a:ahLst/>
              <a:cxnLst/>
              <a:rect l="l" t="t" r="r" b="b"/>
              <a:pathLst>
                <a:path w="16354" h="16293" extrusionOk="0">
                  <a:moveTo>
                    <a:pt x="1581" y="1"/>
                  </a:moveTo>
                  <a:cubicBezTo>
                    <a:pt x="700" y="1"/>
                    <a:pt x="0" y="700"/>
                    <a:pt x="0" y="1581"/>
                  </a:cubicBezTo>
                  <a:lnTo>
                    <a:pt x="0" y="14743"/>
                  </a:lnTo>
                  <a:cubicBezTo>
                    <a:pt x="0" y="15594"/>
                    <a:pt x="700" y="16293"/>
                    <a:pt x="1581" y="16293"/>
                  </a:cubicBezTo>
                  <a:lnTo>
                    <a:pt x="14621" y="16293"/>
                  </a:lnTo>
                  <a:cubicBezTo>
                    <a:pt x="15563" y="16293"/>
                    <a:pt x="16353" y="15533"/>
                    <a:pt x="16353" y="14591"/>
                  </a:cubicBezTo>
                  <a:lnTo>
                    <a:pt x="16353" y="1733"/>
                  </a:lnTo>
                  <a:cubicBezTo>
                    <a:pt x="16353" y="761"/>
                    <a:pt x="15563" y="1"/>
                    <a:pt x="14621" y="1"/>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571;p93"/>
            <p:cNvSpPr/>
            <p:nvPr/>
          </p:nvSpPr>
          <p:spPr>
            <a:xfrm>
              <a:off x="6522425" y="3488175"/>
              <a:ext cx="408850" cy="25"/>
            </a:xfrm>
            <a:custGeom>
              <a:avLst/>
              <a:gdLst/>
              <a:ahLst/>
              <a:cxnLst/>
              <a:rect l="l" t="t" r="r" b="b"/>
              <a:pathLst>
                <a:path w="16354" h="1" fill="none" extrusionOk="0">
                  <a:moveTo>
                    <a:pt x="0" y="1"/>
                  </a:moveTo>
                  <a:lnTo>
                    <a:pt x="16353" y="1"/>
                  </a:lnTo>
                </a:path>
              </a:pathLst>
            </a:custGeom>
            <a:noFill/>
            <a:ln w="987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572;p93"/>
            <p:cNvSpPr/>
            <p:nvPr/>
          </p:nvSpPr>
          <p:spPr>
            <a:xfrm>
              <a:off x="6735200" y="3408400"/>
              <a:ext cx="39525" cy="39525"/>
            </a:xfrm>
            <a:custGeom>
              <a:avLst/>
              <a:gdLst/>
              <a:ahLst/>
              <a:cxnLst/>
              <a:rect l="l" t="t" r="r" b="b"/>
              <a:pathLst>
                <a:path w="1581" h="1581" extrusionOk="0">
                  <a:moveTo>
                    <a:pt x="791" y="0"/>
                  </a:moveTo>
                  <a:cubicBezTo>
                    <a:pt x="365" y="0"/>
                    <a:pt x="0" y="365"/>
                    <a:pt x="0" y="791"/>
                  </a:cubicBezTo>
                  <a:cubicBezTo>
                    <a:pt x="0" y="1216"/>
                    <a:pt x="365" y="1581"/>
                    <a:pt x="791" y="1581"/>
                  </a:cubicBezTo>
                  <a:cubicBezTo>
                    <a:pt x="1216" y="1581"/>
                    <a:pt x="1581" y="1216"/>
                    <a:pt x="1581" y="791"/>
                  </a:cubicBezTo>
                  <a:cubicBezTo>
                    <a:pt x="1581" y="365"/>
                    <a:pt x="1216" y="0"/>
                    <a:pt x="7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573;p93"/>
            <p:cNvSpPr/>
            <p:nvPr/>
          </p:nvSpPr>
          <p:spPr>
            <a:xfrm>
              <a:off x="6500375" y="3162200"/>
              <a:ext cx="110225" cy="133750"/>
            </a:xfrm>
            <a:custGeom>
              <a:avLst/>
              <a:gdLst/>
              <a:ahLst/>
              <a:cxnLst/>
              <a:rect l="l" t="t" r="r" b="b"/>
              <a:pathLst>
                <a:path w="4409" h="5350" fill="none" extrusionOk="0">
                  <a:moveTo>
                    <a:pt x="1" y="5350"/>
                  </a:moveTo>
                  <a:lnTo>
                    <a:pt x="1" y="1763"/>
                  </a:lnTo>
                  <a:cubicBezTo>
                    <a:pt x="1" y="790"/>
                    <a:pt x="791" y="0"/>
                    <a:pt x="1734" y="0"/>
                  </a:cubicBezTo>
                  <a:lnTo>
                    <a:pt x="4408" y="0"/>
                  </a:lnTo>
                </a:path>
              </a:pathLst>
            </a:custGeom>
            <a:noFill/>
            <a:ln w="410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574;p93"/>
            <p:cNvSpPr/>
            <p:nvPr/>
          </p:nvSpPr>
          <p:spPr>
            <a:xfrm>
              <a:off x="6085475" y="2984375"/>
              <a:ext cx="50200" cy="1375425"/>
            </a:xfrm>
            <a:custGeom>
              <a:avLst/>
              <a:gdLst/>
              <a:ahLst/>
              <a:cxnLst/>
              <a:rect l="l" t="t" r="r" b="b"/>
              <a:pathLst>
                <a:path w="2008" h="55017" fill="none" extrusionOk="0">
                  <a:moveTo>
                    <a:pt x="1" y="1"/>
                  </a:moveTo>
                  <a:lnTo>
                    <a:pt x="2007" y="55017"/>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575;p93"/>
            <p:cNvSpPr/>
            <p:nvPr/>
          </p:nvSpPr>
          <p:spPr>
            <a:xfrm>
              <a:off x="6351450" y="3003375"/>
              <a:ext cx="22050" cy="1356425"/>
            </a:xfrm>
            <a:custGeom>
              <a:avLst/>
              <a:gdLst/>
              <a:ahLst/>
              <a:cxnLst/>
              <a:rect l="l" t="t" r="r" b="b"/>
              <a:pathLst>
                <a:path w="882" h="54257" fill="none" extrusionOk="0">
                  <a:moveTo>
                    <a:pt x="0" y="0"/>
                  </a:moveTo>
                  <a:lnTo>
                    <a:pt x="882" y="54257"/>
                  </a:ln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576;p93"/>
            <p:cNvSpPr/>
            <p:nvPr/>
          </p:nvSpPr>
          <p:spPr>
            <a:xfrm>
              <a:off x="5414500" y="2631800"/>
              <a:ext cx="262200" cy="141425"/>
            </a:xfrm>
            <a:custGeom>
              <a:avLst/>
              <a:gdLst/>
              <a:ahLst/>
              <a:cxnLst/>
              <a:rect l="l" t="t" r="r" b="b"/>
              <a:pathLst>
                <a:path w="10488" h="5657" extrusionOk="0">
                  <a:moveTo>
                    <a:pt x="8177" y="0"/>
                  </a:moveTo>
                  <a:lnTo>
                    <a:pt x="943" y="2918"/>
                  </a:lnTo>
                  <a:cubicBezTo>
                    <a:pt x="304" y="3192"/>
                    <a:pt x="1" y="3951"/>
                    <a:pt x="304" y="4590"/>
                  </a:cubicBezTo>
                  <a:lnTo>
                    <a:pt x="304" y="4620"/>
                  </a:lnTo>
                  <a:cubicBezTo>
                    <a:pt x="516" y="5044"/>
                    <a:pt x="982" y="5306"/>
                    <a:pt x="1461" y="5306"/>
                  </a:cubicBezTo>
                  <a:cubicBezTo>
                    <a:pt x="1531" y="5306"/>
                    <a:pt x="1602" y="5301"/>
                    <a:pt x="1672" y="5289"/>
                  </a:cubicBezTo>
                  <a:lnTo>
                    <a:pt x="5897" y="4407"/>
                  </a:lnTo>
                  <a:cubicBezTo>
                    <a:pt x="5897" y="4407"/>
                    <a:pt x="7750" y="5656"/>
                    <a:pt x="9457" y="5656"/>
                  </a:cubicBezTo>
                  <a:cubicBezTo>
                    <a:pt x="9813" y="5656"/>
                    <a:pt x="10162" y="5602"/>
                    <a:pt x="10487" y="5471"/>
                  </a:cubicBezTo>
                  <a:lnTo>
                    <a:pt x="8177" y="0"/>
                  </a:ln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83"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873262" y="764560"/>
            <a:ext cx="1093977" cy="5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066663" y="2095695"/>
            <a:ext cx="6830259" cy="675418"/>
          </a:xfrm>
          <a:prstGeom prst="rect">
            <a:avLst/>
          </a:prstGeom>
        </p:spPr>
        <p:txBody>
          <a:bodyPr spcFirstLastPara="1" wrap="square" lIns="91425" tIns="91425" rIns="91425" bIns="91425" anchor="b" anchorCtr="0">
            <a:noAutofit/>
          </a:bodyPr>
          <a:lstStyle/>
          <a:p>
            <a:pPr lvl="0"/>
            <a:r>
              <a:rPr lang="es-419" sz="3200" dirty="0">
                <a:solidFill>
                  <a:srgbClr val="671C34"/>
                </a:solidFill>
              </a:rPr>
              <a:t>3. Dimensión: </a:t>
            </a:r>
            <a:r>
              <a:rPr lang="es-ES" sz="3200" dirty="0">
                <a:solidFill>
                  <a:srgbClr val="E65955"/>
                </a:solidFill>
              </a:rPr>
              <a:t>Gestión Con Valores Para </a:t>
            </a:r>
            <a:r>
              <a:rPr lang="es-419" sz="3200" dirty="0">
                <a:solidFill>
                  <a:srgbClr val="E65955"/>
                </a:solidFill>
              </a:rPr>
              <a:t> </a:t>
            </a:r>
            <a:r>
              <a:rPr lang="es-ES" sz="3200" dirty="0">
                <a:solidFill>
                  <a:srgbClr val="E65955"/>
                </a:solidFill>
              </a:rPr>
              <a:t>Resultados</a:t>
            </a:r>
            <a:endParaRPr lang="es-419" sz="3200" dirty="0">
              <a:solidFill>
                <a:srgbClr val="E65955"/>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Google Shape;2132;p106"/>
          <p:cNvSpPr txBox="1">
            <a:spLocks noGrp="1"/>
          </p:cNvSpPr>
          <p:nvPr>
            <p:ph type="title"/>
          </p:nvPr>
        </p:nvSpPr>
        <p:spPr>
          <a:xfrm>
            <a:off x="640801" y="713005"/>
            <a:ext cx="7691400"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3. DIMENSIÓN: </a:t>
            </a:r>
            <a:r>
              <a:rPr lang="es-ES" sz="2000" dirty="0">
                <a:solidFill>
                  <a:srgbClr val="E65955"/>
                </a:solidFill>
              </a:rPr>
              <a:t>GESTIÓN CON VALORES PARA RESULTADOS</a:t>
            </a:r>
          </a:p>
        </p:txBody>
      </p:sp>
      <p:sp>
        <p:nvSpPr>
          <p:cNvPr id="2233" name="Google Shape;2233;p106"/>
          <p:cNvSpPr txBox="1"/>
          <p:nvPr/>
        </p:nvSpPr>
        <p:spPr>
          <a:xfrm>
            <a:off x="369802" y="1686782"/>
            <a:ext cx="3345566" cy="2178081"/>
          </a:xfrm>
          <a:prstGeom prst="rect">
            <a:avLst/>
          </a:prstGeom>
          <a:noFill/>
          <a:ln>
            <a:noFill/>
          </a:ln>
        </p:spPr>
        <p:txBody>
          <a:bodyPr spcFirstLastPara="1" wrap="square" lIns="91425" tIns="91425" rIns="91425" bIns="91425" anchor="t" anchorCtr="0">
            <a:noAutofit/>
          </a:bodyPr>
          <a:lstStyle/>
          <a:p>
            <a:pPr lvl="0" algn="just"/>
            <a:r>
              <a:rPr lang="es-ES" sz="1500" dirty="0">
                <a:solidFill>
                  <a:schemeClr val="bg2"/>
                </a:solidFill>
                <a:latin typeface="Livvic" panose="020B0604020202020204" charset="0"/>
              </a:rPr>
              <a:t>MIPG facilita que la gestión de las entidades esté orientada hacia el logro de resultados en el marco de la integridad. Para esto, pone en marcha los cursos de acción o trayectorias de implementación definidas en la dimensión de Direccionamiento Estratégico y Planeación y contando con el talento humano disponible en la entidad.</a:t>
            </a:r>
            <a:r>
              <a:rPr lang="es-ES" sz="1500" dirty="0">
                <a:solidFill>
                  <a:schemeClr val="bg2"/>
                </a:solidFill>
                <a:latin typeface="Livvic" panose="020B0604020202020204" charset="0"/>
                <a:ea typeface="Livvic"/>
                <a:cs typeface="Livvic"/>
                <a:sym typeface="Livvic"/>
              </a:rPr>
              <a:t> </a:t>
            </a:r>
          </a:p>
        </p:txBody>
      </p:sp>
      <p:grpSp>
        <p:nvGrpSpPr>
          <p:cNvPr id="114" name="Grupo 113"/>
          <p:cNvGrpSpPr/>
          <p:nvPr/>
        </p:nvGrpSpPr>
        <p:grpSpPr>
          <a:xfrm>
            <a:off x="-150302" y="-106134"/>
            <a:ext cx="9294302" cy="5249634"/>
            <a:chOff x="-82484" y="-94768"/>
            <a:chExt cx="9294302" cy="5249634"/>
          </a:xfrm>
        </p:grpSpPr>
        <p:pic>
          <p:nvPicPr>
            <p:cNvPr id="115" name="Imagen 1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6" name="Rectángulo 1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7" name="Imagen 1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18" name="Imagen 1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19" name="Imagen 1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0" name="Imagen 1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1" name="Imagen 1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2" name="Imagen 1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3" name="CuadroTexto 1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4" name="CuadroTexto 1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5" name="Imagen 1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26" name="Imagen 125">
            <a:extLst>
              <a:ext uri="{FF2B5EF4-FFF2-40B4-BE49-F238E27FC236}">
                <a16:creationId xmlns:a16="http://schemas.microsoft.com/office/drawing/2014/main" id="{98205D92-BCCB-6066-2032-954532D6CEB2}"/>
              </a:ext>
            </a:extLst>
          </p:cNvPr>
          <p:cNvPicPr>
            <a:picLocks noChangeAspect="1"/>
          </p:cNvPicPr>
          <p:nvPr/>
        </p:nvPicPr>
        <p:blipFill rotWithShape="1">
          <a:blip r:embed="rId11"/>
          <a:srcRect l="37083" t="28500" r="17708" b="28500"/>
          <a:stretch/>
        </p:blipFill>
        <p:spPr>
          <a:xfrm>
            <a:off x="3715368" y="1239804"/>
            <a:ext cx="5360814" cy="3186843"/>
          </a:xfrm>
          <a:prstGeom prst="rect">
            <a:avLst/>
          </a:prstGeom>
        </p:spPr>
      </p:pic>
      <p:sp>
        <p:nvSpPr>
          <p:cNvPr id="3" name="CuadroTexto 2">
            <a:extLst>
              <a:ext uri="{FF2B5EF4-FFF2-40B4-BE49-F238E27FC236}">
                <a16:creationId xmlns:a16="http://schemas.microsoft.com/office/drawing/2014/main" id="{52B6239E-3B0B-C89A-A200-4E21ACD2A5DE}"/>
              </a:ext>
            </a:extLst>
          </p:cNvPr>
          <p:cNvSpPr txBox="1"/>
          <p:nvPr/>
        </p:nvSpPr>
        <p:spPr>
          <a:xfrm>
            <a:off x="369802" y="1287205"/>
            <a:ext cx="5099220" cy="307777"/>
          </a:xfrm>
          <a:prstGeom prst="rect">
            <a:avLst/>
          </a:prstGeom>
          <a:noFill/>
        </p:spPr>
        <p:txBody>
          <a:bodyPr wrap="square">
            <a:spAutoFit/>
          </a:bodyPr>
          <a:lstStyle/>
          <a:p>
            <a:r>
              <a:rPr lang="es-ES" sz="1400" b="1" dirty="0">
                <a:solidFill>
                  <a:srgbClr val="671C34"/>
                </a:solidFill>
                <a:latin typeface="Livvic"/>
              </a:rPr>
              <a:t>Descripción: </a:t>
            </a:r>
            <a:endParaRPr lang="es-CO" dirty="0"/>
          </a:p>
        </p:txBody>
      </p:sp>
    </p:spTree>
    <p:extLst>
      <p:ext uri="{BB962C8B-B14F-4D97-AF65-F5344CB8AC3E}">
        <p14:creationId xmlns:p14="http://schemas.microsoft.com/office/powerpoint/2010/main" val="278659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233" name="Google Shape;2233;p106"/>
          <p:cNvSpPr txBox="1"/>
          <p:nvPr/>
        </p:nvSpPr>
        <p:spPr>
          <a:xfrm>
            <a:off x="882873" y="1031179"/>
            <a:ext cx="7378254" cy="459931"/>
          </a:xfrm>
          <a:prstGeom prst="rect">
            <a:avLst/>
          </a:prstGeom>
          <a:noFill/>
          <a:ln>
            <a:noFill/>
          </a:ln>
        </p:spPr>
        <p:txBody>
          <a:bodyPr spcFirstLastPara="1" wrap="square" lIns="91425" tIns="91425" rIns="91425" bIns="91425" anchor="t" anchorCtr="0">
            <a:noAutofit/>
          </a:bodyPr>
          <a:lstStyle/>
          <a:p>
            <a:pPr lvl="0" algn="just"/>
            <a:r>
              <a:rPr lang="es-ES" sz="1600" dirty="0">
                <a:solidFill>
                  <a:schemeClr val="dk2"/>
                </a:solidFill>
                <a:latin typeface="Livvic"/>
                <a:ea typeface="Livvic"/>
                <a:cs typeface="Livvic"/>
                <a:sym typeface="Livvic"/>
              </a:rPr>
              <a:t>En esta Dimensión se abordan los aspectos más importantes que debe atender una organización para cumplir con las funciones y competencias que le han sido asignadas. Para ello, </a:t>
            </a:r>
            <a:r>
              <a:rPr lang="es-ES" sz="1600" dirty="0">
                <a:solidFill>
                  <a:schemeClr val="accent3"/>
                </a:solidFill>
                <a:latin typeface="Livvic"/>
                <a:ea typeface="Livvic"/>
                <a:cs typeface="Livvic"/>
                <a:sym typeface="Livvic"/>
              </a:rPr>
              <a:t>esta dimensión se entenderá desde tres perspectivas</a:t>
            </a:r>
            <a:r>
              <a:rPr lang="es-ES" sz="1600" dirty="0">
                <a:solidFill>
                  <a:schemeClr val="dk2"/>
                </a:solidFill>
                <a:latin typeface="Livvic"/>
                <a:ea typeface="Livvic"/>
                <a:cs typeface="Livvic"/>
                <a:sym typeface="Livvic"/>
              </a:rPr>
              <a:t>: </a:t>
            </a:r>
          </a:p>
        </p:txBody>
      </p:sp>
      <p:grpSp>
        <p:nvGrpSpPr>
          <p:cNvPr id="114" name="Grupo 113"/>
          <p:cNvGrpSpPr/>
          <p:nvPr/>
        </p:nvGrpSpPr>
        <p:grpSpPr>
          <a:xfrm>
            <a:off x="-150302" y="-106134"/>
            <a:ext cx="9294302" cy="5249634"/>
            <a:chOff x="-82484" y="-94768"/>
            <a:chExt cx="9294302" cy="5249634"/>
          </a:xfrm>
        </p:grpSpPr>
        <p:pic>
          <p:nvPicPr>
            <p:cNvPr id="115" name="Imagen 1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6" name="Rectángulo 1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7" name="Imagen 1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18" name="Imagen 1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19" name="Imagen 1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0" name="Imagen 1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1" name="Imagen 1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2" name="Imagen 1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3" name="CuadroTexto 1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4" name="CuadroTexto 1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5" name="Imagen 1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7" name="Imagen 16">
            <a:extLst>
              <a:ext uri="{FF2B5EF4-FFF2-40B4-BE49-F238E27FC236}">
                <a16:creationId xmlns:a16="http://schemas.microsoft.com/office/drawing/2014/main" id="{B2DB693F-DAED-E269-8D1E-D207DCB51529}"/>
              </a:ext>
            </a:extLst>
          </p:cNvPr>
          <p:cNvPicPr>
            <a:picLocks noChangeAspect="1"/>
          </p:cNvPicPr>
          <p:nvPr/>
        </p:nvPicPr>
        <p:blipFill rotWithShape="1">
          <a:blip r:embed="rId11"/>
          <a:srcRect l="32708" t="49743" r="12814" b="22898"/>
          <a:stretch/>
        </p:blipFill>
        <p:spPr>
          <a:xfrm>
            <a:off x="882873" y="2150805"/>
            <a:ext cx="7056298" cy="2322263"/>
          </a:xfrm>
          <a:prstGeom prst="rect">
            <a:avLst/>
          </a:prstGeom>
        </p:spPr>
      </p:pic>
      <p:sp>
        <p:nvSpPr>
          <p:cNvPr id="16" name="Google Shape;2132;p106">
            <a:extLst>
              <a:ext uri="{FF2B5EF4-FFF2-40B4-BE49-F238E27FC236}">
                <a16:creationId xmlns:a16="http://schemas.microsoft.com/office/drawing/2014/main" id="{3AFB82AB-0D79-41DB-9882-CF791739A10B}"/>
              </a:ext>
            </a:extLst>
          </p:cNvPr>
          <p:cNvSpPr txBox="1">
            <a:spLocks noGrp="1"/>
          </p:cNvSpPr>
          <p:nvPr>
            <p:ph type="title"/>
          </p:nvPr>
        </p:nvSpPr>
        <p:spPr>
          <a:xfrm>
            <a:off x="752944" y="577513"/>
            <a:ext cx="7691400"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3. DIMENSIÓN: </a:t>
            </a:r>
            <a:r>
              <a:rPr lang="es-ES" sz="2000" dirty="0">
                <a:solidFill>
                  <a:srgbClr val="E65955"/>
                </a:solidFill>
              </a:rPr>
              <a:t>GESTIÓN CON VALORES PARA RESULTADOS</a:t>
            </a:r>
          </a:p>
        </p:txBody>
      </p:sp>
    </p:spTree>
    <p:extLst>
      <p:ext uri="{BB962C8B-B14F-4D97-AF65-F5344CB8AC3E}">
        <p14:creationId xmlns:p14="http://schemas.microsoft.com/office/powerpoint/2010/main" val="2482538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2484" name="Google Shape;2484;p115"/>
          <p:cNvSpPr txBox="1"/>
          <p:nvPr/>
        </p:nvSpPr>
        <p:spPr>
          <a:xfrm>
            <a:off x="420783" y="1744684"/>
            <a:ext cx="6488891" cy="2750925"/>
          </a:xfrm>
          <a:prstGeom prst="rect">
            <a:avLst/>
          </a:prstGeom>
          <a:noFill/>
          <a:ln>
            <a:noFill/>
          </a:ln>
        </p:spPr>
        <p:txBody>
          <a:bodyPr spcFirstLastPara="1" wrap="square" lIns="91425" tIns="91425" rIns="91425" bIns="91425" anchor="ctr" anchorCtr="0">
            <a:noAutofit/>
          </a:bodyPr>
          <a:lstStyle/>
          <a:p>
            <a:pPr lvl="0" algn="just"/>
            <a:r>
              <a:rPr lang="es-ES" sz="1420" dirty="0">
                <a:solidFill>
                  <a:srgbClr val="512944"/>
                </a:solidFill>
                <a:latin typeface="Livvic"/>
              </a:rPr>
              <a:t>El propósito de esta política es fortalecer las capacidades organizacionales mediante la alineación entre la estrategia institucional y el modelo de operación por procesos, la estructura y la planta de personal, de manera que contribuyan a la generación de mayor valor público en la prestación de bienes y servicios, aumentando la productividad estatal. </a:t>
            </a:r>
          </a:p>
          <a:p>
            <a:pPr lvl="0" algn="just"/>
            <a:endParaRPr lang="es-ES" sz="1420" dirty="0">
              <a:solidFill>
                <a:srgbClr val="512944"/>
              </a:solidFill>
              <a:latin typeface="Livvic"/>
            </a:endParaRPr>
          </a:p>
          <a:p>
            <a:pPr lvl="0" algn="just"/>
            <a:r>
              <a:rPr lang="es-ES" sz="1420" b="1" dirty="0">
                <a:solidFill>
                  <a:schemeClr val="accent3"/>
                </a:solidFill>
                <a:latin typeface="Livvic"/>
              </a:rPr>
              <a:t>Lineamientos:</a:t>
            </a:r>
          </a:p>
          <a:p>
            <a:pPr lvl="0" algn="just"/>
            <a:endParaRPr lang="es-ES" sz="1420" b="1" dirty="0">
              <a:solidFill>
                <a:schemeClr val="accent3"/>
              </a:solidFill>
              <a:latin typeface="Livvic"/>
            </a:endParaRPr>
          </a:p>
          <a:p>
            <a:pPr marL="285750" lvl="0" indent="-285750" algn="just">
              <a:buFont typeface="Arial" panose="020B0604020202020204" pitchFamily="34" charset="0"/>
              <a:buChar char="•"/>
            </a:pPr>
            <a:r>
              <a:rPr lang="es-ES" sz="1420" dirty="0">
                <a:solidFill>
                  <a:srgbClr val="512944"/>
                </a:solidFill>
                <a:latin typeface="Livvic"/>
              </a:rPr>
              <a:t>Entender la situación, enmarcada en el análisis de capacidades y entornos del Direccionamiento Estratégico y la Planeación.</a:t>
            </a:r>
          </a:p>
          <a:p>
            <a:pPr marL="285750" lvl="0" indent="-285750" algn="just">
              <a:buFont typeface="Arial" panose="020B0604020202020204" pitchFamily="34" charset="0"/>
              <a:buChar char="•"/>
            </a:pPr>
            <a:r>
              <a:rPr lang="es-ES" sz="1420" dirty="0">
                <a:solidFill>
                  <a:srgbClr val="512944"/>
                </a:solidFill>
                <a:latin typeface="Livvic"/>
              </a:rPr>
              <a:t>Diseñar o rediseñar lo necesario, para ello se requiere revisar técnicamente si la arquitectura institucional es la más adecuada.</a:t>
            </a:r>
          </a:p>
          <a:p>
            <a:pPr marL="285750" lvl="0" indent="-285750" algn="just">
              <a:buFont typeface="Arial" panose="020B0604020202020204" pitchFamily="34" charset="0"/>
              <a:buChar char="•"/>
            </a:pPr>
            <a:r>
              <a:rPr lang="es-ES" sz="1420" dirty="0">
                <a:solidFill>
                  <a:srgbClr val="512944"/>
                </a:solidFill>
                <a:latin typeface="Livvic"/>
              </a:rPr>
              <a:t>Trabajar por procesos, lo cual permite la mejora de las actividades de la administración.</a:t>
            </a:r>
          </a:p>
          <a:p>
            <a:pPr marL="285750" lvl="0" indent="-285750" algn="just">
              <a:buFont typeface="Arial" panose="020B0604020202020204" pitchFamily="34" charset="0"/>
              <a:buChar char="•"/>
            </a:pPr>
            <a:endParaRPr lang="es-ES" sz="1420" dirty="0">
              <a:solidFill>
                <a:srgbClr val="512944"/>
              </a:solidFill>
              <a:latin typeface="Livvic"/>
            </a:endParaRPr>
          </a:p>
          <a:p>
            <a:pPr marL="285750" lvl="0" indent="-285750" algn="just">
              <a:buFont typeface="Arial" panose="020B0604020202020204" pitchFamily="34" charset="0"/>
              <a:buChar char="•"/>
            </a:pPr>
            <a:endParaRPr lang="es-ES" sz="1420" dirty="0">
              <a:solidFill>
                <a:srgbClr val="512944"/>
              </a:solidFill>
              <a:latin typeface="Livvic"/>
            </a:endParaRPr>
          </a:p>
          <a:p>
            <a:pPr marL="285750" lvl="0" indent="-285750" algn="just">
              <a:buFont typeface="Arial" panose="020B0604020202020204" pitchFamily="34" charset="0"/>
              <a:buChar char="•"/>
            </a:pPr>
            <a:endParaRPr lang="es-ES" sz="1420" b="1" dirty="0">
              <a:solidFill>
                <a:schemeClr val="accent3"/>
              </a:solidFill>
              <a:latin typeface="Livvic"/>
            </a:endParaRPr>
          </a:p>
        </p:txBody>
      </p:sp>
      <p:grpSp>
        <p:nvGrpSpPr>
          <p:cNvPr id="14" name="Grupo 13"/>
          <p:cNvGrpSpPr/>
          <p:nvPr/>
        </p:nvGrpSpPr>
        <p:grpSpPr>
          <a:xfrm>
            <a:off x="-150302" y="-106134"/>
            <a:ext cx="9294302" cy="5249634"/>
            <a:chOff x="-82484" y="-94768"/>
            <a:chExt cx="9294302" cy="5249634"/>
          </a:xfrm>
        </p:grpSpPr>
        <p:pic>
          <p:nvPicPr>
            <p:cNvPr id="15" name="Imagen 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6" name="Rectángulo 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7" name="Imagen 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8" name="Imagen 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9" name="Imagen 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0" name="Imagen 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1" name="Imagen 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2" name="Imagen 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3" name="CuadroTexto 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24" name="CuadroTexto 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25" name="Imagen 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pSp>
        <p:nvGrpSpPr>
          <p:cNvPr id="26" name="Google Shape;1661;p96"/>
          <p:cNvGrpSpPr/>
          <p:nvPr/>
        </p:nvGrpSpPr>
        <p:grpSpPr>
          <a:xfrm>
            <a:off x="7077601" y="1061459"/>
            <a:ext cx="1254600" cy="3003850"/>
            <a:chOff x="928975" y="1421850"/>
            <a:chExt cx="1254600" cy="3003850"/>
          </a:xfrm>
        </p:grpSpPr>
        <p:sp>
          <p:nvSpPr>
            <p:cNvPr id="27" name="Google Shape;1662;p96"/>
            <p:cNvSpPr/>
            <p:nvPr/>
          </p:nvSpPr>
          <p:spPr>
            <a:xfrm>
              <a:off x="928975" y="4336025"/>
              <a:ext cx="1254600" cy="89675"/>
            </a:xfrm>
            <a:custGeom>
              <a:avLst/>
              <a:gdLst/>
              <a:ahLst/>
              <a:cxnLst/>
              <a:rect l="l" t="t" r="r" b="b"/>
              <a:pathLst>
                <a:path w="50184" h="3587" extrusionOk="0">
                  <a:moveTo>
                    <a:pt x="25077" y="0"/>
                  </a:moveTo>
                  <a:cubicBezTo>
                    <a:pt x="11246" y="0"/>
                    <a:pt x="0" y="791"/>
                    <a:pt x="0" y="1794"/>
                  </a:cubicBezTo>
                  <a:cubicBezTo>
                    <a:pt x="0" y="2766"/>
                    <a:pt x="11246" y="3587"/>
                    <a:pt x="25077" y="3587"/>
                  </a:cubicBezTo>
                  <a:cubicBezTo>
                    <a:pt x="38937" y="3587"/>
                    <a:pt x="50183" y="2766"/>
                    <a:pt x="50183" y="1794"/>
                  </a:cubicBezTo>
                  <a:cubicBezTo>
                    <a:pt x="50183" y="791"/>
                    <a:pt x="38937" y="0"/>
                    <a:pt x="25077"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663;p96"/>
            <p:cNvSpPr/>
            <p:nvPr/>
          </p:nvSpPr>
          <p:spPr>
            <a:xfrm>
              <a:off x="1500400" y="1710600"/>
              <a:ext cx="110975" cy="116300"/>
            </a:xfrm>
            <a:custGeom>
              <a:avLst/>
              <a:gdLst/>
              <a:ahLst/>
              <a:cxnLst/>
              <a:rect l="l" t="t" r="r" b="b"/>
              <a:pathLst>
                <a:path w="4439" h="4652" extrusionOk="0">
                  <a:moveTo>
                    <a:pt x="1" y="1"/>
                  </a:moveTo>
                  <a:lnTo>
                    <a:pt x="1" y="2767"/>
                  </a:lnTo>
                  <a:lnTo>
                    <a:pt x="2250" y="4651"/>
                  </a:lnTo>
                  <a:lnTo>
                    <a:pt x="4438" y="2767"/>
                  </a:lnTo>
                  <a:lnTo>
                    <a:pt x="443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664;p96"/>
            <p:cNvSpPr/>
            <p:nvPr/>
          </p:nvSpPr>
          <p:spPr>
            <a:xfrm>
              <a:off x="1500400" y="1710600"/>
              <a:ext cx="110975" cy="63875"/>
            </a:xfrm>
            <a:custGeom>
              <a:avLst/>
              <a:gdLst/>
              <a:ahLst/>
              <a:cxnLst/>
              <a:rect l="l" t="t" r="r" b="b"/>
              <a:pathLst>
                <a:path w="4439" h="2555" extrusionOk="0">
                  <a:moveTo>
                    <a:pt x="1" y="1"/>
                  </a:moveTo>
                  <a:lnTo>
                    <a:pt x="1" y="2341"/>
                  </a:lnTo>
                  <a:cubicBezTo>
                    <a:pt x="577" y="2491"/>
                    <a:pt x="1081" y="2554"/>
                    <a:pt x="1522" y="2554"/>
                  </a:cubicBezTo>
                  <a:cubicBezTo>
                    <a:pt x="3754" y="2554"/>
                    <a:pt x="4347" y="943"/>
                    <a:pt x="4347" y="943"/>
                  </a:cubicBezTo>
                  <a:lnTo>
                    <a:pt x="4438" y="852"/>
                  </a:lnTo>
                  <a:lnTo>
                    <a:pt x="443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665;p96"/>
            <p:cNvSpPr/>
            <p:nvPr/>
          </p:nvSpPr>
          <p:spPr>
            <a:xfrm>
              <a:off x="1425925" y="1421850"/>
              <a:ext cx="255350" cy="206700"/>
            </a:xfrm>
            <a:custGeom>
              <a:avLst/>
              <a:gdLst/>
              <a:ahLst/>
              <a:cxnLst/>
              <a:rect l="l" t="t" r="r" b="b"/>
              <a:pathLst>
                <a:path w="10214" h="8268" extrusionOk="0">
                  <a:moveTo>
                    <a:pt x="5199" y="0"/>
                  </a:moveTo>
                  <a:cubicBezTo>
                    <a:pt x="4074" y="0"/>
                    <a:pt x="1703" y="608"/>
                    <a:pt x="882" y="1702"/>
                  </a:cubicBezTo>
                  <a:cubicBezTo>
                    <a:pt x="1" y="2797"/>
                    <a:pt x="1065" y="7964"/>
                    <a:pt x="1065" y="7964"/>
                  </a:cubicBezTo>
                  <a:lnTo>
                    <a:pt x="4803" y="8268"/>
                  </a:lnTo>
                  <a:lnTo>
                    <a:pt x="9515" y="7082"/>
                  </a:lnTo>
                  <a:cubicBezTo>
                    <a:pt x="9515" y="7082"/>
                    <a:pt x="10214" y="2827"/>
                    <a:pt x="9150" y="1550"/>
                  </a:cubicBezTo>
                  <a:cubicBezTo>
                    <a:pt x="8086" y="304"/>
                    <a:pt x="6262" y="0"/>
                    <a:pt x="5199"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666;p96"/>
            <p:cNvSpPr/>
            <p:nvPr/>
          </p:nvSpPr>
          <p:spPr>
            <a:xfrm>
              <a:off x="1621225" y="1596625"/>
              <a:ext cx="63100" cy="63100"/>
            </a:xfrm>
            <a:custGeom>
              <a:avLst/>
              <a:gdLst/>
              <a:ahLst/>
              <a:cxnLst/>
              <a:rect l="l" t="t" r="r" b="b"/>
              <a:pathLst>
                <a:path w="2524" h="2524" extrusionOk="0">
                  <a:moveTo>
                    <a:pt x="1247" y="0"/>
                  </a:moveTo>
                  <a:cubicBezTo>
                    <a:pt x="578" y="0"/>
                    <a:pt x="1" y="578"/>
                    <a:pt x="1" y="1277"/>
                  </a:cubicBezTo>
                  <a:cubicBezTo>
                    <a:pt x="1" y="1946"/>
                    <a:pt x="578" y="2523"/>
                    <a:pt x="1247" y="2523"/>
                  </a:cubicBezTo>
                  <a:cubicBezTo>
                    <a:pt x="1946" y="2523"/>
                    <a:pt x="2523" y="1946"/>
                    <a:pt x="2523" y="1277"/>
                  </a:cubicBezTo>
                  <a:cubicBezTo>
                    <a:pt x="2523" y="578"/>
                    <a:pt x="1946" y="0"/>
                    <a:pt x="124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667;p96"/>
            <p:cNvSpPr/>
            <p:nvPr/>
          </p:nvSpPr>
          <p:spPr>
            <a:xfrm>
              <a:off x="1427450" y="1596625"/>
              <a:ext cx="63100" cy="63100"/>
            </a:xfrm>
            <a:custGeom>
              <a:avLst/>
              <a:gdLst/>
              <a:ahLst/>
              <a:cxnLst/>
              <a:rect l="l" t="t" r="r" b="b"/>
              <a:pathLst>
                <a:path w="2524" h="2524" extrusionOk="0">
                  <a:moveTo>
                    <a:pt x="1277" y="0"/>
                  </a:moveTo>
                  <a:cubicBezTo>
                    <a:pt x="578" y="0"/>
                    <a:pt x="1" y="578"/>
                    <a:pt x="1" y="1277"/>
                  </a:cubicBezTo>
                  <a:cubicBezTo>
                    <a:pt x="1" y="1946"/>
                    <a:pt x="578" y="2523"/>
                    <a:pt x="1277" y="2523"/>
                  </a:cubicBezTo>
                  <a:cubicBezTo>
                    <a:pt x="1946" y="2523"/>
                    <a:pt x="2523" y="1946"/>
                    <a:pt x="2523" y="1277"/>
                  </a:cubicBezTo>
                  <a:cubicBezTo>
                    <a:pt x="2523" y="578"/>
                    <a:pt x="1946" y="0"/>
                    <a:pt x="127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668;p96"/>
            <p:cNvSpPr/>
            <p:nvPr/>
          </p:nvSpPr>
          <p:spPr>
            <a:xfrm>
              <a:off x="1451775" y="1457550"/>
              <a:ext cx="208225" cy="304750"/>
            </a:xfrm>
            <a:custGeom>
              <a:avLst/>
              <a:gdLst/>
              <a:ahLst/>
              <a:cxnLst/>
              <a:rect l="l" t="t" r="r" b="b"/>
              <a:pathLst>
                <a:path w="8329" h="12190" extrusionOk="0">
                  <a:moveTo>
                    <a:pt x="4165" y="1"/>
                  </a:moveTo>
                  <a:cubicBezTo>
                    <a:pt x="4165" y="1"/>
                    <a:pt x="0" y="791"/>
                    <a:pt x="213" y="4317"/>
                  </a:cubicBezTo>
                  <a:cubicBezTo>
                    <a:pt x="456" y="7813"/>
                    <a:pt x="1186" y="11977"/>
                    <a:pt x="4165" y="12189"/>
                  </a:cubicBezTo>
                  <a:cubicBezTo>
                    <a:pt x="7143" y="11977"/>
                    <a:pt x="7873" y="7813"/>
                    <a:pt x="8116" y="4317"/>
                  </a:cubicBezTo>
                  <a:cubicBezTo>
                    <a:pt x="8329" y="791"/>
                    <a:pt x="4165" y="1"/>
                    <a:pt x="416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669;p96"/>
            <p:cNvSpPr/>
            <p:nvPr/>
          </p:nvSpPr>
          <p:spPr>
            <a:xfrm>
              <a:off x="1588550" y="1583700"/>
              <a:ext cx="12950" cy="25850"/>
            </a:xfrm>
            <a:custGeom>
              <a:avLst/>
              <a:gdLst/>
              <a:ahLst/>
              <a:cxnLst/>
              <a:rect l="l" t="t" r="r" b="b"/>
              <a:pathLst>
                <a:path w="518" h="1034" extrusionOk="0">
                  <a:moveTo>
                    <a:pt x="274" y="1"/>
                  </a:moveTo>
                  <a:cubicBezTo>
                    <a:pt x="122" y="1"/>
                    <a:pt x="1" y="122"/>
                    <a:pt x="1" y="274"/>
                  </a:cubicBezTo>
                  <a:lnTo>
                    <a:pt x="1" y="791"/>
                  </a:lnTo>
                  <a:cubicBezTo>
                    <a:pt x="1" y="912"/>
                    <a:pt x="122" y="1034"/>
                    <a:pt x="274" y="1034"/>
                  </a:cubicBezTo>
                  <a:cubicBezTo>
                    <a:pt x="396" y="1034"/>
                    <a:pt x="517" y="912"/>
                    <a:pt x="517" y="791"/>
                  </a:cubicBezTo>
                  <a:lnTo>
                    <a:pt x="517" y="274"/>
                  </a:lnTo>
                  <a:cubicBezTo>
                    <a:pt x="517" y="122"/>
                    <a:pt x="396" y="1"/>
                    <a:pt x="27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670;p96"/>
            <p:cNvSpPr/>
            <p:nvPr/>
          </p:nvSpPr>
          <p:spPr>
            <a:xfrm>
              <a:off x="1510275" y="1583700"/>
              <a:ext cx="12950" cy="25850"/>
            </a:xfrm>
            <a:custGeom>
              <a:avLst/>
              <a:gdLst/>
              <a:ahLst/>
              <a:cxnLst/>
              <a:rect l="l" t="t" r="r" b="b"/>
              <a:pathLst>
                <a:path w="518" h="1034" extrusionOk="0">
                  <a:moveTo>
                    <a:pt x="244" y="1"/>
                  </a:moveTo>
                  <a:cubicBezTo>
                    <a:pt x="122" y="1"/>
                    <a:pt x="1" y="122"/>
                    <a:pt x="1" y="274"/>
                  </a:cubicBezTo>
                  <a:lnTo>
                    <a:pt x="1" y="791"/>
                  </a:lnTo>
                  <a:cubicBezTo>
                    <a:pt x="1" y="912"/>
                    <a:pt x="122" y="1034"/>
                    <a:pt x="244" y="1034"/>
                  </a:cubicBezTo>
                  <a:cubicBezTo>
                    <a:pt x="396" y="1034"/>
                    <a:pt x="517" y="912"/>
                    <a:pt x="517" y="791"/>
                  </a:cubicBezTo>
                  <a:lnTo>
                    <a:pt x="517" y="274"/>
                  </a:lnTo>
                  <a:cubicBezTo>
                    <a:pt x="517" y="122"/>
                    <a:pt x="396" y="1"/>
                    <a:pt x="24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671;p96"/>
            <p:cNvSpPr/>
            <p:nvPr/>
          </p:nvSpPr>
          <p:spPr>
            <a:xfrm>
              <a:off x="1555875" y="1667175"/>
              <a:ext cx="45625" cy="25550"/>
            </a:xfrm>
            <a:custGeom>
              <a:avLst/>
              <a:gdLst/>
              <a:ahLst/>
              <a:cxnLst/>
              <a:rect l="l" t="t" r="r" b="b"/>
              <a:pathLst>
                <a:path w="1825" h="1022" extrusionOk="0">
                  <a:moveTo>
                    <a:pt x="143" y="0"/>
                  </a:moveTo>
                  <a:cubicBezTo>
                    <a:pt x="54" y="0"/>
                    <a:pt x="1" y="5"/>
                    <a:pt x="1" y="5"/>
                  </a:cubicBezTo>
                  <a:lnTo>
                    <a:pt x="1" y="887"/>
                  </a:lnTo>
                  <a:cubicBezTo>
                    <a:pt x="1" y="887"/>
                    <a:pt x="406" y="1022"/>
                    <a:pt x="946" y="1022"/>
                  </a:cubicBezTo>
                  <a:cubicBezTo>
                    <a:pt x="1216" y="1022"/>
                    <a:pt x="1520" y="988"/>
                    <a:pt x="1824" y="887"/>
                  </a:cubicBezTo>
                  <a:cubicBezTo>
                    <a:pt x="1482" y="79"/>
                    <a:pt x="509" y="0"/>
                    <a:pt x="143"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672;p96"/>
            <p:cNvSpPr/>
            <p:nvPr/>
          </p:nvSpPr>
          <p:spPr>
            <a:xfrm>
              <a:off x="1510275" y="1667175"/>
              <a:ext cx="45625" cy="25550"/>
            </a:xfrm>
            <a:custGeom>
              <a:avLst/>
              <a:gdLst/>
              <a:ahLst/>
              <a:cxnLst/>
              <a:rect l="l" t="t" r="r" b="b"/>
              <a:pathLst>
                <a:path w="1825" h="1022" extrusionOk="0">
                  <a:moveTo>
                    <a:pt x="1682" y="0"/>
                  </a:moveTo>
                  <a:cubicBezTo>
                    <a:pt x="1316" y="0"/>
                    <a:pt x="343" y="79"/>
                    <a:pt x="1" y="887"/>
                  </a:cubicBezTo>
                  <a:cubicBezTo>
                    <a:pt x="305" y="988"/>
                    <a:pt x="609" y="1022"/>
                    <a:pt x="879" y="1022"/>
                  </a:cubicBezTo>
                  <a:cubicBezTo>
                    <a:pt x="1419" y="1022"/>
                    <a:pt x="1825" y="887"/>
                    <a:pt x="1825" y="887"/>
                  </a:cubicBezTo>
                  <a:lnTo>
                    <a:pt x="1825" y="5"/>
                  </a:lnTo>
                  <a:cubicBezTo>
                    <a:pt x="1825" y="5"/>
                    <a:pt x="1771" y="0"/>
                    <a:pt x="168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73;p96"/>
            <p:cNvSpPr/>
            <p:nvPr/>
          </p:nvSpPr>
          <p:spPr>
            <a:xfrm>
              <a:off x="1546000" y="1609525"/>
              <a:ext cx="22825" cy="50200"/>
            </a:xfrm>
            <a:custGeom>
              <a:avLst/>
              <a:gdLst/>
              <a:ahLst/>
              <a:cxnLst/>
              <a:rect l="l" t="t" r="r" b="b"/>
              <a:pathLst>
                <a:path w="913" h="2008" fill="none" extrusionOk="0">
                  <a:moveTo>
                    <a:pt x="639" y="1"/>
                  </a:moveTo>
                  <a:cubicBezTo>
                    <a:pt x="639" y="1"/>
                    <a:pt x="912" y="1338"/>
                    <a:pt x="639" y="2007"/>
                  </a:cubicBezTo>
                  <a:lnTo>
                    <a:pt x="0" y="2007"/>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74;p96"/>
            <p:cNvSpPr/>
            <p:nvPr/>
          </p:nvSpPr>
          <p:spPr>
            <a:xfrm>
              <a:off x="1578675" y="1536575"/>
              <a:ext cx="42575" cy="12200"/>
            </a:xfrm>
            <a:custGeom>
              <a:avLst/>
              <a:gdLst/>
              <a:ahLst/>
              <a:cxnLst/>
              <a:rect l="l" t="t" r="r" b="b"/>
              <a:pathLst>
                <a:path w="1703" h="488" fill="none" extrusionOk="0">
                  <a:moveTo>
                    <a:pt x="0" y="487"/>
                  </a:moveTo>
                  <a:cubicBezTo>
                    <a:pt x="0" y="487"/>
                    <a:pt x="851" y="1"/>
                    <a:pt x="1703" y="487"/>
                  </a:cubicBezTo>
                </a:path>
              </a:pathLst>
            </a:custGeom>
            <a:noFill/>
            <a:ln w="9875" cap="rnd" cmpd="sng">
              <a:solidFill>
                <a:srgbClr val="CE696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675;p96"/>
            <p:cNvSpPr/>
            <p:nvPr/>
          </p:nvSpPr>
          <p:spPr>
            <a:xfrm>
              <a:off x="1449500" y="1448850"/>
              <a:ext cx="166425" cy="135025"/>
            </a:xfrm>
            <a:custGeom>
              <a:avLst/>
              <a:gdLst/>
              <a:ahLst/>
              <a:cxnLst/>
              <a:rect l="l" t="t" r="r" b="b"/>
              <a:pathLst>
                <a:path w="6657" h="5401" extrusionOk="0">
                  <a:moveTo>
                    <a:pt x="4027" y="1"/>
                  </a:moveTo>
                  <a:cubicBezTo>
                    <a:pt x="3493" y="1"/>
                    <a:pt x="2940" y="53"/>
                    <a:pt x="2432" y="197"/>
                  </a:cubicBezTo>
                  <a:cubicBezTo>
                    <a:pt x="608" y="683"/>
                    <a:pt x="0" y="2932"/>
                    <a:pt x="61" y="5395"/>
                  </a:cubicBezTo>
                  <a:cubicBezTo>
                    <a:pt x="154" y="5399"/>
                    <a:pt x="247" y="5401"/>
                    <a:pt x="338" y="5401"/>
                  </a:cubicBezTo>
                  <a:cubicBezTo>
                    <a:pt x="4846" y="5401"/>
                    <a:pt x="6657" y="349"/>
                    <a:pt x="6657" y="349"/>
                  </a:cubicBezTo>
                  <a:cubicBezTo>
                    <a:pt x="6657" y="349"/>
                    <a:pt x="5407" y="1"/>
                    <a:pt x="402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76;p96"/>
            <p:cNvSpPr/>
            <p:nvPr/>
          </p:nvSpPr>
          <p:spPr>
            <a:xfrm>
              <a:off x="1343100" y="1832950"/>
              <a:ext cx="383025" cy="899725"/>
            </a:xfrm>
            <a:custGeom>
              <a:avLst/>
              <a:gdLst/>
              <a:ahLst/>
              <a:cxnLst/>
              <a:rect l="l" t="t" r="r" b="b"/>
              <a:pathLst>
                <a:path w="15321" h="35989" extrusionOk="0">
                  <a:moveTo>
                    <a:pt x="3983" y="0"/>
                  </a:moveTo>
                  <a:lnTo>
                    <a:pt x="1" y="35989"/>
                  </a:lnTo>
                  <a:lnTo>
                    <a:pt x="15320" y="35989"/>
                  </a:lnTo>
                  <a:lnTo>
                    <a:pt x="1346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77;p96"/>
            <p:cNvSpPr/>
            <p:nvPr/>
          </p:nvSpPr>
          <p:spPr>
            <a:xfrm>
              <a:off x="1270150" y="2706050"/>
              <a:ext cx="285750" cy="1605675"/>
            </a:xfrm>
            <a:custGeom>
              <a:avLst/>
              <a:gdLst/>
              <a:ahLst/>
              <a:cxnLst/>
              <a:rect l="l" t="t" r="r" b="b"/>
              <a:pathLst>
                <a:path w="11430" h="64227" extrusionOk="0">
                  <a:moveTo>
                    <a:pt x="1" y="1"/>
                  </a:moveTo>
                  <a:lnTo>
                    <a:pt x="62" y="64227"/>
                  </a:lnTo>
                  <a:lnTo>
                    <a:pt x="10548" y="64227"/>
                  </a:lnTo>
                  <a:lnTo>
                    <a:pt x="10518" y="15229"/>
                  </a:lnTo>
                  <a:lnTo>
                    <a:pt x="11430" y="15229"/>
                  </a:lnTo>
                  <a:lnTo>
                    <a:pt x="1143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78;p96"/>
            <p:cNvSpPr/>
            <p:nvPr/>
          </p:nvSpPr>
          <p:spPr>
            <a:xfrm>
              <a:off x="1365150" y="2772925"/>
              <a:ext cx="35725" cy="1538800"/>
            </a:xfrm>
            <a:custGeom>
              <a:avLst/>
              <a:gdLst/>
              <a:ahLst/>
              <a:cxnLst/>
              <a:rect l="l" t="t" r="r" b="b"/>
              <a:pathLst>
                <a:path w="1429" h="61552" fill="none" extrusionOk="0">
                  <a:moveTo>
                    <a:pt x="1429" y="1"/>
                  </a:moveTo>
                  <a:cubicBezTo>
                    <a:pt x="1429" y="1"/>
                    <a:pt x="578" y="28360"/>
                    <a:pt x="304" y="35381"/>
                  </a:cubicBezTo>
                  <a:cubicBezTo>
                    <a:pt x="61" y="42372"/>
                    <a:pt x="0" y="61552"/>
                    <a:pt x="0"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79;p96"/>
            <p:cNvSpPr/>
            <p:nvPr/>
          </p:nvSpPr>
          <p:spPr>
            <a:xfrm>
              <a:off x="1555875" y="2706050"/>
              <a:ext cx="336650" cy="1605675"/>
            </a:xfrm>
            <a:custGeom>
              <a:avLst/>
              <a:gdLst/>
              <a:ahLst/>
              <a:cxnLst/>
              <a:rect l="l" t="t" r="r" b="b"/>
              <a:pathLst>
                <a:path w="13466" h="64227" extrusionOk="0">
                  <a:moveTo>
                    <a:pt x="1" y="1"/>
                  </a:moveTo>
                  <a:lnTo>
                    <a:pt x="1" y="15229"/>
                  </a:lnTo>
                  <a:lnTo>
                    <a:pt x="912" y="15229"/>
                  </a:lnTo>
                  <a:lnTo>
                    <a:pt x="2949" y="64227"/>
                  </a:lnTo>
                  <a:lnTo>
                    <a:pt x="13466" y="64227"/>
                  </a:lnTo>
                  <a:lnTo>
                    <a:pt x="1142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80;p96"/>
            <p:cNvSpPr/>
            <p:nvPr/>
          </p:nvSpPr>
          <p:spPr>
            <a:xfrm>
              <a:off x="1267875" y="2706050"/>
              <a:ext cx="576025" cy="66900"/>
            </a:xfrm>
            <a:custGeom>
              <a:avLst/>
              <a:gdLst/>
              <a:ahLst/>
              <a:cxnLst/>
              <a:rect l="l" t="t" r="r" b="b"/>
              <a:pathLst>
                <a:path w="23041" h="2676" extrusionOk="0">
                  <a:moveTo>
                    <a:pt x="92" y="1"/>
                  </a:moveTo>
                  <a:lnTo>
                    <a:pt x="1" y="2676"/>
                  </a:lnTo>
                  <a:lnTo>
                    <a:pt x="23040" y="2676"/>
                  </a:lnTo>
                  <a:lnTo>
                    <a:pt x="22949"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81;p96"/>
            <p:cNvSpPr/>
            <p:nvPr/>
          </p:nvSpPr>
          <p:spPr>
            <a:xfrm>
              <a:off x="1710900" y="2772925"/>
              <a:ext cx="87400" cy="1538800"/>
            </a:xfrm>
            <a:custGeom>
              <a:avLst/>
              <a:gdLst/>
              <a:ahLst/>
              <a:cxnLst/>
              <a:rect l="l" t="t" r="r" b="b"/>
              <a:pathLst>
                <a:path w="3496" h="61552" fill="none" extrusionOk="0">
                  <a:moveTo>
                    <a:pt x="0" y="1"/>
                  </a:moveTo>
                  <a:cubicBezTo>
                    <a:pt x="0" y="1"/>
                    <a:pt x="1946" y="28633"/>
                    <a:pt x="2189" y="35624"/>
                  </a:cubicBezTo>
                  <a:cubicBezTo>
                    <a:pt x="2462" y="42615"/>
                    <a:pt x="3496" y="61552"/>
                    <a:pt x="3496"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82;p96"/>
            <p:cNvSpPr/>
            <p:nvPr/>
          </p:nvSpPr>
          <p:spPr>
            <a:xfrm>
              <a:off x="1235200" y="1779750"/>
              <a:ext cx="265225" cy="1093500"/>
            </a:xfrm>
            <a:custGeom>
              <a:avLst/>
              <a:gdLst/>
              <a:ahLst/>
              <a:cxnLst/>
              <a:rect l="l" t="t" r="r" b="b"/>
              <a:pathLst>
                <a:path w="10609" h="43740" extrusionOk="0">
                  <a:moveTo>
                    <a:pt x="10609" y="1"/>
                  </a:moveTo>
                  <a:lnTo>
                    <a:pt x="487" y="5107"/>
                  </a:lnTo>
                  <a:lnTo>
                    <a:pt x="1" y="43740"/>
                  </a:lnTo>
                  <a:cubicBezTo>
                    <a:pt x="1" y="43740"/>
                    <a:pt x="10609" y="39971"/>
                    <a:pt x="10609" y="18511"/>
                  </a:cubicBezTo>
                  <a:lnTo>
                    <a:pt x="1060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83;p96"/>
            <p:cNvSpPr/>
            <p:nvPr/>
          </p:nvSpPr>
          <p:spPr>
            <a:xfrm>
              <a:off x="1363625" y="1779750"/>
              <a:ext cx="136800" cy="637575"/>
            </a:xfrm>
            <a:custGeom>
              <a:avLst/>
              <a:gdLst/>
              <a:ahLst/>
              <a:cxnLst/>
              <a:rect l="l" t="t" r="r" b="b"/>
              <a:pathLst>
                <a:path w="5472" h="25503" extrusionOk="0">
                  <a:moveTo>
                    <a:pt x="5472" y="1"/>
                  </a:moveTo>
                  <a:lnTo>
                    <a:pt x="730" y="2371"/>
                  </a:lnTo>
                  <a:cubicBezTo>
                    <a:pt x="426" y="4165"/>
                    <a:pt x="61" y="6809"/>
                    <a:pt x="0" y="9788"/>
                  </a:cubicBezTo>
                  <a:lnTo>
                    <a:pt x="2554" y="10396"/>
                  </a:lnTo>
                  <a:lnTo>
                    <a:pt x="0" y="11156"/>
                  </a:lnTo>
                  <a:cubicBezTo>
                    <a:pt x="61" y="16353"/>
                    <a:pt x="1155" y="22159"/>
                    <a:pt x="5046" y="25502"/>
                  </a:cubicBezTo>
                  <a:cubicBezTo>
                    <a:pt x="5289" y="23405"/>
                    <a:pt x="5472" y="21095"/>
                    <a:pt x="5472" y="18511"/>
                  </a:cubicBezTo>
                  <a:lnTo>
                    <a:pt x="5472"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84;p96"/>
            <p:cNvSpPr/>
            <p:nvPr/>
          </p:nvSpPr>
          <p:spPr>
            <a:xfrm>
              <a:off x="1180500" y="4311700"/>
              <a:ext cx="353375" cy="64625"/>
            </a:xfrm>
            <a:custGeom>
              <a:avLst/>
              <a:gdLst/>
              <a:ahLst/>
              <a:cxnLst/>
              <a:rect l="l" t="t" r="r" b="b"/>
              <a:pathLst>
                <a:path w="14135" h="2585" extrusionOk="0">
                  <a:moveTo>
                    <a:pt x="3648" y="1"/>
                  </a:moveTo>
                  <a:cubicBezTo>
                    <a:pt x="912" y="1"/>
                    <a:pt x="0" y="2584"/>
                    <a:pt x="0" y="2584"/>
                  </a:cubicBezTo>
                  <a:lnTo>
                    <a:pt x="14134" y="2584"/>
                  </a:lnTo>
                  <a:lnTo>
                    <a:pt x="141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85;p96"/>
            <p:cNvSpPr/>
            <p:nvPr/>
          </p:nvSpPr>
          <p:spPr>
            <a:xfrm>
              <a:off x="1555875" y="1779750"/>
              <a:ext cx="55500" cy="107175"/>
            </a:xfrm>
            <a:custGeom>
              <a:avLst/>
              <a:gdLst/>
              <a:ahLst/>
              <a:cxnLst/>
              <a:rect l="l" t="t" r="r" b="b"/>
              <a:pathLst>
                <a:path w="2220" h="4287" extrusionOk="0">
                  <a:moveTo>
                    <a:pt x="2219" y="1"/>
                  </a:moveTo>
                  <a:lnTo>
                    <a:pt x="1" y="1885"/>
                  </a:lnTo>
                  <a:lnTo>
                    <a:pt x="2219" y="4286"/>
                  </a:lnTo>
                  <a:lnTo>
                    <a:pt x="2219"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86;p96"/>
            <p:cNvSpPr/>
            <p:nvPr/>
          </p:nvSpPr>
          <p:spPr>
            <a:xfrm>
              <a:off x="1500400" y="1779750"/>
              <a:ext cx="55500" cy="107175"/>
            </a:xfrm>
            <a:custGeom>
              <a:avLst/>
              <a:gdLst/>
              <a:ahLst/>
              <a:cxnLst/>
              <a:rect l="l" t="t" r="r" b="b"/>
              <a:pathLst>
                <a:path w="2220" h="4287" extrusionOk="0">
                  <a:moveTo>
                    <a:pt x="1" y="1"/>
                  </a:moveTo>
                  <a:lnTo>
                    <a:pt x="1" y="4286"/>
                  </a:lnTo>
                  <a:lnTo>
                    <a:pt x="2220" y="1885"/>
                  </a:lnTo>
                  <a:lnTo>
                    <a:pt x="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87;p96"/>
            <p:cNvSpPr/>
            <p:nvPr/>
          </p:nvSpPr>
          <p:spPr>
            <a:xfrm>
              <a:off x="1611350" y="1779750"/>
              <a:ext cx="265225" cy="1093500"/>
            </a:xfrm>
            <a:custGeom>
              <a:avLst/>
              <a:gdLst/>
              <a:ahLst/>
              <a:cxnLst/>
              <a:rect l="l" t="t" r="r" b="b"/>
              <a:pathLst>
                <a:path w="10609" h="43740" extrusionOk="0">
                  <a:moveTo>
                    <a:pt x="0" y="1"/>
                  </a:moveTo>
                  <a:lnTo>
                    <a:pt x="0" y="18511"/>
                  </a:lnTo>
                  <a:cubicBezTo>
                    <a:pt x="0" y="39971"/>
                    <a:pt x="10608" y="43740"/>
                    <a:pt x="10608" y="43740"/>
                  </a:cubicBezTo>
                  <a:lnTo>
                    <a:pt x="10122" y="5107"/>
                  </a:lnTo>
                  <a:lnTo>
                    <a:pt x="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88;p96"/>
            <p:cNvSpPr/>
            <p:nvPr/>
          </p:nvSpPr>
          <p:spPr>
            <a:xfrm>
              <a:off x="1714700" y="1907425"/>
              <a:ext cx="290300" cy="977225"/>
            </a:xfrm>
            <a:custGeom>
              <a:avLst/>
              <a:gdLst/>
              <a:ahLst/>
              <a:cxnLst/>
              <a:rect l="l" t="t" r="r" b="b"/>
              <a:pathLst>
                <a:path w="11612" h="39089" extrusionOk="0">
                  <a:moveTo>
                    <a:pt x="5988" y="0"/>
                  </a:moveTo>
                  <a:lnTo>
                    <a:pt x="6231" y="19332"/>
                  </a:lnTo>
                  <a:lnTo>
                    <a:pt x="0" y="34408"/>
                  </a:lnTo>
                  <a:lnTo>
                    <a:pt x="4985" y="39089"/>
                  </a:lnTo>
                  <a:lnTo>
                    <a:pt x="10031" y="29241"/>
                  </a:lnTo>
                  <a:cubicBezTo>
                    <a:pt x="11186" y="27022"/>
                    <a:pt x="11611" y="24499"/>
                    <a:pt x="11277" y="22037"/>
                  </a:cubicBezTo>
                  <a:cubicBezTo>
                    <a:pt x="10608" y="17113"/>
                    <a:pt x="9484" y="8754"/>
                    <a:pt x="9028" y="5897"/>
                  </a:cubicBezTo>
                  <a:cubicBezTo>
                    <a:pt x="8329" y="1702"/>
                    <a:pt x="5988" y="0"/>
                    <a:pt x="5988"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89;p96"/>
            <p:cNvSpPr/>
            <p:nvPr/>
          </p:nvSpPr>
          <p:spPr>
            <a:xfrm>
              <a:off x="1611350" y="1779750"/>
              <a:ext cx="136800" cy="637575"/>
            </a:xfrm>
            <a:custGeom>
              <a:avLst/>
              <a:gdLst/>
              <a:ahLst/>
              <a:cxnLst/>
              <a:rect l="l" t="t" r="r" b="b"/>
              <a:pathLst>
                <a:path w="5472" h="25503" extrusionOk="0">
                  <a:moveTo>
                    <a:pt x="0" y="1"/>
                  </a:moveTo>
                  <a:lnTo>
                    <a:pt x="0" y="18511"/>
                  </a:lnTo>
                  <a:cubicBezTo>
                    <a:pt x="0" y="21095"/>
                    <a:pt x="183" y="23405"/>
                    <a:pt x="426" y="25502"/>
                  </a:cubicBezTo>
                  <a:cubicBezTo>
                    <a:pt x="4317" y="22159"/>
                    <a:pt x="5411" y="16353"/>
                    <a:pt x="5472" y="11156"/>
                  </a:cubicBezTo>
                  <a:lnTo>
                    <a:pt x="2918" y="10396"/>
                  </a:lnTo>
                  <a:lnTo>
                    <a:pt x="5472" y="9788"/>
                  </a:lnTo>
                  <a:cubicBezTo>
                    <a:pt x="5411" y="6809"/>
                    <a:pt x="5046" y="4165"/>
                    <a:pt x="4742" y="2371"/>
                  </a:cubicBezTo>
                  <a:lnTo>
                    <a:pt x="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90;p96"/>
            <p:cNvSpPr/>
            <p:nvPr/>
          </p:nvSpPr>
          <p:spPr>
            <a:xfrm>
              <a:off x="1522450" y="1826875"/>
              <a:ext cx="33450" cy="80575"/>
            </a:xfrm>
            <a:custGeom>
              <a:avLst/>
              <a:gdLst/>
              <a:ahLst/>
              <a:cxnLst/>
              <a:rect l="l" t="t" r="r" b="b"/>
              <a:pathLst>
                <a:path w="1338" h="3223" extrusionOk="0">
                  <a:moveTo>
                    <a:pt x="1338" y="0"/>
                  </a:moveTo>
                  <a:lnTo>
                    <a:pt x="0" y="1429"/>
                  </a:lnTo>
                  <a:lnTo>
                    <a:pt x="547" y="3222"/>
                  </a:lnTo>
                  <a:lnTo>
                    <a:pt x="1338" y="3222"/>
                  </a:lnTo>
                  <a:lnTo>
                    <a:pt x="1338"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91;p96"/>
            <p:cNvSpPr/>
            <p:nvPr/>
          </p:nvSpPr>
          <p:spPr>
            <a:xfrm>
              <a:off x="1555875" y="1826875"/>
              <a:ext cx="33450" cy="80575"/>
            </a:xfrm>
            <a:custGeom>
              <a:avLst/>
              <a:gdLst/>
              <a:ahLst/>
              <a:cxnLst/>
              <a:rect l="l" t="t" r="r" b="b"/>
              <a:pathLst>
                <a:path w="1338" h="3223" extrusionOk="0">
                  <a:moveTo>
                    <a:pt x="1" y="0"/>
                  </a:moveTo>
                  <a:lnTo>
                    <a:pt x="1" y="3222"/>
                  </a:lnTo>
                  <a:lnTo>
                    <a:pt x="791" y="3222"/>
                  </a:lnTo>
                  <a:lnTo>
                    <a:pt x="1338" y="1429"/>
                  </a:lnTo>
                  <a:lnTo>
                    <a:pt x="1"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92;p96"/>
            <p:cNvSpPr/>
            <p:nvPr/>
          </p:nvSpPr>
          <p:spPr>
            <a:xfrm>
              <a:off x="1511800" y="1907425"/>
              <a:ext cx="88175" cy="715825"/>
            </a:xfrm>
            <a:custGeom>
              <a:avLst/>
              <a:gdLst/>
              <a:ahLst/>
              <a:cxnLst/>
              <a:rect l="l" t="t" r="r" b="b"/>
              <a:pathLst>
                <a:path w="3527" h="28633" extrusionOk="0">
                  <a:moveTo>
                    <a:pt x="973" y="0"/>
                  </a:moveTo>
                  <a:lnTo>
                    <a:pt x="1" y="26292"/>
                  </a:lnTo>
                  <a:lnTo>
                    <a:pt x="1764" y="28633"/>
                  </a:lnTo>
                  <a:lnTo>
                    <a:pt x="3526" y="26292"/>
                  </a:lnTo>
                  <a:lnTo>
                    <a:pt x="2554"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93;p96"/>
            <p:cNvSpPr/>
            <p:nvPr/>
          </p:nvSpPr>
          <p:spPr>
            <a:xfrm>
              <a:off x="1629575" y="4311700"/>
              <a:ext cx="353375" cy="64625"/>
            </a:xfrm>
            <a:custGeom>
              <a:avLst/>
              <a:gdLst/>
              <a:ahLst/>
              <a:cxnLst/>
              <a:rect l="l" t="t" r="r" b="b"/>
              <a:pathLst>
                <a:path w="14135" h="2585" extrusionOk="0">
                  <a:moveTo>
                    <a:pt x="1" y="1"/>
                  </a:moveTo>
                  <a:lnTo>
                    <a:pt x="1" y="2584"/>
                  </a:lnTo>
                  <a:lnTo>
                    <a:pt x="14135" y="2584"/>
                  </a:lnTo>
                  <a:cubicBezTo>
                    <a:pt x="14135" y="2584"/>
                    <a:pt x="13223" y="1"/>
                    <a:pt x="10518"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94;p96"/>
            <p:cNvSpPr/>
            <p:nvPr/>
          </p:nvSpPr>
          <p:spPr>
            <a:xfrm>
              <a:off x="1703300" y="2767600"/>
              <a:ext cx="136050" cy="165700"/>
            </a:xfrm>
            <a:custGeom>
              <a:avLst/>
              <a:gdLst/>
              <a:ahLst/>
              <a:cxnLst/>
              <a:rect l="l" t="t" r="r" b="b"/>
              <a:pathLst>
                <a:path w="5442" h="6628" extrusionOk="0">
                  <a:moveTo>
                    <a:pt x="456" y="1"/>
                  </a:moveTo>
                  <a:lnTo>
                    <a:pt x="0" y="548"/>
                  </a:lnTo>
                  <a:lnTo>
                    <a:pt x="4529" y="6627"/>
                  </a:lnTo>
                  <a:lnTo>
                    <a:pt x="5441" y="4682"/>
                  </a:lnTo>
                  <a:lnTo>
                    <a:pt x="456"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95;p96"/>
            <p:cNvSpPr/>
            <p:nvPr/>
          </p:nvSpPr>
          <p:spPr>
            <a:xfrm>
              <a:off x="1676700" y="2781275"/>
              <a:ext cx="139850" cy="212050"/>
            </a:xfrm>
            <a:custGeom>
              <a:avLst/>
              <a:gdLst/>
              <a:ahLst/>
              <a:cxnLst/>
              <a:rect l="l" t="t" r="r" b="b"/>
              <a:pathLst>
                <a:path w="5594" h="8482" extrusionOk="0">
                  <a:moveTo>
                    <a:pt x="1064" y="1"/>
                  </a:moveTo>
                  <a:lnTo>
                    <a:pt x="0" y="1551"/>
                  </a:lnTo>
                  <a:lnTo>
                    <a:pt x="4438" y="8481"/>
                  </a:lnTo>
                  <a:lnTo>
                    <a:pt x="5593" y="6080"/>
                  </a:lnTo>
                  <a:lnTo>
                    <a:pt x="106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96;p96"/>
            <p:cNvSpPr/>
            <p:nvPr/>
          </p:nvSpPr>
          <p:spPr>
            <a:xfrm>
              <a:off x="1125775" y="1907425"/>
              <a:ext cx="167950" cy="1188475"/>
            </a:xfrm>
            <a:custGeom>
              <a:avLst/>
              <a:gdLst/>
              <a:ahLst/>
              <a:cxnLst/>
              <a:rect l="l" t="t" r="r" b="b"/>
              <a:pathLst>
                <a:path w="6718" h="47539" extrusionOk="0">
                  <a:moveTo>
                    <a:pt x="4864" y="0"/>
                  </a:moveTo>
                  <a:cubicBezTo>
                    <a:pt x="3861" y="486"/>
                    <a:pt x="3101" y="1398"/>
                    <a:pt x="2493" y="2340"/>
                  </a:cubicBezTo>
                  <a:cubicBezTo>
                    <a:pt x="1399" y="4073"/>
                    <a:pt x="852" y="6110"/>
                    <a:pt x="821" y="8146"/>
                  </a:cubicBezTo>
                  <a:lnTo>
                    <a:pt x="1" y="47539"/>
                  </a:lnTo>
                  <a:lnTo>
                    <a:pt x="6718" y="47539"/>
                  </a:lnTo>
                  <a:lnTo>
                    <a:pt x="4864"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97;p96"/>
            <p:cNvSpPr/>
            <p:nvPr/>
          </p:nvSpPr>
          <p:spPr>
            <a:xfrm>
              <a:off x="1125775" y="3095875"/>
              <a:ext cx="167950" cy="219650"/>
            </a:xfrm>
            <a:custGeom>
              <a:avLst/>
              <a:gdLst/>
              <a:ahLst/>
              <a:cxnLst/>
              <a:rect l="l" t="t" r="r" b="b"/>
              <a:pathLst>
                <a:path w="6718" h="8786" extrusionOk="0">
                  <a:moveTo>
                    <a:pt x="1" y="1"/>
                  </a:moveTo>
                  <a:cubicBezTo>
                    <a:pt x="1" y="3952"/>
                    <a:pt x="1915" y="7235"/>
                    <a:pt x="2675" y="8359"/>
                  </a:cubicBezTo>
                  <a:cubicBezTo>
                    <a:pt x="2827" y="8633"/>
                    <a:pt x="3131" y="8785"/>
                    <a:pt x="3435" y="8785"/>
                  </a:cubicBezTo>
                  <a:cubicBezTo>
                    <a:pt x="3952" y="8785"/>
                    <a:pt x="4378" y="8359"/>
                    <a:pt x="4378" y="7873"/>
                  </a:cubicBezTo>
                  <a:lnTo>
                    <a:pt x="4378" y="3253"/>
                  </a:lnTo>
                  <a:lnTo>
                    <a:pt x="5168" y="3253"/>
                  </a:lnTo>
                  <a:lnTo>
                    <a:pt x="5168" y="4986"/>
                  </a:lnTo>
                  <a:cubicBezTo>
                    <a:pt x="5168" y="5411"/>
                    <a:pt x="5502" y="5745"/>
                    <a:pt x="5928" y="5745"/>
                  </a:cubicBezTo>
                  <a:lnTo>
                    <a:pt x="5958" y="5745"/>
                  </a:lnTo>
                  <a:cubicBezTo>
                    <a:pt x="6353" y="5745"/>
                    <a:pt x="6718" y="5411"/>
                    <a:pt x="6718" y="4986"/>
                  </a:cubicBezTo>
                  <a:lnTo>
                    <a:pt x="671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98;p96"/>
            <p:cNvSpPr/>
            <p:nvPr/>
          </p:nvSpPr>
          <p:spPr>
            <a:xfrm>
              <a:off x="1533075" y="2760775"/>
              <a:ext cx="50950" cy="326000"/>
            </a:xfrm>
            <a:custGeom>
              <a:avLst/>
              <a:gdLst/>
              <a:ahLst/>
              <a:cxnLst/>
              <a:rect l="l" t="t" r="r" b="b"/>
              <a:pathLst>
                <a:path w="2038" h="13040" extrusionOk="0">
                  <a:moveTo>
                    <a:pt x="1" y="0"/>
                  </a:moveTo>
                  <a:lnTo>
                    <a:pt x="1" y="13040"/>
                  </a:lnTo>
                  <a:lnTo>
                    <a:pt x="2037" y="13040"/>
                  </a:lnTo>
                  <a:lnTo>
                    <a:pt x="2037"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99;p96"/>
            <p:cNvSpPr/>
            <p:nvPr/>
          </p:nvSpPr>
          <p:spPr>
            <a:xfrm>
              <a:off x="1931250" y="2405150"/>
              <a:ext cx="72225" cy="202150"/>
            </a:xfrm>
            <a:custGeom>
              <a:avLst/>
              <a:gdLst/>
              <a:ahLst/>
              <a:cxnLst/>
              <a:rect l="l" t="t" r="r" b="b"/>
              <a:pathLst>
                <a:path w="2889" h="8086" extrusionOk="0">
                  <a:moveTo>
                    <a:pt x="2311" y="0"/>
                  </a:moveTo>
                  <a:cubicBezTo>
                    <a:pt x="913" y="851"/>
                    <a:pt x="1" y="2401"/>
                    <a:pt x="1" y="4195"/>
                  </a:cubicBezTo>
                  <a:cubicBezTo>
                    <a:pt x="1" y="5775"/>
                    <a:pt x="730" y="7173"/>
                    <a:pt x="1916" y="8085"/>
                  </a:cubicBezTo>
                  <a:cubicBezTo>
                    <a:pt x="2645" y="6201"/>
                    <a:pt x="2889" y="4164"/>
                    <a:pt x="2615" y="2128"/>
                  </a:cubicBezTo>
                  <a:cubicBezTo>
                    <a:pt x="2524" y="1490"/>
                    <a:pt x="2433" y="760"/>
                    <a:pt x="231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700;p96"/>
            <p:cNvSpPr/>
            <p:nvPr/>
          </p:nvSpPr>
          <p:spPr>
            <a:xfrm>
              <a:off x="1134125" y="2522925"/>
              <a:ext cx="67675" cy="177850"/>
            </a:xfrm>
            <a:custGeom>
              <a:avLst/>
              <a:gdLst/>
              <a:ahLst/>
              <a:cxnLst/>
              <a:rect l="l" t="t" r="r" b="b"/>
              <a:pathLst>
                <a:path w="2707" h="7114" extrusionOk="0">
                  <a:moveTo>
                    <a:pt x="153" y="0"/>
                  </a:moveTo>
                  <a:lnTo>
                    <a:pt x="1" y="7113"/>
                  </a:lnTo>
                  <a:cubicBezTo>
                    <a:pt x="1551" y="6657"/>
                    <a:pt x="2706" y="5228"/>
                    <a:pt x="2706" y="3526"/>
                  </a:cubicBezTo>
                  <a:cubicBezTo>
                    <a:pt x="2706" y="1885"/>
                    <a:pt x="1642" y="487"/>
                    <a:pt x="15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6" name="Google Shape;2482;p115">
            <a:extLst>
              <a:ext uri="{FF2B5EF4-FFF2-40B4-BE49-F238E27FC236}">
                <a16:creationId xmlns:a16="http://schemas.microsoft.com/office/drawing/2014/main" id="{0A2048D7-C38B-47F0-B1E6-8176A072C2CC}"/>
              </a:ext>
            </a:extLst>
          </p:cNvPr>
          <p:cNvSpPr txBox="1">
            <a:spLocks/>
          </p:cNvSpPr>
          <p:nvPr/>
        </p:nvSpPr>
        <p:spPr>
          <a:xfrm>
            <a:off x="866197" y="654359"/>
            <a:ext cx="6550304" cy="48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400"/>
              <a:buFont typeface="Cabin"/>
              <a:buNone/>
              <a:defRPr sz="3000" b="1" i="0" u="none" strike="noStrike" cap="none">
                <a:solidFill>
                  <a:schemeClr val="lt1"/>
                </a:solidFill>
                <a:latin typeface="Cabin"/>
                <a:ea typeface="Cabin"/>
                <a:cs typeface="Cabin"/>
                <a:sym typeface="Cabin"/>
              </a:defRPr>
            </a:lvl1pPr>
            <a:lvl2pPr marR="0" lvl="1"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2pPr>
            <a:lvl3pPr marR="0" lvl="2"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3pPr>
            <a:lvl4pPr marR="0" lvl="3"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4pPr>
            <a:lvl5pPr marR="0" lvl="4"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5pPr>
            <a:lvl6pPr marR="0" lvl="5"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6pPr>
            <a:lvl7pPr marR="0" lvl="6"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7pPr>
            <a:lvl8pPr marR="0" lvl="7"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8pPr>
            <a:lvl9pPr marR="0" lvl="8"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9pPr>
          </a:lstStyle>
          <a:p>
            <a:r>
              <a:rPr lang="es-ES" sz="2000">
                <a:solidFill>
                  <a:srgbClr val="671C34"/>
                </a:solidFill>
              </a:rPr>
              <a:t>3.1 Política de </a:t>
            </a:r>
            <a:r>
              <a:rPr lang="es-ES" sz="2000">
                <a:solidFill>
                  <a:srgbClr val="E65955"/>
                </a:solidFill>
              </a:rPr>
              <a:t>Fortalecimiento Organizacional y  Simplificación de Procesos</a:t>
            </a:r>
            <a:endParaRPr lang="es-ES" sz="2000" dirty="0">
              <a:solidFill>
                <a:srgbClr val="E65955"/>
              </a:solidFill>
            </a:endParaRPr>
          </a:p>
        </p:txBody>
      </p:sp>
    </p:spTree>
    <p:extLst>
      <p:ext uri="{BB962C8B-B14F-4D97-AF65-F5344CB8AC3E}">
        <p14:creationId xmlns:p14="http://schemas.microsoft.com/office/powerpoint/2010/main" val="3584435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sp>
        <p:nvSpPr>
          <p:cNvPr id="2544" name="Google Shape;2544;p119"/>
          <p:cNvSpPr txBox="1">
            <a:spLocks noGrp="1"/>
          </p:cNvSpPr>
          <p:nvPr>
            <p:ph type="title"/>
          </p:nvPr>
        </p:nvSpPr>
        <p:spPr>
          <a:xfrm>
            <a:off x="212148" y="1604801"/>
            <a:ext cx="3066382" cy="482400"/>
          </a:xfrm>
          <a:prstGeom prst="rect">
            <a:avLst/>
          </a:prstGeom>
        </p:spPr>
        <p:txBody>
          <a:bodyPr spcFirstLastPara="1" wrap="square" lIns="91425" tIns="91425" rIns="91425" bIns="91425" anchor="b" anchorCtr="0">
            <a:noAutofit/>
          </a:bodyPr>
          <a:lstStyle/>
          <a:p>
            <a:pPr lvl="0"/>
            <a:r>
              <a:rPr lang="es-ES" sz="2000" dirty="0"/>
              <a:t>3.2 Política de servicio al </a:t>
            </a:r>
            <a:r>
              <a:rPr lang="es-ES" sz="2000" dirty="0">
                <a:solidFill>
                  <a:schemeClr val="accent3"/>
                </a:solidFill>
              </a:rPr>
              <a:t>ciudadano</a:t>
            </a:r>
            <a:r>
              <a:rPr lang="es-ES" sz="2000" dirty="0"/>
              <a:t> </a:t>
            </a:r>
            <a:endParaRPr lang="es-419" sz="2000" dirty="0">
              <a:solidFill>
                <a:schemeClr val="accent3"/>
              </a:solidFill>
            </a:endParaRPr>
          </a:p>
        </p:txBody>
      </p:sp>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3" name="Llamada ovalada 2"/>
          <p:cNvSpPr/>
          <p:nvPr/>
        </p:nvSpPr>
        <p:spPr>
          <a:xfrm>
            <a:off x="3081152" y="627900"/>
            <a:ext cx="5570804" cy="3486899"/>
          </a:xfrm>
          <a:prstGeom prst="wedgeEllipseCallout">
            <a:avLst/>
          </a:prstGeom>
          <a:ln w="5715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dirty="0"/>
          </a:p>
        </p:txBody>
      </p:sp>
      <p:sp>
        <p:nvSpPr>
          <p:cNvPr id="16" name="CuadroTexto 15"/>
          <p:cNvSpPr txBox="1"/>
          <p:nvPr/>
        </p:nvSpPr>
        <p:spPr>
          <a:xfrm>
            <a:off x="3858287" y="1204018"/>
            <a:ext cx="4033227" cy="2523768"/>
          </a:xfrm>
          <a:prstGeom prst="rect">
            <a:avLst/>
          </a:prstGeom>
          <a:noFill/>
        </p:spPr>
        <p:txBody>
          <a:bodyPr wrap="square" rtlCol="0">
            <a:spAutoFit/>
          </a:bodyPr>
          <a:lstStyle/>
          <a:p>
            <a:pPr lvl="0" algn="just"/>
            <a:r>
              <a:rPr lang="es-ES" sz="1200" dirty="0">
                <a:solidFill>
                  <a:schemeClr val="bg2"/>
                </a:solidFill>
                <a:latin typeface="Livvic" panose="020B0604020202020204" charset="0"/>
              </a:rPr>
              <a:t>Tiene como propósito garantizar el acceso efectivo, oportuno y de calidad de los ciudadanos a sus derechos en todos los escenarios de relacionamiento con el Estado. </a:t>
            </a:r>
          </a:p>
          <a:p>
            <a:pPr lvl="0" algn="just"/>
            <a:endParaRPr lang="es-ES" sz="1200" dirty="0">
              <a:solidFill>
                <a:schemeClr val="bg2"/>
              </a:solidFill>
              <a:latin typeface="Livvic" panose="020B0604020202020204" charset="0"/>
            </a:endParaRPr>
          </a:p>
          <a:p>
            <a:pPr lvl="0" algn="just"/>
            <a:r>
              <a:rPr lang="es-ES" sz="1200" dirty="0">
                <a:solidFill>
                  <a:schemeClr val="bg2"/>
                </a:solidFill>
                <a:latin typeface="Livvic" panose="020B0604020202020204" charset="0"/>
              </a:rPr>
              <a:t>Esto es así por cuanto, uno de los fines esenciales del Estado es servir a la comunidad, razón por la cual, la implementación de la política de servicio al ciudadano trasciende la atención oportuna y con calidad de requerimientos ciudadanos, a la garantía de derechos y deberes, a través de escenarios de relacionamiento dialogantes, incluyentes y que construyan confianza</a:t>
            </a:r>
            <a:r>
              <a:rPr lang="es-ES" sz="1200" dirty="0">
                <a:solidFill>
                  <a:schemeClr val="bg2"/>
                </a:solidFill>
              </a:rPr>
              <a:t>.</a:t>
            </a:r>
            <a:endParaRPr lang="es-ES" sz="1200" dirty="0">
              <a:solidFill>
                <a:schemeClr val="bg2"/>
              </a:solidFill>
              <a:latin typeface="Livvic"/>
              <a:ea typeface="Livvic"/>
              <a:cs typeface="Livvic"/>
              <a:sym typeface="Livvic"/>
            </a:endParaRPr>
          </a:p>
          <a:p>
            <a:endParaRPr lang="es-CO" dirty="0"/>
          </a:p>
        </p:txBody>
      </p:sp>
      <p:grpSp>
        <p:nvGrpSpPr>
          <p:cNvPr id="43" name="Google Shape;2681;p123"/>
          <p:cNvGrpSpPr/>
          <p:nvPr/>
        </p:nvGrpSpPr>
        <p:grpSpPr>
          <a:xfrm>
            <a:off x="492045" y="2397352"/>
            <a:ext cx="1963988" cy="1804534"/>
            <a:chOff x="3967388" y="1450700"/>
            <a:chExt cx="1209225" cy="1247875"/>
          </a:xfrm>
        </p:grpSpPr>
        <p:sp>
          <p:nvSpPr>
            <p:cNvPr id="44" name="Google Shape;2682;p123"/>
            <p:cNvSpPr/>
            <p:nvPr/>
          </p:nvSpPr>
          <p:spPr>
            <a:xfrm>
              <a:off x="4281788" y="1450700"/>
              <a:ext cx="656325" cy="553900"/>
            </a:xfrm>
            <a:custGeom>
              <a:avLst/>
              <a:gdLst/>
              <a:ahLst/>
              <a:cxnLst/>
              <a:rect l="l" t="t" r="r" b="b"/>
              <a:pathLst>
                <a:path w="26253" h="22156" extrusionOk="0">
                  <a:moveTo>
                    <a:pt x="15038" y="1"/>
                  </a:moveTo>
                  <a:cubicBezTo>
                    <a:pt x="13572" y="1"/>
                    <a:pt x="11999" y="212"/>
                    <a:pt x="10341" y="612"/>
                  </a:cubicBezTo>
                  <a:cubicBezTo>
                    <a:pt x="4703" y="1980"/>
                    <a:pt x="1034" y="7717"/>
                    <a:pt x="1468" y="12154"/>
                  </a:cubicBezTo>
                  <a:cubicBezTo>
                    <a:pt x="1468" y="12154"/>
                    <a:pt x="0" y="17024"/>
                    <a:pt x="4804" y="18959"/>
                  </a:cubicBezTo>
                  <a:cubicBezTo>
                    <a:pt x="4804" y="18959"/>
                    <a:pt x="4737" y="21260"/>
                    <a:pt x="7539" y="22094"/>
                  </a:cubicBezTo>
                  <a:cubicBezTo>
                    <a:pt x="7673" y="22136"/>
                    <a:pt x="7833" y="22156"/>
                    <a:pt x="8017" y="22156"/>
                  </a:cubicBezTo>
                  <a:cubicBezTo>
                    <a:pt x="11679" y="22156"/>
                    <a:pt x="24684" y="14322"/>
                    <a:pt x="24684" y="14322"/>
                  </a:cubicBezTo>
                  <a:cubicBezTo>
                    <a:pt x="24684" y="14322"/>
                    <a:pt x="26252" y="8018"/>
                    <a:pt x="23484" y="4048"/>
                  </a:cubicBezTo>
                  <a:cubicBezTo>
                    <a:pt x="21501" y="1240"/>
                    <a:pt x="18583" y="1"/>
                    <a:pt x="15038"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683;p123"/>
            <p:cNvSpPr/>
            <p:nvPr/>
          </p:nvSpPr>
          <p:spPr>
            <a:xfrm>
              <a:off x="3967388" y="2148975"/>
              <a:ext cx="1209225" cy="549600"/>
            </a:xfrm>
            <a:custGeom>
              <a:avLst/>
              <a:gdLst/>
              <a:ahLst/>
              <a:cxnLst/>
              <a:rect l="l" t="t" r="r" b="b"/>
              <a:pathLst>
                <a:path w="48369" h="21984" extrusionOk="0">
                  <a:moveTo>
                    <a:pt x="19881" y="1"/>
                  </a:moveTo>
                  <a:cubicBezTo>
                    <a:pt x="19881" y="1"/>
                    <a:pt x="18947" y="168"/>
                    <a:pt x="17513" y="535"/>
                  </a:cubicBezTo>
                  <a:cubicBezTo>
                    <a:pt x="14678" y="1268"/>
                    <a:pt x="9874" y="2736"/>
                    <a:pt x="6405" y="5238"/>
                  </a:cubicBezTo>
                  <a:cubicBezTo>
                    <a:pt x="1168" y="9007"/>
                    <a:pt x="0" y="21983"/>
                    <a:pt x="0" y="21983"/>
                  </a:cubicBezTo>
                  <a:lnTo>
                    <a:pt x="48368" y="21983"/>
                  </a:lnTo>
                  <a:cubicBezTo>
                    <a:pt x="48368" y="21983"/>
                    <a:pt x="45767" y="7873"/>
                    <a:pt x="41330" y="4738"/>
                  </a:cubicBezTo>
                  <a:cubicBezTo>
                    <a:pt x="38661" y="2870"/>
                    <a:pt x="35292" y="1702"/>
                    <a:pt x="33024" y="1068"/>
                  </a:cubicBezTo>
                  <a:cubicBezTo>
                    <a:pt x="31556" y="668"/>
                    <a:pt x="30556" y="468"/>
                    <a:pt x="30556" y="468"/>
                  </a:cubicBezTo>
                  <a:lnTo>
                    <a:pt x="19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684;p123"/>
            <p:cNvSpPr/>
            <p:nvPr/>
          </p:nvSpPr>
          <p:spPr>
            <a:xfrm>
              <a:off x="4405188" y="2149825"/>
              <a:ext cx="387825" cy="101000"/>
            </a:xfrm>
            <a:custGeom>
              <a:avLst/>
              <a:gdLst/>
              <a:ahLst/>
              <a:cxnLst/>
              <a:rect l="l" t="t" r="r" b="b"/>
              <a:pathLst>
                <a:path w="15513" h="4040" extrusionOk="0">
                  <a:moveTo>
                    <a:pt x="2369" y="0"/>
                  </a:moveTo>
                  <a:cubicBezTo>
                    <a:pt x="2369" y="0"/>
                    <a:pt x="1435" y="134"/>
                    <a:pt x="1" y="501"/>
                  </a:cubicBezTo>
                  <a:cubicBezTo>
                    <a:pt x="623" y="1385"/>
                    <a:pt x="3048" y="4039"/>
                    <a:pt x="8284" y="4039"/>
                  </a:cubicBezTo>
                  <a:cubicBezTo>
                    <a:pt x="8380" y="4039"/>
                    <a:pt x="8476" y="4038"/>
                    <a:pt x="8574" y="4036"/>
                  </a:cubicBezTo>
                  <a:cubicBezTo>
                    <a:pt x="13144" y="3970"/>
                    <a:pt x="14878" y="2135"/>
                    <a:pt x="15512" y="1034"/>
                  </a:cubicBezTo>
                  <a:cubicBezTo>
                    <a:pt x="14044" y="634"/>
                    <a:pt x="13044" y="434"/>
                    <a:pt x="13044" y="434"/>
                  </a:cubicBezTo>
                  <a:lnTo>
                    <a:pt x="2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685;p123"/>
            <p:cNvSpPr/>
            <p:nvPr/>
          </p:nvSpPr>
          <p:spPr>
            <a:xfrm>
              <a:off x="4464413" y="1915475"/>
              <a:ext cx="270225" cy="284375"/>
            </a:xfrm>
            <a:custGeom>
              <a:avLst/>
              <a:gdLst/>
              <a:ahLst/>
              <a:cxnLst/>
              <a:rect l="l" t="t" r="r" b="b"/>
              <a:pathLst>
                <a:path w="10809" h="11375" extrusionOk="0">
                  <a:moveTo>
                    <a:pt x="401" y="1"/>
                  </a:moveTo>
                  <a:lnTo>
                    <a:pt x="0" y="9374"/>
                  </a:lnTo>
                  <a:cubicBezTo>
                    <a:pt x="0" y="9374"/>
                    <a:pt x="2673" y="11374"/>
                    <a:pt x="6005" y="11374"/>
                  </a:cubicBezTo>
                  <a:cubicBezTo>
                    <a:pt x="7186" y="11374"/>
                    <a:pt x="8450" y="11123"/>
                    <a:pt x="9707" y="10442"/>
                  </a:cubicBezTo>
                  <a:cubicBezTo>
                    <a:pt x="10041" y="10275"/>
                    <a:pt x="10341" y="10041"/>
                    <a:pt x="10675" y="9808"/>
                  </a:cubicBezTo>
                  <a:lnTo>
                    <a:pt x="10808" y="7106"/>
                  </a:lnTo>
                  <a:lnTo>
                    <a:pt x="9540" y="6272"/>
                  </a:lnTo>
                  <a:lnTo>
                    <a:pt x="401"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686;p123"/>
            <p:cNvSpPr/>
            <p:nvPr/>
          </p:nvSpPr>
          <p:spPr>
            <a:xfrm>
              <a:off x="4540288" y="2024725"/>
              <a:ext cx="194350" cy="151800"/>
            </a:xfrm>
            <a:custGeom>
              <a:avLst/>
              <a:gdLst/>
              <a:ahLst/>
              <a:cxnLst/>
              <a:rect l="l" t="t" r="r" b="b"/>
              <a:pathLst>
                <a:path w="7774" h="6072" extrusionOk="0">
                  <a:moveTo>
                    <a:pt x="1" y="1"/>
                  </a:moveTo>
                  <a:cubicBezTo>
                    <a:pt x="1" y="1"/>
                    <a:pt x="2736" y="4337"/>
                    <a:pt x="6672" y="6072"/>
                  </a:cubicBezTo>
                  <a:cubicBezTo>
                    <a:pt x="7006" y="5905"/>
                    <a:pt x="7306" y="5671"/>
                    <a:pt x="7640" y="5438"/>
                  </a:cubicBezTo>
                  <a:lnTo>
                    <a:pt x="7773" y="2736"/>
                  </a:lnTo>
                  <a:lnTo>
                    <a:pt x="6505" y="1902"/>
                  </a:lnTo>
                  <a:lnTo>
                    <a:pt x="1"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687;p123"/>
            <p:cNvSpPr/>
            <p:nvPr/>
          </p:nvSpPr>
          <p:spPr>
            <a:xfrm>
              <a:off x="4831338" y="1779350"/>
              <a:ext cx="78350" cy="142550"/>
            </a:xfrm>
            <a:custGeom>
              <a:avLst/>
              <a:gdLst/>
              <a:ahLst/>
              <a:cxnLst/>
              <a:rect l="l" t="t" r="r" b="b"/>
              <a:pathLst>
                <a:path w="3134" h="5702" extrusionOk="0">
                  <a:moveTo>
                    <a:pt x="1383" y="0"/>
                  </a:moveTo>
                  <a:cubicBezTo>
                    <a:pt x="686" y="0"/>
                    <a:pt x="0" y="742"/>
                    <a:pt x="0" y="742"/>
                  </a:cubicBezTo>
                  <a:lnTo>
                    <a:pt x="67" y="5613"/>
                  </a:lnTo>
                  <a:cubicBezTo>
                    <a:pt x="265" y="5673"/>
                    <a:pt x="452" y="5701"/>
                    <a:pt x="628" y="5701"/>
                  </a:cubicBezTo>
                  <a:cubicBezTo>
                    <a:pt x="2500" y="5701"/>
                    <a:pt x="3134" y="2519"/>
                    <a:pt x="2402" y="843"/>
                  </a:cubicBezTo>
                  <a:cubicBezTo>
                    <a:pt x="2125" y="208"/>
                    <a:pt x="1753" y="0"/>
                    <a:pt x="1383"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688;p123"/>
            <p:cNvSpPr/>
            <p:nvPr/>
          </p:nvSpPr>
          <p:spPr>
            <a:xfrm>
              <a:off x="4456913" y="1525475"/>
              <a:ext cx="411975" cy="566225"/>
            </a:xfrm>
            <a:custGeom>
              <a:avLst/>
              <a:gdLst/>
              <a:ahLst/>
              <a:cxnLst/>
              <a:rect l="l" t="t" r="r" b="b"/>
              <a:pathLst>
                <a:path w="16479" h="22649" extrusionOk="0">
                  <a:moveTo>
                    <a:pt x="8134" y="1"/>
                  </a:moveTo>
                  <a:cubicBezTo>
                    <a:pt x="7315" y="1"/>
                    <a:pt x="6467" y="64"/>
                    <a:pt x="5604" y="190"/>
                  </a:cubicBezTo>
                  <a:cubicBezTo>
                    <a:pt x="0" y="1024"/>
                    <a:pt x="467" y="6928"/>
                    <a:pt x="467" y="6928"/>
                  </a:cubicBezTo>
                  <a:lnTo>
                    <a:pt x="534" y="10197"/>
                  </a:lnTo>
                  <a:lnTo>
                    <a:pt x="601" y="16268"/>
                  </a:lnTo>
                  <a:lnTo>
                    <a:pt x="601" y="17469"/>
                  </a:lnTo>
                  <a:cubicBezTo>
                    <a:pt x="734" y="17602"/>
                    <a:pt x="2168" y="19370"/>
                    <a:pt x="4537" y="20805"/>
                  </a:cubicBezTo>
                  <a:cubicBezTo>
                    <a:pt x="6104" y="21739"/>
                    <a:pt x="8039" y="22539"/>
                    <a:pt x="10307" y="22639"/>
                  </a:cubicBezTo>
                  <a:cubicBezTo>
                    <a:pt x="10442" y="22645"/>
                    <a:pt x="10574" y="22648"/>
                    <a:pt x="10703" y="22648"/>
                  </a:cubicBezTo>
                  <a:cubicBezTo>
                    <a:pt x="16122" y="22648"/>
                    <a:pt x="16345" y="17302"/>
                    <a:pt x="16345" y="17302"/>
                  </a:cubicBezTo>
                  <a:lnTo>
                    <a:pt x="16378" y="13199"/>
                  </a:lnTo>
                  <a:lnTo>
                    <a:pt x="16378" y="13166"/>
                  </a:lnTo>
                  <a:lnTo>
                    <a:pt x="16378" y="12899"/>
                  </a:lnTo>
                  <a:lnTo>
                    <a:pt x="16412" y="11465"/>
                  </a:lnTo>
                  <a:lnTo>
                    <a:pt x="16479" y="5627"/>
                  </a:lnTo>
                  <a:cubicBezTo>
                    <a:pt x="16412" y="4560"/>
                    <a:pt x="16078" y="3626"/>
                    <a:pt x="15511" y="2858"/>
                  </a:cubicBezTo>
                  <a:cubicBezTo>
                    <a:pt x="15444" y="2792"/>
                    <a:pt x="15378" y="2725"/>
                    <a:pt x="15311" y="2625"/>
                  </a:cubicBezTo>
                  <a:cubicBezTo>
                    <a:pt x="13862" y="886"/>
                    <a:pt x="11207" y="1"/>
                    <a:pt x="813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689;p123"/>
            <p:cNvSpPr/>
            <p:nvPr/>
          </p:nvSpPr>
          <p:spPr>
            <a:xfrm>
              <a:off x="4662888" y="1867050"/>
              <a:ext cx="137625" cy="57950"/>
            </a:xfrm>
            <a:custGeom>
              <a:avLst/>
              <a:gdLst/>
              <a:ahLst/>
              <a:cxnLst/>
              <a:rect l="l" t="t" r="r" b="b"/>
              <a:pathLst>
                <a:path w="5505" h="2318" extrusionOk="0">
                  <a:moveTo>
                    <a:pt x="234" y="0"/>
                  </a:moveTo>
                  <a:cubicBezTo>
                    <a:pt x="194" y="0"/>
                    <a:pt x="159" y="11"/>
                    <a:pt x="134" y="36"/>
                  </a:cubicBezTo>
                  <a:cubicBezTo>
                    <a:pt x="34" y="103"/>
                    <a:pt x="0" y="237"/>
                    <a:pt x="67" y="337"/>
                  </a:cubicBezTo>
                  <a:cubicBezTo>
                    <a:pt x="134" y="403"/>
                    <a:pt x="1201" y="1871"/>
                    <a:pt x="2869" y="2238"/>
                  </a:cubicBezTo>
                  <a:cubicBezTo>
                    <a:pt x="3089" y="2287"/>
                    <a:pt x="3309" y="2318"/>
                    <a:pt x="3515" y="2318"/>
                  </a:cubicBezTo>
                  <a:cubicBezTo>
                    <a:pt x="3591" y="2318"/>
                    <a:pt x="3665" y="2314"/>
                    <a:pt x="3736" y="2305"/>
                  </a:cubicBezTo>
                  <a:cubicBezTo>
                    <a:pt x="4870" y="2271"/>
                    <a:pt x="5404" y="1538"/>
                    <a:pt x="5438" y="1504"/>
                  </a:cubicBezTo>
                  <a:cubicBezTo>
                    <a:pt x="5504" y="1404"/>
                    <a:pt x="5471" y="1271"/>
                    <a:pt x="5371" y="1204"/>
                  </a:cubicBezTo>
                  <a:cubicBezTo>
                    <a:pt x="5333" y="1179"/>
                    <a:pt x="5290" y="1168"/>
                    <a:pt x="5247" y="1168"/>
                  </a:cubicBezTo>
                  <a:cubicBezTo>
                    <a:pt x="5179" y="1168"/>
                    <a:pt x="5112" y="1196"/>
                    <a:pt x="5071" y="1237"/>
                  </a:cubicBezTo>
                  <a:cubicBezTo>
                    <a:pt x="5071" y="1265"/>
                    <a:pt x="4624" y="1881"/>
                    <a:pt x="3613" y="1881"/>
                  </a:cubicBezTo>
                  <a:cubicBezTo>
                    <a:pt x="3420" y="1881"/>
                    <a:pt x="3205" y="1858"/>
                    <a:pt x="2969" y="1804"/>
                  </a:cubicBezTo>
                  <a:cubicBezTo>
                    <a:pt x="1468" y="1504"/>
                    <a:pt x="434" y="103"/>
                    <a:pt x="434" y="70"/>
                  </a:cubicBezTo>
                  <a:cubicBezTo>
                    <a:pt x="372" y="29"/>
                    <a:pt x="298" y="0"/>
                    <a:pt x="234" y="0"/>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690;p123"/>
            <p:cNvSpPr/>
            <p:nvPr/>
          </p:nvSpPr>
          <p:spPr>
            <a:xfrm>
              <a:off x="4702088" y="1940725"/>
              <a:ext cx="68400" cy="23600"/>
            </a:xfrm>
            <a:custGeom>
              <a:avLst/>
              <a:gdLst/>
              <a:ahLst/>
              <a:cxnLst/>
              <a:rect l="l" t="t" r="r" b="b"/>
              <a:pathLst>
                <a:path w="2736" h="944" extrusionOk="0">
                  <a:moveTo>
                    <a:pt x="2402" y="0"/>
                  </a:moveTo>
                  <a:cubicBezTo>
                    <a:pt x="2346" y="0"/>
                    <a:pt x="2288" y="19"/>
                    <a:pt x="2235" y="58"/>
                  </a:cubicBezTo>
                  <a:cubicBezTo>
                    <a:pt x="2211" y="82"/>
                    <a:pt x="1783" y="375"/>
                    <a:pt x="1202" y="375"/>
                  </a:cubicBezTo>
                  <a:cubicBezTo>
                    <a:pt x="966" y="375"/>
                    <a:pt x="704" y="327"/>
                    <a:pt x="434" y="192"/>
                  </a:cubicBezTo>
                  <a:cubicBezTo>
                    <a:pt x="392" y="171"/>
                    <a:pt x="346" y="159"/>
                    <a:pt x="301" y="159"/>
                  </a:cubicBezTo>
                  <a:cubicBezTo>
                    <a:pt x="205" y="159"/>
                    <a:pt x="112" y="211"/>
                    <a:pt x="67" y="325"/>
                  </a:cubicBezTo>
                  <a:cubicBezTo>
                    <a:pt x="0" y="459"/>
                    <a:pt x="33" y="625"/>
                    <a:pt x="167" y="692"/>
                  </a:cubicBezTo>
                  <a:cubicBezTo>
                    <a:pt x="525" y="877"/>
                    <a:pt x="874" y="944"/>
                    <a:pt x="1190" y="944"/>
                  </a:cubicBezTo>
                  <a:cubicBezTo>
                    <a:pt x="1728" y="944"/>
                    <a:pt x="2171" y="751"/>
                    <a:pt x="2402" y="625"/>
                  </a:cubicBezTo>
                  <a:cubicBezTo>
                    <a:pt x="2502" y="559"/>
                    <a:pt x="2569" y="525"/>
                    <a:pt x="2569" y="525"/>
                  </a:cubicBezTo>
                  <a:cubicBezTo>
                    <a:pt x="2702" y="425"/>
                    <a:pt x="2735" y="258"/>
                    <a:pt x="2635" y="125"/>
                  </a:cubicBezTo>
                  <a:cubicBezTo>
                    <a:pt x="2575" y="44"/>
                    <a:pt x="2490" y="0"/>
                    <a:pt x="2402" y="0"/>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691;p123"/>
            <p:cNvSpPr/>
            <p:nvPr/>
          </p:nvSpPr>
          <p:spPr>
            <a:xfrm>
              <a:off x="4728763" y="1736200"/>
              <a:ext cx="69250" cy="124250"/>
            </a:xfrm>
            <a:custGeom>
              <a:avLst/>
              <a:gdLst/>
              <a:ahLst/>
              <a:cxnLst/>
              <a:rect l="l" t="t" r="r" b="b"/>
              <a:pathLst>
                <a:path w="2770" h="4970" extrusionOk="0">
                  <a:moveTo>
                    <a:pt x="935" y="0"/>
                  </a:moveTo>
                  <a:cubicBezTo>
                    <a:pt x="801" y="0"/>
                    <a:pt x="701" y="100"/>
                    <a:pt x="701" y="234"/>
                  </a:cubicBezTo>
                  <a:lnTo>
                    <a:pt x="634" y="2001"/>
                  </a:lnTo>
                  <a:cubicBezTo>
                    <a:pt x="634" y="2135"/>
                    <a:pt x="734" y="2235"/>
                    <a:pt x="834" y="2235"/>
                  </a:cubicBezTo>
                  <a:cubicBezTo>
                    <a:pt x="834" y="2235"/>
                    <a:pt x="1835" y="2468"/>
                    <a:pt x="2269" y="4403"/>
                  </a:cubicBezTo>
                  <a:cubicBezTo>
                    <a:pt x="2269" y="4437"/>
                    <a:pt x="2269" y="4470"/>
                    <a:pt x="2269" y="4470"/>
                  </a:cubicBezTo>
                  <a:cubicBezTo>
                    <a:pt x="2240" y="4498"/>
                    <a:pt x="2175" y="4512"/>
                    <a:pt x="2082" y="4512"/>
                  </a:cubicBezTo>
                  <a:cubicBezTo>
                    <a:pt x="1739" y="4512"/>
                    <a:pt x="1016" y="4332"/>
                    <a:pt x="334" y="4070"/>
                  </a:cubicBezTo>
                  <a:cubicBezTo>
                    <a:pt x="303" y="4062"/>
                    <a:pt x="271" y="4058"/>
                    <a:pt x="241" y="4058"/>
                  </a:cubicBezTo>
                  <a:cubicBezTo>
                    <a:pt x="143" y="4058"/>
                    <a:pt x="59" y="4101"/>
                    <a:pt x="34" y="4203"/>
                  </a:cubicBezTo>
                  <a:cubicBezTo>
                    <a:pt x="1" y="4303"/>
                    <a:pt x="34" y="4437"/>
                    <a:pt x="167" y="4503"/>
                  </a:cubicBezTo>
                  <a:cubicBezTo>
                    <a:pt x="468" y="4637"/>
                    <a:pt x="1035" y="4837"/>
                    <a:pt x="1568" y="4904"/>
                  </a:cubicBezTo>
                  <a:cubicBezTo>
                    <a:pt x="1748" y="4945"/>
                    <a:pt x="1916" y="4969"/>
                    <a:pt x="2066" y="4969"/>
                  </a:cubicBezTo>
                  <a:cubicBezTo>
                    <a:pt x="2277" y="4969"/>
                    <a:pt x="2452" y="4921"/>
                    <a:pt x="2569" y="4803"/>
                  </a:cubicBezTo>
                  <a:cubicBezTo>
                    <a:pt x="2636" y="4737"/>
                    <a:pt x="2769" y="4603"/>
                    <a:pt x="2702" y="4303"/>
                  </a:cubicBezTo>
                  <a:cubicBezTo>
                    <a:pt x="2302" y="2569"/>
                    <a:pt x="1502" y="2035"/>
                    <a:pt x="1101" y="1868"/>
                  </a:cubicBezTo>
                  <a:lnTo>
                    <a:pt x="1168" y="234"/>
                  </a:lnTo>
                  <a:cubicBezTo>
                    <a:pt x="1168" y="100"/>
                    <a:pt x="1068" y="0"/>
                    <a:pt x="935" y="0"/>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692;p123"/>
            <p:cNvSpPr/>
            <p:nvPr/>
          </p:nvSpPr>
          <p:spPr>
            <a:xfrm>
              <a:off x="4604513" y="1663175"/>
              <a:ext cx="103425" cy="48650"/>
            </a:xfrm>
            <a:custGeom>
              <a:avLst/>
              <a:gdLst/>
              <a:ahLst/>
              <a:cxnLst/>
              <a:rect l="l" t="t" r="r" b="b"/>
              <a:pathLst>
                <a:path w="4137" h="1946" extrusionOk="0">
                  <a:moveTo>
                    <a:pt x="3325" y="0"/>
                  </a:moveTo>
                  <a:cubicBezTo>
                    <a:pt x="2437" y="0"/>
                    <a:pt x="891" y="138"/>
                    <a:pt x="0" y="1120"/>
                  </a:cubicBezTo>
                  <a:cubicBezTo>
                    <a:pt x="205" y="1630"/>
                    <a:pt x="683" y="1946"/>
                    <a:pt x="1210" y="1946"/>
                  </a:cubicBezTo>
                  <a:cubicBezTo>
                    <a:pt x="1371" y="1946"/>
                    <a:pt x="1537" y="1916"/>
                    <a:pt x="1702" y="1854"/>
                  </a:cubicBezTo>
                  <a:cubicBezTo>
                    <a:pt x="2068" y="1720"/>
                    <a:pt x="2535" y="1587"/>
                    <a:pt x="3002" y="1487"/>
                  </a:cubicBezTo>
                  <a:cubicBezTo>
                    <a:pt x="3703" y="1387"/>
                    <a:pt x="4137" y="719"/>
                    <a:pt x="4003" y="19"/>
                  </a:cubicBezTo>
                  <a:lnTo>
                    <a:pt x="4003" y="19"/>
                  </a:lnTo>
                  <a:cubicBezTo>
                    <a:pt x="4003" y="21"/>
                    <a:pt x="3997" y="21"/>
                    <a:pt x="3985" y="21"/>
                  </a:cubicBezTo>
                  <a:cubicBezTo>
                    <a:pt x="3918" y="21"/>
                    <a:pt x="3672" y="0"/>
                    <a:pt x="3325"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693;p123"/>
            <p:cNvSpPr/>
            <p:nvPr/>
          </p:nvSpPr>
          <p:spPr>
            <a:xfrm>
              <a:off x="4764613" y="1666900"/>
              <a:ext cx="102600" cy="53750"/>
            </a:xfrm>
            <a:custGeom>
              <a:avLst/>
              <a:gdLst/>
              <a:ahLst/>
              <a:cxnLst/>
              <a:rect l="l" t="t" r="r" b="b"/>
              <a:pathLst>
                <a:path w="4104" h="2150" extrusionOk="0">
                  <a:moveTo>
                    <a:pt x="360" y="1"/>
                  </a:moveTo>
                  <a:cubicBezTo>
                    <a:pt x="258" y="1"/>
                    <a:pt x="201" y="3"/>
                    <a:pt x="201" y="3"/>
                  </a:cubicBezTo>
                  <a:cubicBezTo>
                    <a:pt x="1" y="671"/>
                    <a:pt x="368" y="1371"/>
                    <a:pt x="1068" y="1538"/>
                  </a:cubicBezTo>
                  <a:cubicBezTo>
                    <a:pt x="1535" y="1671"/>
                    <a:pt x="1969" y="1838"/>
                    <a:pt x="2336" y="2005"/>
                  </a:cubicBezTo>
                  <a:cubicBezTo>
                    <a:pt x="2533" y="2103"/>
                    <a:pt x="2738" y="2149"/>
                    <a:pt x="2938" y="2149"/>
                  </a:cubicBezTo>
                  <a:cubicBezTo>
                    <a:pt x="3418" y="2149"/>
                    <a:pt x="3869" y="1885"/>
                    <a:pt x="4104" y="1438"/>
                  </a:cubicBezTo>
                  <a:cubicBezTo>
                    <a:pt x="3078" y="98"/>
                    <a:pt x="955" y="1"/>
                    <a:pt x="360" y="1"/>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694;p123"/>
            <p:cNvSpPr/>
            <p:nvPr/>
          </p:nvSpPr>
          <p:spPr>
            <a:xfrm>
              <a:off x="4634538" y="1739525"/>
              <a:ext cx="30050" cy="50900"/>
            </a:xfrm>
            <a:custGeom>
              <a:avLst/>
              <a:gdLst/>
              <a:ahLst/>
              <a:cxnLst/>
              <a:rect l="l" t="t" r="r" b="b"/>
              <a:pathLst>
                <a:path w="1202" h="2036" extrusionOk="0">
                  <a:moveTo>
                    <a:pt x="634" y="0"/>
                  </a:moveTo>
                  <a:cubicBezTo>
                    <a:pt x="334" y="0"/>
                    <a:pt x="67" y="434"/>
                    <a:pt x="34" y="1001"/>
                  </a:cubicBezTo>
                  <a:cubicBezTo>
                    <a:pt x="0" y="1535"/>
                    <a:pt x="234" y="2002"/>
                    <a:pt x="567" y="2035"/>
                  </a:cubicBezTo>
                  <a:cubicBezTo>
                    <a:pt x="867" y="2035"/>
                    <a:pt x="1134" y="1602"/>
                    <a:pt x="1168" y="1035"/>
                  </a:cubicBezTo>
                  <a:cubicBezTo>
                    <a:pt x="1201" y="467"/>
                    <a:pt x="968" y="34"/>
                    <a:pt x="634" y="0"/>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695;p123"/>
            <p:cNvSpPr/>
            <p:nvPr/>
          </p:nvSpPr>
          <p:spPr>
            <a:xfrm>
              <a:off x="4772963" y="1745350"/>
              <a:ext cx="29200" cy="50900"/>
            </a:xfrm>
            <a:custGeom>
              <a:avLst/>
              <a:gdLst/>
              <a:ahLst/>
              <a:cxnLst/>
              <a:rect l="l" t="t" r="r" b="b"/>
              <a:pathLst>
                <a:path w="1168" h="2036" extrusionOk="0">
                  <a:moveTo>
                    <a:pt x="634" y="1"/>
                  </a:moveTo>
                  <a:cubicBezTo>
                    <a:pt x="301" y="1"/>
                    <a:pt x="34" y="435"/>
                    <a:pt x="0" y="1002"/>
                  </a:cubicBezTo>
                  <a:cubicBezTo>
                    <a:pt x="0" y="1535"/>
                    <a:pt x="234" y="2002"/>
                    <a:pt x="534" y="2036"/>
                  </a:cubicBezTo>
                  <a:cubicBezTo>
                    <a:pt x="868" y="2036"/>
                    <a:pt x="1135" y="1602"/>
                    <a:pt x="1135" y="1035"/>
                  </a:cubicBezTo>
                  <a:cubicBezTo>
                    <a:pt x="1168" y="468"/>
                    <a:pt x="934" y="34"/>
                    <a:pt x="634"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696;p123"/>
            <p:cNvSpPr/>
            <p:nvPr/>
          </p:nvSpPr>
          <p:spPr>
            <a:xfrm>
              <a:off x="4471913" y="1907150"/>
              <a:ext cx="48400" cy="55050"/>
            </a:xfrm>
            <a:custGeom>
              <a:avLst/>
              <a:gdLst/>
              <a:ahLst/>
              <a:cxnLst/>
              <a:rect l="l" t="t" r="r" b="b"/>
              <a:pathLst>
                <a:path w="1936" h="2202" extrusionOk="0">
                  <a:moveTo>
                    <a:pt x="1935" y="0"/>
                  </a:moveTo>
                  <a:cubicBezTo>
                    <a:pt x="901" y="901"/>
                    <a:pt x="1" y="1034"/>
                    <a:pt x="1" y="1034"/>
                  </a:cubicBezTo>
                  <a:lnTo>
                    <a:pt x="1" y="2202"/>
                  </a:lnTo>
                  <a:cubicBezTo>
                    <a:pt x="1101" y="1735"/>
                    <a:pt x="1902" y="67"/>
                    <a:pt x="1935"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697;p123"/>
            <p:cNvSpPr/>
            <p:nvPr/>
          </p:nvSpPr>
          <p:spPr>
            <a:xfrm>
              <a:off x="4371538" y="1768300"/>
              <a:ext cx="127075" cy="164800"/>
            </a:xfrm>
            <a:custGeom>
              <a:avLst/>
              <a:gdLst/>
              <a:ahLst/>
              <a:cxnLst/>
              <a:rect l="l" t="t" r="r" b="b"/>
              <a:pathLst>
                <a:path w="5083" h="6592" extrusionOk="0">
                  <a:moveTo>
                    <a:pt x="2687" y="1"/>
                  </a:moveTo>
                  <a:cubicBezTo>
                    <a:pt x="2212" y="1"/>
                    <a:pt x="1716" y="228"/>
                    <a:pt x="1247" y="851"/>
                  </a:cubicBezTo>
                  <a:cubicBezTo>
                    <a:pt x="0" y="2474"/>
                    <a:pt x="1601" y="6591"/>
                    <a:pt x="3836" y="6591"/>
                  </a:cubicBezTo>
                  <a:cubicBezTo>
                    <a:pt x="4173" y="6591"/>
                    <a:pt x="4525" y="6498"/>
                    <a:pt x="4883" y="6288"/>
                  </a:cubicBezTo>
                  <a:lnTo>
                    <a:pt x="5083" y="1651"/>
                  </a:lnTo>
                  <a:cubicBezTo>
                    <a:pt x="5083" y="1651"/>
                    <a:pt x="3965" y="1"/>
                    <a:pt x="2687"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698;p123"/>
            <p:cNvSpPr/>
            <p:nvPr/>
          </p:nvSpPr>
          <p:spPr>
            <a:xfrm>
              <a:off x="4425213" y="1806400"/>
              <a:ext cx="67575" cy="95775"/>
            </a:xfrm>
            <a:custGeom>
              <a:avLst/>
              <a:gdLst/>
              <a:ahLst/>
              <a:cxnLst/>
              <a:rect l="l" t="t" r="r" b="b"/>
              <a:pathLst>
                <a:path w="2703" h="3831" extrusionOk="0">
                  <a:moveTo>
                    <a:pt x="245" y="1"/>
                  </a:moveTo>
                  <a:cubicBezTo>
                    <a:pt x="165" y="1"/>
                    <a:pt x="82" y="55"/>
                    <a:pt x="34" y="127"/>
                  </a:cubicBezTo>
                  <a:cubicBezTo>
                    <a:pt x="1" y="261"/>
                    <a:pt x="34" y="394"/>
                    <a:pt x="167" y="428"/>
                  </a:cubicBezTo>
                  <a:cubicBezTo>
                    <a:pt x="234" y="461"/>
                    <a:pt x="2102" y="1328"/>
                    <a:pt x="2235" y="3630"/>
                  </a:cubicBezTo>
                  <a:cubicBezTo>
                    <a:pt x="2269" y="3730"/>
                    <a:pt x="2369" y="3830"/>
                    <a:pt x="2469" y="3830"/>
                  </a:cubicBezTo>
                  <a:lnTo>
                    <a:pt x="2502" y="3830"/>
                  </a:lnTo>
                  <a:cubicBezTo>
                    <a:pt x="2636" y="3830"/>
                    <a:pt x="2702" y="3730"/>
                    <a:pt x="2702" y="3597"/>
                  </a:cubicBezTo>
                  <a:cubicBezTo>
                    <a:pt x="2536" y="1028"/>
                    <a:pt x="434" y="61"/>
                    <a:pt x="334" y="27"/>
                  </a:cubicBezTo>
                  <a:cubicBezTo>
                    <a:pt x="306" y="9"/>
                    <a:pt x="276" y="1"/>
                    <a:pt x="245"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699;p123"/>
            <p:cNvSpPr/>
            <p:nvPr/>
          </p:nvSpPr>
          <p:spPr>
            <a:xfrm>
              <a:off x="4428538" y="1841925"/>
              <a:ext cx="48400" cy="23550"/>
            </a:xfrm>
            <a:custGeom>
              <a:avLst/>
              <a:gdLst/>
              <a:ahLst/>
              <a:cxnLst/>
              <a:rect l="l" t="t" r="r" b="b"/>
              <a:pathLst>
                <a:path w="1936" h="942" extrusionOk="0">
                  <a:moveTo>
                    <a:pt x="1465" y="0"/>
                  </a:moveTo>
                  <a:cubicBezTo>
                    <a:pt x="847" y="0"/>
                    <a:pt x="220" y="451"/>
                    <a:pt x="134" y="508"/>
                  </a:cubicBezTo>
                  <a:cubicBezTo>
                    <a:pt x="34" y="608"/>
                    <a:pt x="1" y="741"/>
                    <a:pt x="68" y="841"/>
                  </a:cubicBezTo>
                  <a:cubicBezTo>
                    <a:pt x="134" y="908"/>
                    <a:pt x="201" y="941"/>
                    <a:pt x="268" y="941"/>
                  </a:cubicBezTo>
                  <a:cubicBezTo>
                    <a:pt x="301" y="941"/>
                    <a:pt x="368" y="908"/>
                    <a:pt x="401" y="875"/>
                  </a:cubicBezTo>
                  <a:cubicBezTo>
                    <a:pt x="578" y="757"/>
                    <a:pt x="1092" y="457"/>
                    <a:pt x="1486" y="457"/>
                  </a:cubicBezTo>
                  <a:cubicBezTo>
                    <a:pt x="1538" y="457"/>
                    <a:pt x="1588" y="463"/>
                    <a:pt x="1635" y="474"/>
                  </a:cubicBezTo>
                  <a:cubicBezTo>
                    <a:pt x="1653" y="480"/>
                    <a:pt x="1672" y="483"/>
                    <a:pt x="1691" y="483"/>
                  </a:cubicBezTo>
                  <a:cubicBezTo>
                    <a:pt x="1780" y="483"/>
                    <a:pt x="1875" y="423"/>
                    <a:pt x="1902" y="341"/>
                  </a:cubicBezTo>
                  <a:cubicBezTo>
                    <a:pt x="1936" y="208"/>
                    <a:pt x="1869" y="74"/>
                    <a:pt x="1769" y="41"/>
                  </a:cubicBezTo>
                  <a:cubicBezTo>
                    <a:pt x="1670" y="12"/>
                    <a:pt x="1568" y="0"/>
                    <a:pt x="1465" y="0"/>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700;p123"/>
            <p:cNvSpPr/>
            <p:nvPr/>
          </p:nvSpPr>
          <p:spPr>
            <a:xfrm>
              <a:off x="4426038" y="1501525"/>
              <a:ext cx="438675" cy="315625"/>
            </a:xfrm>
            <a:custGeom>
              <a:avLst/>
              <a:gdLst/>
              <a:ahLst/>
              <a:cxnLst/>
              <a:rect l="l" t="t" r="r" b="b"/>
              <a:pathLst>
                <a:path w="17547" h="12625" extrusionOk="0">
                  <a:moveTo>
                    <a:pt x="9641" y="1"/>
                  </a:moveTo>
                  <a:cubicBezTo>
                    <a:pt x="9268" y="1"/>
                    <a:pt x="8879" y="15"/>
                    <a:pt x="8474" y="47"/>
                  </a:cubicBezTo>
                  <a:cubicBezTo>
                    <a:pt x="1602" y="581"/>
                    <a:pt x="1" y="4784"/>
                    <a:pt x="1" y="4784"/>
                  </a:cubicBezTo>
                  <a:lnTo>
                    <a:pt x="1" y="8220"/>
                  </a:lnTo>
                  <a:lnTo>
                    <a:pt x="1769" y="11155"/>
                  </a:lnTo>
                  <a:cubicBezTo>
                    <a:pt x="1769" y="11155"/>
                    <a:pt x="2887" y="12625"/>
                    <a:pt x="3310" y="12625"/>
                  </a:cubicBezTo>
                  <a:cubicBezTo>
                    <a:pt x="3319" y="12625"/>
                    <a:pt x="3328" y="12624"/>
                    <a:pt x="3337" y="12623"/>
                  </a:cubicBezTo>
                  <a:cubicBezTo>
                    <a:pt x="3704" y="12556"/>
                    <a:pt x="4204" y="11956"/>
                    <a:pt x="4371" y="11555"/>
                  </a:cubicBezTo>
                  <a:cubicBezTo>
                    <a:pt x="4537" y="11155"/>
                    <a:pt x="3070" y="8753"/>
                    <a:pt x="3070" y="8753"/>
                  </a:cubicBezTo>
                  <a:cubicBezTo>
                    <a:pt x="3070" y="8753"/>
                    <a:pt x="5838" y="6185"/>
                    <a:pt x="6272" y="3383"/>
                  </a:cubicBezTo>
                  <a:cubicBezTo>
                    <a:pt x="6272" y="3383"/>
                    <a:pt x="7940" y="3850"/>
                    <a:pt x="11176" y="3916"/>
                  </a:cubicBezTo>
                  <a:cubicBezTo>
                    <a:pt x="11422" y="3919"/>
                    <a:pt x="11668" y="3920"/>
                    <a:pt x="11913" y="3920"/>
                  </a:cubicBezTo>
                  <a:cubicBezTo>
                    <a:pt x="14847" y="3920"/>
                    <a:pt x="17547" y="3750"/>
                    <a:pt x="17547" y="3750"/>
                  </a:cubicBezTo>
                  <a:cubicBezTo>
                    <a:pt x="17547" y="3750"/>
                    <a:pt x="15569" y="1"/>
                    <a:pt x="9641" y="1"/>
                  </a:cubicBezTo>
                  <a:close/>
                </a:path>
              </a:pathLst>
            </a:custGeom>
            <a:solidFill>
              <a:srgbClr val="3029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701;p123"/>
            <p:cNvSpPr/>
            <p:nvPr/>
          </p:nvSpPr>
          <p:spPr>
            <a:xfrm>
              <a:off x="4566988" y="1684125"/>
              <a:ext cx="170975" cy="163350"/>
            </a:xfrm>
            <a:custGeom>
              <a:avLst/>
              <a:gdLst/>
              <a:ahLst/>
              <a:cxnLst/>
              <a:rect l="l" t="t" r="r" b="b"/>
              <a:pathLst>
                <a:path w="6839" h="6534" extrusionOk="0">
                  <a:moveTo>
                    <a:pt x="3443" y="499"/>
                  </a:moveTo>
                  <a:cubicBezTo>
                    <a:pt x="4849" y="499"/>
                    <a:pt x="6049" y="1552"/>
                    <a:pt x="6205" y="2984"/>
                  </a:cubicBezTo>
                  <a:cubicBezTo>
                    <a:pt x="6338" y="4518"/>
                    <a:pt x="5237" y="5886"/>
                    <a:pt x="3703" y="6019"/>
                  </a:cubicBezTo>
                  <a:cubicBezTo>
                    <a:pt x="3600" y="6030"/>
                    <a:pt x="3497" y="6036"/>
                    <a:pt x="3396" y="6036"/>
                  </a:cubicBezTo>
                  <a:cubicBezTo>
                    <a:pt x="1994" y="6036"/>
                    <a:pt x="823" y="4982"/>
                    <a:pt x="667" y="3551"/>
                  </a:cubicBezTo>
                  <a:cubicBezTo>
                    <a:pt x="501" y="2016"/>
                    <a:pt x="1635" y="649"/>
                    <a:pt x="3136" y="515"/>
                  </a:cubicBezTo>
                  <a:cubicBezTo>
                    <a:pt x="3239" y="504"/>
                    <a:pt x="3342" y="499"/>
                    <a:pt x="3443" y="499"/>
                  </a:cubicBezTo>
                  <a:close/>
                  <a:moveTo>
                    <a:pt x="3413" y="0"/>
                  </a:moveTo>
                  <a:cubicBezTo>
                    <a:pt x="3310" y="0"/>
                    <a:pt x="3207" y="5"/>
                    <a:pt x="3102" y="15"/>
                  </a:cubicBezTo>
                  <a:cubicBezTo>
                    <a:pt x="1301" y="215"/>
                    <a:pt x="0" y="1816"/>
                    <a:pt x="200" y="3584"/>
                  </a:cubicBezTo>
                  <a:cubicBezTo>
                    <a:pt x="358" y="5281"/>
                    <a:pt x="1788" y="6534"/>
                    <a:pt x="3459" y="6534"/>
                  </a:cubicBezTo>
                  <a:cubicBezTo>
                    <a:pt x="3562" y="6534"/>
                    <a:pt x="3665" y="6529"/>
                    <a:pt x="3770" y="6520"/>
                  </a:cubicBezTo>
                  <a:cubicBezTo>
                    <a:pt x="5538" y="6319"/>
                    <a:pt x="6838" y="4718"/>
                    <a:pt x="6672" y="2950"/>
                  </a:cubicBezTo>
                  <a:cubicBezTo>
                    <a:pt x="6515" y="1253"/>
                    <a:pt x="5084" y="0"/>
                    <a:pt x="3413" y="0"/>
                  </a:cubicBezTo>
                  <a:close/>
                </a:path>
              </a:pathLst>
            </a:custGeom>
            <a:solidFill>
              <a:srgbClr val="FD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702;p123"/>
            <p:cNvSpPr/>
            <p:nvPr/>
          </p:nvSpPr>
          <p:spPr>
            <a:xfrm>
              <a:off x="4754613" y="1689125"/>
              <a:ext cx="171825" cy="163375"/>
            </a:xfrm>
            <a:custGeom>
              <a:avLst/>
              <a:gdLst/>
              <a:ahLst/>
              <a:cxnLst/>
              <a:rect l="l" t="t" r="r" b="b"/>
              <a:pathLst>
                <a:path w="6873" h="6535" extrusionOk="0">
                  <a:moveTo>
                    <a:pt x="3463" y="499"/>
                  </a:moveTo>
                  <a:cubicBezTo>
                    <a:pt x="4845" y="499"/>
                    <a:pt x="6049" y="1581"/>
                    <a:pt x="6205" y="2984"/>
                  </a:cubicBezTo>
                  <a:cubicBezTo>
                    <a:pt x="6372" y="4518"/>
                    <a:pt x="5238" y="5886"/>
                    <a:pt x="3703" y="6019"/>
                  </a:cubicBezTo>
                  <a:cubicBezTo>
                    <a:pt x="3602" y="6031"/>
                    <a:pt x="3502" y="6036"/>
                    <a:pt x="3402" y="6036"/>
                  </a:cubicBezTo>
                  <a:cubicBezTo>
                    <a:pt x="2024" y="6036"/>
                    <a:pt x="823" y="4982"/>
                    <a:pt x="668" y="3551"/>
                  </a:cubicBezTo>
                  <a:cubicBezTo>
                    <a:pt x="534" y="2016"/>
                    <a:pt x="1635" y="649"/>
                    <a:pt x="3170" y="515"/>
                  </a:cubicBezTo>
                  <a:cubicBezTo>
                    <a:pt x="3268" y="504"/>
                    <a:pt x="3366" y="499"/>
                    <a:pt x="3463" y="499"/>
                  </a:cubicBezTo>
                  <a:close/>
                  <a:moveTo>
                    <a:pt x="3414" y="1"/>
                  </a:moveTo>
                  <a:cubicBezTo>
                    <a:pt x="3311" y="1"/>
                    <a:pt x="3207" y="5"/>
                    <a:pt x="3103" y="15"/>
                  </a:cubicBezTo>
                  <a:cubicBezTo>
                    <a:pt x="1335" y="215"/>
                    <a:pt x="1" y="1816"/>
                    <a:pt x="201" y="3584"/>
                  </a:cubicBezTo>
                  <a:cubicBezTo>
                    <a:pt x="358" y="5281"/>
                    <a:pt x="1788" y="6534"/>
                    <a:pt x="3459" y="6534"/>
                  </a:cubicBezTo>
                  <a:cubicBezTo>
                    <a:pt x="3562" y="6534"/>
                    <a:pt x="3666" y="6529"/>
                    <a:pt x="3770" y="6520"/>
                  </a:cubicBezTo>
                  <a:cubicBezTo>
                    <a:pt x="5571" y="6320"/>
                    <a:pt x="6872" y="4718"/>
                    <a:pt x="6672" y="2950"/>
                  </a:cubicBezTo>
                  <a:cubicBezTo>
                    <a:pt x="6515" y="1254"/>
                    <a:pt x="5085" y="1"/>
                    <a:pt x="3414" y="1"/>
                  </a:cubicBezTo>
                  <a:close/>
                </a:path>
              </a:pathLst>
            </a:custGeom>
            <a:solidFill>
              <a:srgbClr val="FD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703;p123"/>
            <p:cNvSpPr/>
            <p:nvPr/>
          </p:nvSpPr>
          <p:spPr>
            <a:xfrm>
              <a:off x="4725438" y="1758275"/>
              <a:ext cx="44225" cy="18800"/>
            </a:xfrm>
            <a:custGeom>
              <a:avLst/>
              <a:gdLst/>
              <a:ahLst/>
              <a:cxnLst/>
              <a:rect l="l" t="t" r="r" b="b"/>
              <a:pathLst>
                <a:path w="1769" h="752" extrusionOk="0">
                  <a:moveTo>
                    <a:pt x="882" y="0"/>
                  </a:moveTo>
                  <a:cubicBezTo>
                    <a:pt x="516" y="0"/>
                    <a:pt x="186" y="169"/>
                    <a:pt x="0" y="318"/>
                  </a:cubicBezTo>
                  <a:lnTo>
                    <a:pt x="300" y="685"/>
                  </a:lnTo>
                  <a:cubicBezTo>
                    <a:pt x="341" y="644"/>
                    <a:pt x="570" y="478"/>
                    <a:pt x="848" y="478"/>
                  </a:cubicBezTo>
                  <a:cubicBezTo>
                    <a:pt x="1024" y="478"/>
                    <a:pt x="1220" y="545"/>
                    <a:pt x="1401" y="752"/>
                  </a:cubicBezTo>
                  <a:lnTo>
                    <a:pt x="1768" y="418"/>
                  </a:lnTo>
                  <a:cubicBezTo>
                    <a:pt x="1487" y="107"/>
                    <a:pt x="1173" y="0"/>
                    <a:pt x="882" y="0"/>
                  </a:cubicBezTo>
                  <a:close/>
                </a:path>
              </a:pathLst>
            </a:custGeom>
            <a:solidFill>
              <a:srgbClr val="FD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704;p123"/>
            <p:cNvSpPr/>
            <p:nvPr/>
          </p:nvSpPr>
          <p:spPr>
            <a:xfrm>
              <a:off x="4478588" y="1758550"/>
              <a:ext cx="97600" cy="33350"/>
            </a:xfrm>
            <a:custGeom>
              <a:avLst/>
              <a:gdLst/>
              <a:ahLst/>
              <a:cxnLst/>
              <a:rect l="l" t="t" r="r" b="b"/>
              <a:pathLst>
                <a:path w="3904" h="1334" extrusionOk="0">
                  <a:moveTo>
                    <a:pt x="3337" y="0"/>
                  </a:moveTo>
                  <a:cubicBezTo>
                    <a:pt x="2895" y="0"/>
                    <a:pt x="1997" y="122"/>
                    <a:pt x="267" y="774"/>
                  </a:cubicBezTo>
                  <a:cubicBezTo>
                    <a:pt x="100" y="841"/>
                    <a:pt x="0" y="1007"/>
                    <a:pt x="34" y="1174"/>
                  </a:cubicBezTo>
                  <a:cubicBezTo>
                    <a:pt x="58" y="1272"/>
                    <a:pt x="172" y="1334"/>
                    <a:pt x="297" y="1334"/>
                  </a:cubicBezTo>
                  <a:cubicBezTo>
                    <a:pt x="342" y="1334"/>
                    <a:pt x="389" y="1325"/>
                    <a:pt x="434" y="1308"/>
                  </a:cubicBezTo>
                  <a:cubicBezTo>
                    <a:pt x="2086" y="691"/>
                    <a:pt x="2881" y="585"/>
                    <a:pt x="3197" y="585"/>
                  </a:cubicBezTo>
                  <a:cubicBezTo>
                    <a:pt x="3309" y="585"/>
                    <a:pt x="3361" y="598"/>
                    <a:pt x="3369" y="607"/>
                  </a:cubicBezTo>
                  <a:cubicBezTo>
                    <a:pt x="3470" y="607"/>
                    <a:pt x="3570" y="607"/>
                    <a:pt x="3670" y="574"/>
                  </a:cubicBezTo>
                  <a:cubicBezTo>
                    <a:pt x="3703" y="540"/>
                    <a:pt x="3770" y="474"/>
                    <a:pt x="3803" y="440"/>
                  </a:cubicBezTo>
                  <a:cubicBezTo>
                    <a:pt x="3903" y="274"/>
                    <a:pt x="3836" y="107"/>
                    <a:pt x="3703" y="40"/>
                  </a:cubicBezTo>
                  <a:cubicBezTo>
                    <a:pt x="3659" y="29"/>
                    <a:pt x="3552" y="0"/>
                    <a:pt x="3337" y="0"/>
                  </a:cubicBezTo>
                  <a:close/>
                </a:path>
              </a:pathLst>
            </a:custGeom>
            <a:solidFill>
              <a:srgbClr val="FD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705;p123"/>
            <p:cNvSpPr/>
            <p:nvPr/>
          </p:nvSpPr>
          <p:spPr>
            <a:xfrm>
              <a:off x="4864688" y="1750375"/>
              <a:ext cx="58400" cy="27525"/>
            </a:xfrm>
            <a:custGeom>
              <a:avLst/>
              <a:gdLst/>
              <a:ahLst/>
              <a:cxnLst/>
              <a:rect l="l" t="t" r="r" b="b"/>
              <a:pathLst>
                <a:path w="2336" h="1101" extrusionOk="0">
                  <a:moveTo>
                    <a:pt x="2069" y="0"/>
                  </a:moveTo>
                  <a:cubicBezTo>
                    <a:pt x="1268" y="0"/>
                    <a:pt x="234" y="534"/>
                    <a:pt x="201" y="567"/>
                  </a:cubicBezTo>
                  <a:cubicBezTo>
                    <a:pt x="67" y="634"/>
                    <a:pt x="1" y="834"/>
                    <a:pt x="67" y="967"/>
                  </a:cubicBezTo>
                  <a:cubicBezTo>
                    <a:pt x="134" y="1056"/>
                    <a:pt x="231" y="1101"/>
                    <a:pt x="327" y="1101"/>
                  </a:cubicBezTo>
                  <a:cubicBezTo>
                    <a:pt x="375" y="1101"/>
                    <a:pt x="423" y="1090"/>
                    <a:pt x="468" y="1068"/>
                  </a:cubicBezTo>
                  <a:cubicBezTo>
                    <a:pt x="735" y="901"/>
                    <a:pt x="1502" y="567"/>
                    <a:pt x="2002" y="567"/>
                  </a:cubicBezTo>
                  <a:cubicBezTo>
                    <a:pt x="2069" y="567"/>
                    <a:pt x="2136" y="567"/>
                    <a:pt x="2169" y="534"/>
                  </a:cubicBezTo>
                  <a:cubicBezTo>
                    <a:pt x="2236" y="467"/>
                    <a:pt x="2302" y="400"/>
                    <a:pt x="2302" y="300"/>
                  </a:cubicBezTo>
                  <a:cubicBezTo>
                    <a:pt x="2336" y="134"/>
                    <a:pt x="2202" y="0"/>
                    <a:pt x="2069" y="0"/>
                  </a:cubicBezTo>
                  <a:close/>
                </a:path>
              </a:pathLst>
            </a:custGeom>
            <a:solidFill>
              <a:srgbClr val="FD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2" name="Picture 2" descr="MIPG Modelo Integrado de Planeación y Gestión">
            <a:extLst>
              <a:ext uri="{FF2B5EF4-FFF2-40B4-BE49-F238E27FC236}">
                <a16:creationId xmlns:a16="http://schemas.microsoft.com/office/drawing/2014/main" id="{A01EDF2A-4031-4D29-B631-204D223128E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1403591">
            <a:off x="1608634" y="3629849"/>
            <a:ext cx="544527" cy="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1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sp>
        <p:nvSpPr>
          <p:cNvPr id="2544" name="Google Shape;2544;p119"/>
          <p:cNvSpPr txBox="1">
            <a:spLocks noGrp="1"/>
          </p:cNvSpPr>
          <p:nvPr>
            <p:ph type="title"/>
          </p:nvPr>
        </p:nvSpPr>
        <p:spPr>
          <a:xfrm>
            <a:off x="1638957" y="692472"/>
            <a:ext cx="4055678" cy="482400"/>
          </a:xfrm>
          <a:prstGeom prst="rect">
            <a:avLst/>
          </a:prstGeom>
        </p:spPr>
        <p:txBody>
          <a:bodyPr spcFirstLastPara="1" wrap="square" lIns="91425" tIns="91425" rIns="91425" bIns="91425" anchor="b" anchorCtr="0">
            <a:noAutofit/>
          </a:bodyPr>
          <a:lstStyle/>
          <a:p>
            <a:pPr lvl="0"/>
            <a:r>
              <a:rPr lang="es-ES" sz="2000" dirty="0"/>
              <a:t>3.2 Política de servicio al </a:t>
            </a:r>
            <a:r>
              <a:rPr lang="es-ES" sz="2000" dirty="0">
                <a:solidFill>
                  <a:schemeClr val="accent3"/>
                </a:solidFill>
              </a:rPr>
              <a:t>ciudadano</a:t>
            </a:r>
            <a:r>
              <a:rPr lang="es-ES" sz="2000" dirty="0"/>
              <a:t> </a:t>
            </a:r>
            <a:endParaRPr lang="es-419" sz="2000" dirty="0">
              <a:solidFill>
                <a:schemeClr val="accent3"/>
              </a:solidFill>
            </a:endParaRPr>
          </a:p>
        </p:txBody>
      </p:sp>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42" name="Google Shape;2544;p119">
            <a:extLst>
              <a:ext uri="{FF2B5EF4-FFF2-40B4-BE49-F238E27FC236}">
                <a16:creationId xmlns:a16="http://schemas.microsoft.com/office/drawing/2014/main" id="{EC513C49-B2C5-4A24-BE3F-AE0D73E7FEEC}"/>
              </a:ext>
            </a:extLst>
          </p:cNvPr>
          <p:cNvSpPr txBox="1">
            <a:spLocks/>
          </p:cNvSpPr>
          <p:nvPr/>
        </p:nvSpPr>
        <p:spPr>
          <a:xfrm>
            <a:off x="4114592" y="2876168"/>
            <a:ext cx="3066382" cy="48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400"/>
              <a:buFont typeface="Cabin"/>
              <a:buNone/>
              <a:defRPr sz="3000" b="1" i="0" u="none" strike="noStrike" cap="none">
                <a:solidFill>
                  <a:schemeClr val="lt1"/>
                </a:solidFill>
                <a:latin typeface="Cabin"/>
                <a:ea typeface="Cabin"/>
                <a:cs typeface="Cabin"/>
                <a:sym typeface="Cabin"/>
              </a:defRPr>
            </a:lvl1pPr>
            <a:lvl2pPr marR="0" lvl="1"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2pPr>
            <a:lvl3pPr marR="0" lvl="2"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3pPr>
            <a:lvl4pPr marR="0" lvl="3"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4pPr>
            <a:lvl5pPr marR="0" lvl="4"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5pPr>
            <a:lvl6pPr marR="0" lvl="5"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6pPr>
            <a:lvl7pPr marR="0" lvl="6"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7pPr>
            <a:lvl8pPr marR="0" lvl="7"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8pPr>
            <a:lvl9pPr marR="0" lvl="8"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9pPr>
          </a:lstStyle>
          <a:p>
            <a:endParaRPr lang="es-ES" sz="2000" dirty="0">
              <a:solidFill>
                <a:schemeClr val="accent3"/>
              </a:solidFill>
            </a:endParaRPr>
          </a:p>
        </p:txBody>
      </p:sp>
      <p:sp>
        <p:nvSpPr>
          <p:cNvPr id="68" name="CuadroTexto 67">
            <a:extLst>
              <a:ext uri="{FF2B5EF4-FFF2-40B4-BE49-F238E27FC236}">
                <a16:creationId xmlns:a16="http://schemas.microsoft.com/office/drawing/2014/main" id="{B1C3607E-894C-4551-9382-B7EE70D7E2DE}"/>
              </a:ext>
            </a:extLst>
          </p:cNvPr>
          <p:cNvSpPr txBox="1"/>
          <p:nvPr/>
        </p:nvSpPr>
        <p:spPr>
          <a:xfrm>
            <a:off x="640801" y="1322678"/>
            <a:ext cx="4675414" cy="3108543"/>
          </a:xfrm>
          <a:prstGeom prst="rect">
            <a:avLst/>
          </a:prstGeom>
          <a:noFill/>
        </p:spPr>
        <p:txBody>
          <a:bodyPr wrap="square">
            <a:spAutoFit/>
          </a:bodyPr>
          <a:lstStyle/>
          <a:p>
            <a:pPr marL="285750" lvl="0" indent="-285750" algn="just">
              <a:buFont typeface="Arial" panose="020B0604020202020204" pitchFamily="34" charset="0"/>
              <a:buChar char="•"/>
            </a:pPr>
            <a:r>
              <a:rPr lang="es-ES" b="1" dirty="0">
                <a:solidFill>
                  <a:srgbClr val="E65955"/>
                </a:solidFill>
                <a:latin typeface="Cabin" panose="020B0604020202020204" charset="0"/>
              </a:rPr>
              <a:t>Lineamientos: </a:t>
            </a:r>
          </a:p>
          <a:p>
            <a:pPr lvl="0" algn="just"/>
            <a:endParaRPr lang="es-ES" b="1" dirty="0">
              <a:solidFill>
                <a:srgbClr val="E65955"/>
              </a:solidFill>
              <a:latin typeface="Cabin" panose="020B0604020202020204" charset="0"/>
            </a:endParaRPr>
          </a:p>
          <a:p>
            <a:pPr lvl="0" algn="just"/>
            <a:r>
              <a:rPr lang="es-ES" dirty="0">
                <a:solidFill>
                  <a:schemeClr val="bg2"/>
                </a:solidFill>
                <a:latin typeface="Cabin" panose="020B0604020202020204" charset="0"/>
              </a:rPr>
              <a:t>Orientan a las entidades en su implementación en el marco de las dimensiones establecidas en MIPG y su articulación con otras políticas de gestión y desempeño institucional; particularmente, entre las políticas que buscan mejorar la relación del Estado con la ciudadanía en todos los niveles de relacionamiento, particularmente, entre las políticas que buscan mejorar la relación del Estado con la ciudadanía en todos los niveles de relacionamiento, es decir, las políticas de transparencia y acceso a la información pública, racionalización de trámites, participación ciudadana y rendición de cuentas, y servicio al ciudadano.</a:t>
            </a:r>
          </a:p>
          <a:p>
            <a:pPr marL="285750" lvl="0" indent="-285750" algn="just">
              <a:buFont typeface="Arial" panose="020B0604020202020204" pitchFamily="34" charset="0"/>
              <a:buChar char="•"/>
            </a:pPr>
            <a:endParaRPr lang="es-CO" dirty="0"/>
          </a:p>
        </p:txBody>
      </p:sp>
      <p:sp>
        <p:nvSpPr>
          <p:cNvPr id="3" name="CuadroTexto 2">
            <a:extLst>
              <a:ext uri="{FF2B5EF4-FFF2-40B4-BE49-F238E27FC236}">
                <a16:creationId xmlns:a16="http://schemas.microsoft.com/office/drawing/2014/main" id="{C62124EA-E200-43D4-85B6-CA7C93D4E60D}"/>
              </a:ext>
            </a:extLst>
          </p:cNvPr>
          <p:cNvSpPr txBox="1"/>
          <p:nvPr/>
        </p:nvSpPr>
        <p:spPr>
          <a:xfrm>
            <a:off x="5124865" y="1058014"/>
            <a:ext cx="2939142" cy="307777"/>
          </a:xfrm>
          <a:prstGeom prst="rect">
            <a:avLst/>
          </a:prstGeom>
          <a:noFill/>
        </p:spPr>
        <p:txBody>
          <a:bodyPr wrap="square" rtlCol="0">
            <a:spAutoFit/>
          </a:bodyPr>
          <a:lstStyle/>
          <a:p>
            <a:endParaRPr lang="es-CO" dirty="0"/>
          </a:p>
        </p:txBody>
      </p:sp>
      <p:pic>
        <p:nvPicPr>
          <p:cNvPr id="16" name="Imagen 15">
            <a:extLst>
              <a:ext uri="{FF2B5EF4-FFF2-40B4-BE49-F238E27FC236}">
                <a16:creationId xmlns:a16="http://schemas.microsoft.com/office/drawing/2014/main" id="{8E43C31D-3D8A-463D-AE98-DCE8EB84DFBB}"/>
              </a:ext>
            </a:extLst>
          </p:cNvPr>
          <p:cNvPicPr>
            <a:picLocks noChangeAspect="1"/>
          </p:cNvPicPr>
          <p:nvPr/>
        </p:nvPicPr>
        <p:blipFill>
          <a:blip r:embed="rId11"/>
          <a:stretch>
            <a:fillRect/>
          </a:stretch>
        </p:blipFill>
        <p:spPr>
          <a:xfrm>
            <a:off x="6064459" y="2220750"/>
            <a:ext cx="2438740" cy="1743318"/>
          </a:xfrm>
          <a:prstGeom prst="rect">
            <a:avLst/>
          </a:prstGeom>
        </p:spPr>
      </p:pic>
    </p:spTree>
    <p:extLst>
      <p:ext uri="{BB962C8B-B14F-4D97-AF65-F5344CB8AC3E}">
        <p14:creationId xmlns:p14="http://schemas.microsoft.com/office/powerpoint/2010/main" val="382137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sp>
        <p:nvSpPr>
          <p:cNvPr id="2544" name="Google Shape;2544;p119"/>
          <p:cNvSpPr txBox="1">
            <a:spLocks noGrp="1"/>
          </p:cNvSpPr>
          <p:nvPr>
            <p:ph type="title"/>
          </p:nvPr>
        </p:nvSpPr>
        <p:spPr>
          <a:xfrm>
            <a:off x="2235983" y="224040"/>
            <a:ext cx="4055678" cy="482400"/>
          </a:xfrm>
          <a:prstGeom prst="rect">
            <a:avLst/>
          </a:prstGeom>
        </p:spPr>
        <p:txBody>
          <a:bodyPr spcFirstLastPara="1" wrap="square" lIns="91425" tIns="91425" rIns="91425" bIns="91425" anchor="b" anchorCtr="0">
            <a:noAutofit/>
          </a:bodyPr>
          <a:lstStyle/>
          <a:p>
            <a:pPr lvl="0"/>
            <a:r>
              <a:rPr lang="es-ES" sz="2000" dirty="0"/>
              <a:t>3.2 Política de servicio al </a:t>
            </a:r>
            <a:r>
              <a:rPr lang="es-ES" sz="2000" dirty="0">
                <a:solidFill>
                  <a:schemeClr val="accent3"/>
                </a:solidFill>
              </a:rPr>
              <a:t>ciudadano</a:t>
            </a:r>
            <a:r>
              <a:rPr lang="es-ES" sz="2000" dirty="0"/>
              <a:t> </a:t>
            </a:r>
            <a:endParaRPr lang="es-419" sz="2000" dirty="0">
              <a:solidFill>
                <a:schemeClr val="accent3"/>
              </a:solidFill>
            </a:endParaRPr>
          </a:p>
        </p:txBody>
      </p:sp>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42" name="Google Shape;2544;p119">
            <a:extLst>
              <a:ext uri="{FF2B5EF4-FFF2-40B4-BE49-F238E27FC236}">
                <a16:creationId xmlns:a16="http://schemas.microsoft.com/office/drawing/2014/main" id="{EC513C49-B2C5-4A24-BE3F-AE0D73E7FEEC}"/>
              </a:ext>
            </a:extLst>
          </p:cNvPr>
          <p:cNvSpPr txBox="1">
            <a:spLocks/>
          </p:cNvSpPr>
          <p:nvPr/>
        </p:nvSpPr>
        <p:spPr>
          <a:xfrm>
            <a:off x="4114592" y="2876168"/>
            <a:ext cx="3066382" cy="48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400"/>
              <a:buFont typeface="Cabin"/>
              <a:buNone/>
              <a:defRPr sz="3000" b="1" i="0" u="none" strike="noStrike" cap="none">
                <a:solidFill>
                  <a:schemeClr val="lt1"/>
                </a:solidFill>
                <a:latin typeface="Cabin"/>
                <a:ea typeface="Cabin"/>
                <a:cs typeface="Cabin"/>
                <a:sym typeface="Cabin"/>
              </a:defRPr>
            </a:lvl1pPr>
            <a:lvl2pPr marR="0" lvl="1"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2pPr>
            <a:lvl3pPr marR="0" lvl="2"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3pPr>
            <a:lvl4pPr marR="0" lvl="3"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4pPr>
            <a:lvl5pPr marR="0" lvl="4"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5pPr>
            <a:lvl6pPr marR="0" lvl="5"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6pPr>
            <a:lvl7pPr marR="0" lvl="6"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7pPr>
            <a:lvl8pPr marR="0" lvl="7"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8pPr>
            <a:lvl9pPr marR="0" lvl="8" algn="ctr" rtl="0">
              <a:lnSpc>
                <a:spcPct val="80000"/>
              </a:lnSpc>
              <a:spcBef>
                <a:spcPts val="0"/>
              </a:spcBef>
              <a:spcAft>
                <a:spcPts val="0"/>
              </a:spcAft>
              <a:buClr>
                <a:schemeClr val="lt1"/>
              </a:buClr>
              <a:buSzPts val="3400"/>
              <a:buFont typeface="Cabin"/>
              <a:buNone/>
              <a:defRPr sz="3400" b="1" i="0" u="none" strike="noStrike" cap="none">
                <a:solidFill>
                  <a:schemeClr val="lt1"/>
                </a:solidFill>
                <a:latin typeface="Cabin"/>
                <a:ea typeface="Cabin"/>
                <a:cs typeface="Cabin"/>
                <a:sym typeface="Cabin"/>
              </a:defRPr>
            </a:lvl9pPr>
          </a:lstStyle>
          <a:p>
            <a:endParaRPr lang="es-ES" sz="2000" dirty="0">
              <a:solidFill>
                <a:schemeClr val="accent3"/>
              </a:solidFill>
            </a:endParaRPr>
          </a:p>
        </p:txBody>
      </p:sp>
      <p:sp>
        <p:nvSpPr>
          <p:cNvPr id="3" name="CuadroTexto 2">
            <a:extLst>
              <a:ext uri="{FF2B5EF4-FFF2-40B4-BE49-F238E27FC236}">
                <a16:creationId xmlns:a16="http://schemas.microsoft.com/office/drawing/2014/main" id="{C62124EA-E200-43D4-85B6-CA7C93D4E60D}"/>
              </a:ext>
            </a:extLst>
          </p:cNvPr>
          <p:cNvSpPr txBox="1"/>
          <p:nvPr/>
        </p:nvSpPr>
        <p:spPr>
          <a:xfrm>
            <a:off x="621130" y="901287"/>
            <a:ext cx="7859362" cy="738664"/>
          </a:xfrm>
          <a:prstGeom prst="rect">
            <a:avLst/>
          </a:prstGeom>
          <a:noFill/>
        </p:spPr>
        <p:txBody>
          <a:bodyPr wrap="square" rtlCol="0">
            <a:spAutoFit/>
          </a:bodyPr>
          <a:lstStyle/>
          <a:p>
            <a:pPr algn="just"/>
            <a:r>
              <a:rPr lang="es-ES" b="1" dirty="0">
                <a:solidFill>
                  <a:schemeClr val="accent2"/>
                </a:solidFill>
                <a:latin typeface="Cabin" panose="020B0604020202020204" charset="0"/>
              </a:rPr>
              <a:t>Actividades que deben tenerse en cuenta para la construcción de la estrategia anual de atención y servicio al ciudadano</a:t>
            </a:r>
          </a:p>
          <a:p>
            <a:pPr algn="just"/>
            <a:endParaRPr lang="es-ES" dirty="0">
              <a:latin typeface="Cabin" panose="020B0604020202020204" charset="0"/>
            </a:endParaRPr>
          </a:p>
        </p:txBody>
      </p:sp>
      <p:pic>
        <p:nvPicPr>
          <p:cNvPr id="24" name="Imagen 23">
            <a:extLst>
              <a:ext uri="{FF2B5EF4-FFF2-40B4-BE49-F238E27FC236}">
                <a16:creationId xmlns:a16="http://schemas.microsoft.com/office/drawing/2014/main" id="{AACEEB8C-DC35-4D62-93E3-939255A2DCEE}"/>
              </a:ext>
            </a:extLst>
          </p:cNvPr>
          <p:cNvPicPr>
            <a:picLocks noChangeAspect="1"/>
          </p:cNvPicPr>
          <p:nvPr/>
        </p:nvPicPr>
        <p:blipFill>
          <a:blip r:embed="rId11"/>
          <a:stretch>
            <a:fillRect/>
          </a:stretch>
        </p:blipFill>
        <p:spPr>
          <a:xfrm>
            <a:off x="563225" y="1475906"/>
            <a:ext cx="3905038" cy="3071461"/>
          </a:xfrm>
          <a:prstGeom prst="rect">
            <a:avLst/>
          </a:prstGeom>
        </p:spPr>
      </p:pic>
      <p:pic>
        <p:nvPicPr>
          <p:cNvPr id="28" name="Imagen 27">
            <a:extLst>
              <a:ext uri="{FF2B5EF4-FFF2-40B4-BE49-F238E27FC236}">
                <a16:creationId xmlns:a16="http://schemas.microsoft.com/office/drawing/2014/main" id="{381D9B7F-E249-4A8C-8424-AB2E3C892A6E}"/>
              </a:ext>
            </a:extLst>
          </p:cNvPr>
          <p:cNvPicPr>
            <a:picLocks noChangeAspect="1"/>
          </p:cNvPicPr>
          <p:nvPr/>
        </p:nvPicPr>
        <p:blipFill>
          <a:blip r:embed="rId12"/>
          <a:stretch>
            <a:fillRect/>
          </a:stretch>
        </p:blipFill>
        <p:spPr>
          <a:xfrm>
            <a:off x="4430028" y="1457289"/>
            <a:ext cx="4108370" cy="2300021"/>
          </a:xfrm>
          <a:prstGeom prst="rect">
            <a:avLst/>
          </a:prstGeom>
        </p:spPr>
      </p:pic>
    </p:spTree>
    <p:extLst>
      <p:ext uri="{BB962C8B-B14F-4D97-AF65-F5344CB8AC3E}">
        <p14:creationId xmlns:p14="http://schemas.microsoft.com/office/powerpoint/2010/main" val="203871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Arial"/>
                <a:ea typeface="+mj-ea"/>
                <a:cs typeface="Arial"/>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3" name="Llamada ovalada 2"/>
          <p:cNvSpPr/>
          <p:nvPr/>
        </p:nvSpPr>
        <p:spPr>
          <a:xfrm>
            <a:off x="592610" y="947177"/>
            <a:ext cx="3856573" cy="2956092"/>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402D51"/>
              </a:solidFill>
              <a:effectLst/>
              <a:uLnTx/>
              <a:uFillTx/>
              <a:latin typeface="Arial"/>
              <a:ea typeface="+mn-ea"/>
              <a:cs typeface="+mn-cs"/>
              <a:sym typeface="Arial"/>
            </a:endParaRPr>
          </a:p>
        </p:txBody>
      </p:sp>
      <p:sp>
        <p:nvSpPr>
          <p:cNvPr id="16" name="CuadroTexto 15"/>
          <p:cNvSpPr txBox="1"/>
          <p:nvPr/>
        </p:nvSpPr>
        <p:spPr>
          <a:xfrm>
            <a:off x="984630" y="1626991"/>
            <a:ext cx="3146343" cy="16004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dirty="0">
                <a:latin typeface="Cabin" panose="020B0604020202020204" charset="0"/>
              </a:rPr>
              <a:t>Tiene como propósito facilitar a los ciudadanos el acceso a sus derechos, el cumplimiento de sus obligaciones de manera ágil y efectiva, reduciendo costos, tiempos, documentos y procesos en su interacción con el Estado</a:t>
            </a:r>
            <a:endParaRPr kumimoji="0" lang="es-CO" sz="1400" b="0" i="0" u="none" strike="noStrike" kern="0" cap="none" spc="0" normalizeH="0" baseline="0" noProof="0" dirty="0">
              <a:ln>
                <a:noFill/>
              </a:ln>
              <a:solidFill>
                <a:srgbClr val="000000"/>
              </a:solidFill>
              <a:effectLst/>
              <a:uLnTx/>
              <a:uFillTx/>
              <a:latin typeface="Cabin" panose="020B0604020202020204" charset="0"/>
              <a:sym typeface="Arial"/>
            </a:endParaRPr>
          </a:p>
        </p:txBody>
      </p:sp>
      <p:grpSp>
        <p:nvGrpSpPr>
          <p:cNvPr id="43" name="Google Shape;2662;p123"/>
          <p:cNvGrpSpPr/>
          <p:nvPr/>
        </p:nvGrpSpPr>
        <p:grpSpPr>
          <a:xfrm>
            <a:off x="-41867" y="3017471"/>
            <a:ext cx="1365336" cy="1529897"/>
            <a:chOff x="1805825" y="1429000"/>
            <a:chExt cx="1062450" cy="1269525"/>
          </a:xfrm>
        </p:grpSpPr>
        <p:sp>
          <p:nvSpPr>
            <p:cNvPr id="44" name="Google Shape;2663;p123"/>
            <p:cNvSpPr/>
            <p:nvPr/>
          </p:nvSpPr>
          <p:spPr>
            <a:xfrm>
              <a:off x="1805825" y="2143100"/>
              <a:ext cx="1062450" cy="555425"/>
            </a:xfrm>
            <a:custGeom>
              <a:avLst/>
              <a:gdLst/>
              <a:ahLst/>
              <a:cxnLst/>
              <a:rect l="l" t="t" r="r" b="b"/>
              <a:pathLst>
                <a:path w="42498" h="22217" extrusionOk="0">
                  <a:moveTo>
                    <a:pt x="17813" y="0"/>
                  </a:moveTo>
                  <a:cubicBezTo>
                    <a:pt x="17813" y="0"/>
                    <a:pt x="8106" y="1768"/>
                    <a:pt x="4470" y="6939"/>
                  </a:cubicBezTo>
                  <a:cubicBezTo>
                    <a:pt x="1702" y="10875"/>
                    <a:pt x="0" y="22216"/>
                    <a:pt x="0" y="22216"/>
                  </a:cubicBezTo>
                  <a:lnTo>
                    <a:pt x="42497" y="22216"/>
                  </a:lnTo>
                  <a:cubicBezTo>
                    <a:pt x="42497" y="22216"/>
                    <a:pt x="40696" y="8373"/>
                    <a:pt x="37260" y="5071"/>
                  </a:cubicBezTo>
                  <a:cubicBezTo>
                    <a:pt x="33824" y="1802"/>
                    <a:pt x="28621" y="1034"/>
                    <a:pt x="28621" y="1034"/>
                  </a:cubicBezTo>
                  <a:lnTo>
                    <a:pt x="17813"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664;p123"/>
            <p:cNvSpPr/>
            <p:nvPr/>
          </p:nvSpPr>
          <p:spPr>
            <a:xfrm>
              <a:off x="2197775" y="2153950"/>
              <a:ext cx="367775" cy="198175"/>
            </a:xfrm>
            <a:custGeom>
              <a:avLst/>
              <a:gdLst/>
              <a:ahLst/>
              <a:cxnLst/>
              <a:rect l="l" t="t" r="r" b="b"/>
              <a:pathLst>
                <a:path w="14711" h="7927" extrusionOk="0">
                  <a:moveTo>
                    <a:pt x="267" y="0"/>
                  </a:moveTo>
                  <a:lnTo>
                    <a:pt x="267" y="0"/>
                  </a:lnTo>
                  <a:cubicBezTo>
                    <a:pt x="267" y="0"/>
                    <a:pt x="0" y="5170"/>
                    <a:pt x="2135" y="7205"/>
                  </a:cubicBezTo>
                  <a:cubicBezTo>
                    <a:pt x="2678" y="7731"/>
                    <a:pt x="3362" y="7927"/>
                    <a:pt x="4082" y="7927"/>
                  </a:cubicBezTo>
                  <a:cubicBezTo>
                    <a:pt x="6194" y="7927"/>
                    <a:pt x="8606" y="6238"/>
                    <a:pt x="8606" y="6238"/>
                  </a:cubicBezTo>
                  <a:cubicBezTo>
                    <a:pt x="8606" y="6238"/>
                    <a:pt x="10026" y="7582"/>
                    <a:pt x="11767" y="7582"/>
                  </a:cubicBezTo>
                  <a:cubicBezTo>
                    <a:pt x="12041" y="7582"/>
                    <a:pt x="12323" y="7549"/>
                    <a:pt x="12609" y="7472"/>
                  </a:cubicBezTo>
                  <a:cubicBezTo>
                    <a:pt x="14711" y="6938"/>
                    <a:pt x="13910" y="2335"/>
                    <a:pt x="12609" y="567"/>
                  </a:cubicBezTo>
                  <a:lnTo>
                    <a:pt x="267"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665;p123"/>
            <p:cNvSpPr/>
            <p:nvPr/>
          </p:nvSpPr>
          <p:spPr>
            <a:xfrm>
              <a:off x="2040150" y="1476500"/>
              <a:ext cx="665500" cy="692475"/>
            </a:xfrm>
            <a:custGeom>
              <a:avLst/>
              <a:gdLst/>
              <a:ahLst/>
              <a:cxnLst/>
              <a:rect l="l" t="t" r="r" b="b"/>
              <a:pathLst>
                <a:path w="26620" h="27699" extrusionOk="0">
                  <a:moveTo>
                    <a:pt x="9952" y="0"/>
                  </a:moveTo>
                  <a:cubicBezTo>
                    <a:pt x="7692" y="0"/>
                    <a:pt x="4594" y="734"/>
                    <a:pt x="3403" y="4448"/>
                  </a:cubicBezTo>
                  <a:cubicBezTo>
                    <a:pt x="1702" y="9786"/>
                    <a:pt x="3737" y="9719"/>
                    <a:pt x="1802" y="13155"/>
                  </a:cubicBezTo>
                  <a:cubicBezTo>
                    <a:pt x="935" y="14722"/>
                    <a:pt x="1" y="19726"/>
                    <a:pt x="234" y="21194"/>
                  </a:cubicBezTo>
                  <a:cubicBezTo>
                    <a:pt x="1138" y="27071"/>
                    <a:pt x="5481" y="27165"/>
                    <a:pt x="8724" y="27165"/>
                  </a:cubicBezTo>
                  <a:cubicBezTo>
                    <a:pt x="8830" y="27165"/>
                    <a:pt x="8936" y="27165"/>
                    <a:pt x="9040" y="27165"/>
                  </a:cubicBezTo>
                  <a:lnTo>
                    <a:pt x="17513" y="27698"/>
                  </a:lnTo>
                  <a:cubicBezTo>
                    <a:pt x="19681" y="27698"/>
                    <a:pt x="22417" y="27598"/>
                    <a:pt x="24185" y="25497"/>
                  </a:cubicBezTo>
                  <a:cubicBezTo>
                    <a:pt x="26620" y="22628"/>
                    <a:pt x="26153" y="17057"/>
                    <a:pt x="25252" y="15089"/>
                  </a:cubicBezTo>
                  <a:cubicBezTo>
                    <a:pt x="23517" y="11153"/>
                    <a:pt x="26486" y="12387"/>
                    <a:pt x="25252" y="7084"/>
                  </a:cubicBezTo>
                  <a:cubicBezTo>
                    <a:pt x="24451" y="3648"/>
                    <a:pt x="12543" y="312"/>
                    <a:pt x="12543" y="312"/>
                  </a:cubicBezTo>
                  <a:cubicBezTo>
                    <a:pt x="12543" y="312"/>
                    <a:pt x="11425" y="0"/>
                    <a:pt x="9952"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666;p123"/>
            <p:cNvSpPr/>
            <p:nvPr/>
          </p:nvSpPr>
          <p:spPr>
            <a:xfrm>
              <a:off x="2224450" y="1930450"/>
              <a:ext cx="271050" cy="365750"/>
            </a:xfrm>
            <a:custGeom>
              <a:avLst/>
              <a:gdLst/>
              <a:ahLst/>
              <a:cxnLst/>
              <a:rect l="l" t="t" r="r" b="b"/>
              <a:pathLst>
                <a:path w="10842" h="14630" extrusionOk="0">
                  <a:moveTo>
                    <a:pt x="901" y="0"/>
                  </a:moveTo>
                  <a:lnTo>
                    <a:pt x="901" y="0"/>
                  </a:lnTo>
                  <a:cubicBezTo>
                    <a:pt x="901" y="0"/>
                    <a:pt x="1335" y="4404"/>
                    <a:pt x="1" y="8506"/>
                  </a:cubicBezTo>
                  <a:cubicBezTo>
                    <a:pt x="223" y="10463"/>
                    <a:pt x="3989" y="14629"/>
                    <a:pt x="7107" y="14629"/>
                  </a:cubicBezTo>
                  <a:cubicBezTo>
                    <a:pt x="8666" y="14629"/>
                    <a:pt x="10063" y="13588"/>
                    <a:pt x="10775" y="10708"/>
                  </a:cubicBezTo>
                  <a:cubicBezTo>
                    <a:pt x="10675" y="9974"/>
                    <a:pt x="10608" y="9274"/>
                    <a:pt x="10608" y="8573"/>
                  </a:cubicBezTo>
                  <a:cubicBezTo>
                    <a:pt x="10541" y="7105"/>
                    <a:pt x="10675" y="5738"/>
                    <a:pt x="10775" y="4370"/>
                  </a:cubicBezTo>
                  <a:cubicBezTo>
                    <a:pt x="10808" y="4103"/>
                    <a:pt x="10808" y="3803"/>
                    <a:pt x="10842" y="3503"/>
                  </a:cubicBezTo>
                  <a:lnTo>
                    <a:pt x="90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667;p123"/>
            <p:cNvSpPr/>
            <p:nvPr/>
          </p:nvSpPr>
          <p:spPr>
            <a:xfrm>
              <a:off x="2273650" y="1982150"/>
              <a:ext cx="220175" cy="162650"/>
            </a:xfrm>
            <a:custGeom>
              <a:avLst/>
              <a:gdLst/>
              <a:ahLst/>
              <a:cxnLst/>
              <a:rect l="l" t="t" r="r" b="b"/>
              <a:pathLst>
                <a:path w="8807" h="6506" extrusionOk="0">
                  <a:moveTo>
                    <a:pt x="1" y="0"/>
                  </a:moveTo>
                  <a:lnTo>
                    <a:pt x="1" y="0"/>
                  </a:lnTo>
                  <a:cubicBezTo>
                    <a:pt x="1" y="1"/>
                    <a:pt x="3403" y="5371"/>
                    <a:pt x="8640" y="6505"/>
                  </a:cubicBezTo>
                  <a:cubicBezTo>
                    <a:pt x="8573" y="5037"/>
                    <a:pt x="8707" y="3670"/>
                    <a:pt x="8807" y="2302"/>
                  </a:cubicBezTo>
                  <a:lnTo>
                    <a:pt x="1" y="0"/>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668;p123"/>
            <p:cNvSpPr/>
            <p:nvPr/>
          </p:nvSpPr>
          <p:spPr>
            <a:xfrm>
              <a:off x="2548850" y="1783450"/>
              <a:ext cx="122525" cy="177125"/>
            </a:xfrm>
            <a:custGeom>
              <a:avLst/>
              <a:gdLst/>
              <a:ahLst/>
              <a:cxnLst/>
              <a:rect l="l" t="t" r="r" b="b"/>
              <a:pathLst>
                <a:path w="4901" h="7085" extrusionOk="0">
                  <a:moveTo>
                    <a:pt x="2218" y="1"/>
                  </a:moveTo>
                  <a:cubicBezTo>
                    <a:pt x="625" y="1"/>
                    <a:pt x="1" y="2011"/>
                    <a:pt x="1" y="2011"/>
                  </a:cubicBezTo>
                  <a:lnTo>
                    <a:pt x="1101" y="7081"/>
                  </a:lnTo>
                  <a:cubicBezTo>
                    <a:pt x="1149" y="7083"/>
                    <a:pt x="1196" y="7084"/>
                    <a:pt x="1242" y="7084"/>
                  </a:cubicBezTo>
                  <a:cubicBezTo>
                    <a:pt x="4900" y="7084"/>
                    <a:pt x="4746" y="636"/>
                    <a:pt x="2769" y="76"/>
                  </a:cubicBezTo>
                  <a:cubicBezTo>
                    <a:pt x="2574" y="24"/>
                    <a:pt x="2390" y="1"/>
                    <a:pt x="2218" y="1"/>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669;p123"/>
            <p:cNvSpPr/>
            <p:nvPr/>
          </p:nvSpPr>
          <p:spPr>
            <a:xfrm>
              <a:off x="2213600" y="1538175"/>
              <a:ext cx="412825" cy="526000"/>
            </a:xfrm>
            <a:custGeom>
              <a:avLst/>
              <a:gdLst/>
              <a:ahLst/>
              <a:cxnLst/>
              <a:rect l="l" t="t" r="r" b="b"/>
              <a:pathLst>
                <a:path w="16513" h="21040" extrusionOk="0">
                  <a:moveTo>
                    <a:pt x="7555" y="1"/>
                  </a:moveTo>
                  <a:cubicBezTo>
                    <a:pt x="5508" y="1"/>
                    <a:pt x="3517" y="682"/>
                    <a:pt x="2102" y="2315"/>
                  </a:cubicBezTo>
                  <a:cubicBezTo>
                    <a:pt x="2102" y="2315"/>
                    <a:pt x="1" y="5150"/>
                    <a:pt x="201" y="10254"/>
                  </a:cubicBezTo>
                  <a:cubicBezTo>
                    <a:pt x="435" y="15358"/>
                    <a:pt x="401" y="14590"/>
                    <a:pt x="1202" y="16458"/>
                  </a:cubicBezTo>
                  <a:cubicBezTo>
                    <a:pt x="2084" y="18635"/>
                    <a:pt x="6971" y="21040"/>
                    <a:pt x="10224" y="21040"/>
                  </a:cubicBezTo>
                  <a:cubicBezTo>
                    <a:pt x="10909" y="21040"/>
                    <a:pt x="11522" y="20933"/>
                    <a:pt x="12010" y="20695"/>
                  </a:cubicBezTo>
                  <a:cubicBezTo>
                    <a:pt x="13711" y="19861"/>
                    <a:pt x="15178" y="18226"/>
                    <a:pt x="15946" y="14691"/>
                  </a:cubicBezTo>
                  <a:cubicBezTo>
                    <a:pt x="16012" y="14457"/>
                    <a:pt x="16046" y="14224"/>
                    <a:pt x="16079" y="13990"/>
                  </a:cubicBezTo>
                  <a:cubicBezTo>
                    <a:pt x="16146" y="13623"/>
                    <a:pt x="16213" y="13256"/>
                    <a:pt x="16246" y="12923"/>
                  </a:cubicBezTo>
                  <a:cubicBezTo>
                    <a:pt x="16313" y="12622"/>
                    <a:pt x="16346" y="12356"/>
                    <a:pt x="16346" y="12055"/>
                  </a:cubicBezTo>
                  <a:cubicBezTo>
                    <a:pt x="16379" y="11822"/>
                    <a:pt x="16379" y="11588"/>
                    <a:pt x="16379" y="11355"/>
                  </a:cubicBezTo>
                  <a:cubicBezTo>
                    <a:pt x="16413" y="7819"/>
                    <a:pt x="16513" y="3849"/>
                    <a:pt x="13244" y="1715"/>
                  </a:cubicBezTo>
                  <a:cubicBezTo>
                    <a:pt x="11625" y="657"/>
                    <a:pt x="9563" y="1"/>
                    <a:pt x="755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670;p123"/>
            <p:cNvSpPr/>
            <p:nvPr/>
          </p:nvSpPr>
          <p:spPr>
            <a:xfrm>
              <a:off x="2416250" y="1893850"/>
              <a:ext cx="136800" cy="47175"/>
            </a:xfrm>
            <a:custGeom>
              <a:avLst/>
              <a:gdLst/>
              <a:ahLst/>
              <a:cxnLst/>
              <a:rect l="l" t="t" r="r" b="b"/>
              <a:pathLst>
                <a:path w="5472" h="1887" extrusionOk="0">
                  <a:moveTo>
                    <a:pt x="214" y="0"/>
                  </a:moveTo>
                  <a:cubicBezTo>
                    <a:pt x="165" y="0"/>
                    <a:pt x="113" y="18"/>
                    <a:pt x="67" y="63"/>
                  </a:cubicBezTo>
                  <a:cubicBezTo>
                    <a:pt x="1" y="130"/>
                    <a:pt x="1" y="263"/>
                    <a:pt x="67" y="363"/>
                  </a:cubicBezTo>
                  <a:cubicBezTo>
                    <a:pt x="134" y="397"/>
                    <a:pt x="1368" y="1731"/>
                    <a:pt x="3003" y="1865"/>
                  </a:cubicBezTo>
                  <a:cubicBezTo>
                    <a:pt x="3141" y="1878"/>
                    <a:pt x="3268" y="1886"/>
                    <a:pt x="3388" y="1886"/>
                  </a:cubicBezTo>
                  <a:cubicBezTo>
                    <a:pt x="3558" y="1886"/>
                    <a:pt x="3714" y="1870"/>
                    <a:pt x="3870" y="1831"/>
                  </a:cubicBezTo>
                  <a:cubicBezTo>
                    <a:pt x="4971" y="1664"/>
                    <a:pt x="5405" y="897"/>
                    <a:pt x="5405" y="864"/>
                  </a:cubicBezTo>
                  <a:cubicBezTo>
                    <a:pt x="5471" y="764"/>
                    <a:pt x="5438" y="630"/>
                    <a:pt x="5338" y="564"/>
                  </a:cubicBezTo>
                  <a:cubicBezTo>
                    <a:pt x="5313" y="555"/>
                    <a:pt x="5286" y="551"/>
                    <a:pt x="5258" y="551"/>
                  </a:cubicBezTo>
                  <a:cubicBezTo>
                    <a:pt x="5175" y="551"/>
                    <a:pt x="5088" y="589"/>
                    <a:pt x="5038" y="664"/>
                  </a:cubicBezTo>
                  <a:cubicBezTo>
                    <a:pt x="5038" y="664"/>
                    <a:pt x="4602" y="1477"/>
                    <a:pt x="3323" y="1477"/>
                  </a:cubicBezTo>
                  <a:cubicBezTo>
                    <a:pt x="3232" y="1477"/>
                    <a:pt x="3136" y="1473"/>
                    <a:pt x="3036" y="1464"/>
                  </a:cubicBezTo>
                  <a:cubicBezTo>
                    <a:pt x="1569" y="1297"/>
                    <a:pt x="401" y="63"/>
                    <a:pt x="368" y="63"/>
                  </a:cubicBezTo>
                  <a:cubicBezTo>
                    <a:pt x="331" y="27"/>
                    <a:pt x="274" y="0"/>
                    <a:pt x="214"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671;p123"/>
            <p:cNvSpPr/>
            <p:nvPr/>
          </p:nvSpPr>
          <p:spPr>
            <a:xfrm>
              <a:off x="2462950" y="1954525"/>
              <a:ext cx="66750" cy="27025"/>
            </a:xfrm>
            <a:custGeom>
              <a:avLst/>
              <a:gdLst/>
              <a:ahLst/>
              <a:cxnLst/>
              <a:rect l="l" t="t" r="r" b="b"/>
              <a:pathLst>
                <a:path w="2670" h="1081" extrusionOk="0">
                  <a:moveTo>
                    <a:pt x="2338" y="0"/>
                  </a:moveTo>
                  <a:cubicBezTo>
                    <a:pt x="2276" y="0"/>
                    <a:pt x="2215" y="25"/>
                    <a:pt x="2169" y="71"/>
                  </a:cubicBezTo>
                  <a:cubicBezTo>
                    <a:pt x="2142" y="98"/>
                    <a:pt x="1645" y="531"/>
                    <a:pt x="951" y="531"/>
                  </a:cubicBezTo>
                  <a:cubicBezTo>
                    <a:pt x="778" y="531"/>
                    <a:pt x="594" y="505"/>
                    <a:pt x="401" y="438"/>
                  </a:cubicBezTo>
                  <a:cubicBezTo>
                    <a:pt x="367" y="421"/>
                    <a:pt x="330" y="413"/>
                    <a:pt x="294" y="413"/>
                  </a:cubicBezTo>
                  <a:cubicBezTo>
                    <a:pt x="190" y="413"/>
                    <a:pt x="92" y="481"/>
                    <a:pt x="67" y="605"/>
                  </a:cubicBezTo>
                  <a:cubicBezTo>
                    <a:pt x="1" y="738"/>
                    <a:pt x="67" y="905"/>
                    <a:pt x="234" y="939"/>
                  </a:cubicBezTo>
                  <a:cubicBezTo>
                    <a:pt x="502" y="1040"/>
                    <a:pt x="760" y="1081"/>
                    <a:pt x="1000" y="1081"/>
                  </a:cubicBezTo>
                  <a:cubicBezTo>
                    <a:pt x="1625" y="1081"/>
                    <a:pt x="2128" y="807"/>
                    <a:pt x="2369" y="638"/>
                  </a:cubicBezTo>
                  <a:cubicBezTo>
                    <a:pt x="2469" y="572"/>
                    <a:pt x="2536" y="505"/>
                    <a:pt x="2536" y="505"/>
                  </a:cubicBezTo>
                  <a:cubicBezTo>
                    <a:pt x="2636" y="405"/>
                    <a:pt x="2669" y="205"/>
                    <a:pt x="2536" y="105"/>
                  </a:cubicBezTo>
                  <a:cubicBezTo>
                    <a:pt x="2482" y="33"/>
                    <a:pt x="2409" y="0"/>
                    <a:pt x="2338"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672;p123"/>
            <p:cNvSpPr/>
            <p:nvPr/>
          </p:nvSpPr>
          <p:spPr>
            <a:xfrm>
              <a:off x="2476300" y="1766150"/>
              <a:ext cx="48400" cy="119275"/>
            </a:xfrm>
            <a:custGeom>
              <a:avLst/>
              <a:gdLst/>
              <a:ahLst/>
              <a:cxnLst/>
              <a:rect l="l" t="t" r="r" b="b"/>
              <a:pathLst>
                <a:path w="1936" h="4771" extrusionOk="0">
                  <a:moveTo>
                    <a:pt x="367" y="1"/>
                  </a:moveTo>
                  <a:cubicBezTo>
                    <a:pt x="234" y="34"/>
                    <a:pt x="167" y="168"/>
                    <a:pt x="167" y="301"/>
                  </a:cubicBezTo>
                  <a:cubicBezTo>
                    <a:pt x="201" y="401"/>
                    <a:pt x="601" y="2936"/>
                    <a:pt x="1335" y="3937"/>
                  </a:cubicBezTo>
                  <a:cubicBezTo>
                    <a:pt x="1179" y="4093"/>
                    <a:pt x="819" y="4307"/>
                    <a:pt x="364" y="4307"/>
                  </a:cubicBezTo>
                  <a:cubicBezTo>
                    <a:pt x="332" y="4307"/>
                    <a:pt x="300" y="4306"/>
                    <a:pt x="267" y="4304"/>
                  </a:cubicBezTo>
                  <a:cubicBezTo>
                    <a:pt x="250" y="4300"/>
                    <a:pt x="232" y="4298"/>
                    <a:pt x="215" y="4298"/>
                  </a:cubicBezTo>
                  <a:cubicBezTo>
                    <a:pt x="101" y="4298"/>
                    <a:pt x="0" y="4388"/>
                    <a:pt x="0" y="4504"/>
                  </a:cubicBezTo>
                  <a:cubicBezTo>
                    <a:pt x="0" y="4638"/>
                    <a:pt x="101" y="4738"/>
                    <a:pt x="201" y="4771"/>
                  </a:cubicBezTo>
                  <a:lnTo>
                    <a:pt x="601" y="4771"/>
                  </a:lnTo>
                  <a:cubicBezTo>
                    <a:pt x="1368" y="4671"/>
                    <a:pt x="1835" y="4137"/>
                    <a:pt x="1835" y="4104"/>
                  </a:cubicBezTo>
                  <a:cubicBezTo>
                    <a:pt x="1935" y="4004"/>
                    <a:pt x="1902" y="3870"/>
                    <a:pt x="1835" y="3804"/>
                  </a:cubicBezTo>
                  <a:cubicBezTo>
                    <a:pt x="1235" y="3170"/>
                    <a:pt x="768" y="1002"/>
                    <a:pt x="668" y="201"/>
                  </a:cubicBezTo>
                  <a:cubicBezTo>
                    <a:pt x="634" y="68"/>
                    <a:pt x="501" y="1"/>
                    <a:pt x="367"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673;p123"/>
            <p:cNvSpPr/>
            <p:nvPr/>
          </p:nvSpPr>
          <p:spPr>
            <a:xfrm>
              <a:off x="2363550" y="1700225"/>
              <a:ext cx="86775" cy="34775"/>
            </a:xfrm>
            <a:custGeom>
              <a:avLst/>
              <a:gdLst/>
              <a:ahLst/>
              <a:cxnLst/>
              <a:rect l="l" t="t" r="r" b="b"/>
              <a:pathLst>
                <a:path w="3471" h="1391" extrusionOk="0">
                  <a:moveTo>
                    <a:pt x="2035" y="0"/>
                  </a:moveTo>
                  <a:cubicBezTo>
                    <a:pt x="1599" y="0"/>
                    <a:pt x="1078" y="106"/>
                    <a:pt x="574" y="470"/>
                  </a:cubicBezTo>
                  <a:cubicBezTo>
                    <a:pt x="1" y="852"/>
                    <a:pt x="165" y="1391"/>
                    <a:pt x="719" y="1391"/>
                  </a:cubicBezTo>
                  <a:cubicBezTo>
                    <a:pt x="842" y="1391"/>
                    <a:pt x="984" y="1364"/>
                    <a:pt x="1141" y="1304"/>
                  </a:cubicBezTo>
                  <a:cubicBezTo>
                    <a:pt x="1619" y="1118"/>
                    <a:pt x="1928" y="1016"/>
                    <a:pt x="2387" y="1016"/>
                  </a:cubicBezTo>
                  <a:cubicBezTo>
                    <a:pt x="2505" y="1016"/>
                    <a:pt x="2633" y="1023"/>
                    <a:pt x="2776" y="1037"/>
                  </a:cubicBezTo>
                  <a:cubicBezTo>
                    <a:pt x="2805" y="1040"/>
                    <a:pt x="2833" y="1041"/>
                    <a:pt x="2859" y="1041"/>
                  </a:cubicBezTo>
                  <a:cubicBezTo>
                    <a:pt x="3470" y="1041"/>
                    <a:pt x="3396" y="331"/>
                    <a:pt x="3076" y="203"/>
                  </a:cubicBezTo>
                  <a:cubicBezTo>
                    <a:pt x="3076" y="203"/>
                    <a:pt x="2638" y="0"/>
                    <a:pt x="2035"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674;p123"/>
            <p:cNvSpPr/>
            <p:nvPr/>
          </p:nvSpPr>
          <p:spPr>
            <a:xfrm>
              <a:off x="2527275" y="1706825"/>
              <a:ext cx="86600" cy="36550"/>
            </a:xfrm>
            <a:custGeom>
              <a:avLst/>
              <a:gdLst/>
              <a:ahLst/>
              <a:cxnLst/>
              <a:rect l="l" t="t" r="r" b="b"/>
              <a:pathLst>
                <a:path w="3464" h="1462" extrusionOk="0">
                  <a:moveTo>
                    <a:pt x="1338" y="0"/>
                  </a:moveTo>
                  <a:cubicBezTo>
                    <a:pt x="809" y="0"/>
                    <a:pt x="430" y="139"/>
                    <a:pt x="430" y="139"/>
                  </a:cubicBezTo>
                  <a:cubicBezTo>
                    <a:pt x="103" y="237"/>
                    <a:pt x="1" y="974"/>
                    <a:pt x="653" y="974"/>
                  </a:cubicBezTo>
                  <a:cubicBezTo>
                    <a:pt x="667" y="974"/>
                    <a:pt x="682" y="974"/>
                    <a:pt x="697" y="973"/>
                  </a:cubicBezTo>
                  <a:cubicBezTo>
                    <a:pt x="1397" y="973"/>
                    <a:pt x="1731" y="1073"/>
                    <a:pt x="2331" y="1340"/>
                  </a:cubicBezTo>
                  <a:cubicBezTo>
                    <a:pt x="2509" y="1425"/>
                    <a:pt x="2668" y="1462"/>
                    <a:pt x="2803" y="1462"/>
                  </a:cubicBezTo>
                  <a:cubicBezTo>
                    <a:pt x="3302" y="1462"/>
                    <a:pt x="3464" y="959"/>
                    <a:pt x="2965" y="539"/>
                  </a:cubicBezTo>
                  <a:cubicBezTo>
                    <a:pt x="2412" y="113"/>
                    <a:pt x="1814" y="0"/>
                    <a:pt x="1338"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675;p123"/>
            <p:cNvSpPr/>
            <p:nvPr/>
          </p:nvSpPr>
          <p:spPr>
            <a:xfrm>
              <a:off x="2119675" y="1743725"/>
              <a:ext cx="131500" cy="190925"/>
            </a:xfrm>
            <a:custGeom>
              <a:avLst/>
              <a:gdLst/>
              <a:ahLst/>
              <a:cxnLst/>
              <a:rect l="l" t="t" r="r" b="b"/>
              <a:pathLst>
                <a:path w="5260" h="7637" extrusionOk="0">
                  <a:moveTo>
                    <a:pt x="3009" y="1"/>
                  </a:moveTo>
                  <a:cubicBezTo>
                    <a:pt x="2689" y="1"/>
                    <a:pt x="2337" y="68"/>
                    <a:pt x="1957" y="231"/>
                  </a:cubicBezTo>
                  <a:cubicBezTo>
                    <a:pt x="1" y="1114"/>
                    <a:pt x="760" y="7636"/>
                    <a:pt x="4318" y="7636"/>
                  </a:cubicBezTo>
                  <a:cubicBezTo>
                    <a:pt x="4523" y="7636"/>
                    <a:pt x="4736" y="7615"/>
                    <a:pt x="4959" y="7569"/>
                  </a:cubicBezTo>
                  <a:lnTo>
                    <a:pt x="5259" y="1365"/>
                  </a:lnTo>
                  <a:cubicBezTo>
                    <a:pt x="5259" y="1365"/>
                    <a:pt x="4454" y="1"/>
                    <a:pt x="3009"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676;p123"/>
            <p:cNvSpPr/>
            <p:nvPr/>
          </p:nvSpPr>
          <p:spPr>
            <a:xfrm>
              <a:off x="2201925" y="1670250"/>
              <a:ext cx="86775" cy="172650"/>
            </a:xfrm>
            <a:custGeom>
              <a:avLst/>
              <a:gdLst/>
              <a:ahLst/>
              <a:cxnLst/>
              <a:rect l="l" t="t" r="r" b="b"/>
              <a:pathLst>
                <a:path w="3471" h="6906" extrusionOk="0">
                  <a:moveTo>
                    <a:pt x="1636" y="1"/>
                  </a:moveTo>
                  <a:cubicBezTo>
                    <a:pt x="1276" y="1"/>
                    <a:pt x="849" y="384"/>
                    <a:pt x="568" y="1902"/>
                  </a:cubicBezTo>
                  <a:cubicBezTo>
                    <a:pt x="1" y="4971"/>
                    <a:pt x="2336" y="6906"/>
                    <a:pt x="2336" y="6906"/>
                  </a:cubicBezTo>
                  <a:cubicBezTo>
                    <a:pt x="2336" y="6906"/>
                    <a:pt x="2236" y="5338"/>
                    <a:pt x="2836" y="4004"/>
                  </a:cubicBezTo>
                  <a:cubicBezTo>
                    <a:pt x="3470" y="2703"/>
                    <a:pt x="2303" y="401"/>
                    <a:pt x="2303" y="401"/>
                  </a:cubicBezTo>
                  <a:cubicBezTo>
                    <a:pt x="2303" y="401"/>
                    <a:pt x="2004" y="1"/>
                    <a:pt x="1636"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677;p123"/>
            <p:cNvSpPr/>
            <p:nvPr/>
          </p:nvSpPr>
          <p:spPr>
            <a:xfrm>
              <a:off x="2161075" y="1798675"/>
              <a:ext cx="69250" cy="70075"/>
            </a:xfrm>
            <a:custGeom>
              <a:avLst/>
              <a:gdLst/>
              <a:ahLst/>
              <a:cxnLst/>
              <a:rect l="l" t="t" r="r" b="b"/>
              <a:pathLst>
                <a:path w="2770" h="2803" extrusionOk="0">
                  <a:moveTo>
                    <a:pt x="267" y="1"/>
                  </a:moveTo>
                  <a:cubicBezTo>
                    <a:pt x="167" y="1"/>
                    <a:pt x="34" y="68"/>
                    <a:pt x="34" y="168"/>
                  </a:cubicBezTo>
                  <a:cubicBezTo>
                    <a:pt x="0" y="268"/>
                    <a:pt x="67" y="368"/>
                    <a:pt x="167" y="401"/>
                  </a:cubicBezTo>
                  <a:cubicBezTo>
                    <a:pt x="701" y="501"/>
                    <a:pt x="1101" y="735"/>
                    <a:pt x="1401" y="1035"/>
                  </a:cubicBezTo>
                  <a:cubicBezTo>
                    <a:pt x="1001" y="1435"/>
                    <a:pt x="668" y="1769"/>
                    <a:pt x="668" y="1769"/>
                  </a:cubicBezTo>
                  <a:cubicBezTo>
                    <a:pt x="601" y="1835"/>
                    <a:pt x="601" y="1969"/>
                    <a:pt x="668" y="2036"/>
                  </a:cubicBezTo>
                  <a:cubicBezTo>
                    <a:pt x="701" y="2069"/>
                    <a:pt x="768" y="2102"/>
                    <a:pt x="801" y="2102"/>
                  </a:cubicBezTo>
                  <a:cubicBezTo>
                    <a:pt x="868" y="2102"/>
                    <a:pt x="901" y="2069"/>
                    <a:pt x="934" y="2036"/>
                  </a:cubicBezTo>
                  <a:cubicBezTo>
                    <a:pt x="968" y="2036"/>
                    <a:pt x="1268" y="1702"/>
                    <a:pt x="1668" y="1335"/>
                  </a:cubicBezTo>
                  <a:cubicBezTo>
                    <a:pt x="2169" y="1969"/>
                    <a:pt x="2369" y="2636"/>
                    <a:pt x="2369" y="2669"/>
                  </a:cubicBezTo>
                  <a:cubicBezTo>
                    <a:pt x="2369" y="2736"/>
                    <a:pt x="2469" y="2803"/>
                    <a:pt x="2569" y="2803"/>
                  </a:cubicBezTo>
                  <a:lnTo>
                    <a:pt x="2602" y="2803"/>
                  </a:lnTo>
                  <a:cubicBezTo>
                    <a:pt x="2702" y="2769"/>
                    <a:pt x="2769" y="2669"/>
                    <a:pt x="2736" y="2569"/>
                  </a:cubicBezTo>
                  <a:cubicBezTo>
                    <a:pt x="2702" y="2469"/>
                    <a:pt x="2135" y="368"/>
                    <a:pt x="267"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678;p123"/>
            <p:cNvSpPr/>
            <p:nvPr/>
          </p:nvSpPr>
          <p:spPr>
            <a:xfrm>
              <a:off x="2176925" y="1429000"/>
              <a:ext cx="541250" cy="301575"/>
            </a:xfrm>
            <a:custGeom>
              <a:avLst/>
              <a:gdLst/>
              <a:ahLst/>
              <a:cxnLst/>
              <a:rect l="l" t="t" r="r" b="b"/>
              <a:pathLst>
                <a:path w="21650" h="12063" extrusionOk="0">
                  <a:moveTo>
                    <a:pt x="9123" y="1"/>
                  </a:moveTo>
                  <a:cubicBezTo>
                    <a:pt x="8815" y="1"/>
                    <a:pt x="8640" y="11"/>
                    <a:pt x="8640" y="11"/>
                  </a:cubicBezTo>
                  <a:cubicBezTo>
                    <a:pt x="0" y="1145"/>
                    <a:pt x="1568" y="8417"/>
                    <a:pt x="1568" y="8417"/>
                  </a:cubicBezTo>
                  <a:cubicBezTo>
                    <a:pt x="1568" y="8417"/>
                    <a:pt x="657" y="12029"/>
                    <a:pt x="4323" y="12029"/>
                  </a:cubicBezTo>
                  <a:cubicBezTo>
                    <a:pt x="4434" y="12029"/>
                    <a:pt x="4550" y="12026"/>
                    <a:pt x="4670" y="12019"/>
                  </a:cubicBezTo>
                  <a:cubicBezTo>
                    <a:pt x="8740" y="11752"/>
                    <a:pt x="9274" y="6849"/>
                    <a:pt x="9274" y="6849"/>
                  </a:cubicBezTo>
                  <a:cubicBezTo>
                    <a:pt x="13549" y="11539"/>
                    <a:pt x="17140" y="12062"/>
                    <a:pt x="18530" y="12062"/>
                  </a:cubicBezTo>
                  <a:cubicBezTo>
                    <a:pt x="18930" y="12062"/>
                    <a:pt x="19147" y="12019"/>
                    <a:pt x="19147" y="12019"/>
                  </a:cubicBezTo>
                  <a:cubicBezTo>
                    <a:pt x="19147" y="12019"/>
                    <a:pt x="21649" y="8150"/>
                    <a:pt x="18680" y="3880"/>
                  </a:cubicBezTo>
                  <a:cubicBezTo>
                    <a:pt x="16152" y="284"/>
                    <a:pt x="10762" y="1"/>
                    <a:pt x="912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679;p123"/>
            <p:cNvSpPr/>
            <p:nvPr/>
          </p:nvSpPr>
          <p:spPr>
            <a:xfrm>
              <a:off x="2382900" y="1779500"/>
              <a:ext cx="30050" cy="50900"/>
            </a:xfrm>
            <a:custGeom>
              <a:avLst/>
              <a:gdLst/>
              <a:ahLst/>
              <a:cxnLst/>
              <a:rect l="l" t="t" r="r" b="b"/>
              <a:pathLst>
                <a:path w="1202" h="2036" extrusionOk="0">
                  <a:moveTo>
                    <a:pt x="601" y="1"/>
                  </a:moveTo>
                  <a:cubicBezTo>
                    <a:pt x="267" y="1"/>
                    <a:pt x="0" y="468"/>
                    <a:pt x="0" y="1001"/>
                  </a:cubicBezTo>
                  <a:cubicBezTo>
                    <a:pt x="0" y="1568"/>
                    <a:pt x="267" y="2035"/>
                    <a:pt x="601" y="2035"/>
                  </a:cubicBezTo>
                  <a:cubicBezTo>
                    <a:pt x="934" y="2035"/>
                    <a:pt x="1201" y="1568"/>
                    <a:pt x="1201" y="1001"/>
                  </a:cubicBezTo>
                  <a:cubicBezTo>
                    <a:pt x="1201" y="468"/>
                    <a:pt x="934" y="1"/>
                    <a:pt x="601"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680;p123"/>
            <p:cNvSpPr/>
            <p:nvPr/>
          </p:nvSpPr>
          <p:spPr>
            <a:xfrm>
              <a:off x="2533850" y="1787000"/>
              <a:ext cx="30875" cy="50900"/>
            </a:xfrm>
            <a:custGeom>
              <a:avLst/>
              <a:gdLst/>
              <a:ahLst/>
              <a:cxnLst/>
              <a:rect l="l" t="t" r="r" b="b"/>
              <a:pathLst>
                <a:path w="1235" h="2036" extrusionOk="0">
                  <a:moveTo>
                    <a:pt x="601" y="1"/>
                  </a:moveTo>
                  <a:cubicBezTo>
                    <a:pt x="300" y="1"/>
                    <a:pt x="0" y="468"/>
                    <a:pt x="0" y="1002"/>
                  </a:cubicBezTo>
                  <a:cubicBezTo>
                    <a:pt x="0" y="1569"/>
                    <a:pt x="300" y="2036"/>
                    <a:pt x="601" y="2036"/>
                  </a:cubicBezTo>
                  <a:cubicBezTo>
                    <a:pt x="934" y="2036"/>
                    <a:pt x="1234" y="1569"/>
                    <a:pt x="1234" y="1002"/>
                  </a:cubicBezTo>
                  <a:cubicBezTo>
                    <a:pt x="1234" y="468"/>
                    <a:pt x="934" y="1"/>
                    <a:pt x="601"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uadroTexto 1">
            <a:extLst>
              <a:ext uri="{FF2B5EF4-FFF2-40B4-BE49-F238E27FC236}">
                <a16:creationId xmlns:a16="http://schemas.microsoft.com/office/drawing/2014/main" id="{489F1A41-4F94-4C9E-AFA7-64C1C1BCC249}"/>
              </a:ext>
            </a:extLst>
          </p:cNvPr>
          <p:cNvSpPr txBox="1"/>
          <p:nvPr/>
        </p:nvSpPr>
        <p:spPr>
          <a:xfrm>
            <a:off x="1454005" y="238659"/>
            <a:ext cx="5493388" cy="584775"/>
          </a:xfrm>
          <a:prstGeom prst="rect">
            <a:avLst/>
          </a:prstGeom>
          <a:noFill/>
        </p:spPr>
        <p:txBody>
          <a:bodyPr wrap="square" rtlCol="0">
            <a:spAutoFit/>
          </a:bodyPr>
          <a:lstStyle/>
          <a:p>
            <a:r>
              <a:rPr lang="es-ES" sz="1600" b="1" dirty="0">
                <a:latin typeface="Livvic" panose="020B0604020202020204" charset="0"/>
              </a:rPr>
              <a:t>3.3 Política de Simplificación, Racionalización y </a:t>
            </a:r>
            <a:r>
              <a:rPr lang="es-ES" sz="1600" b="1" dirty="0">
                <a:solidFill>
                  <a:schemeClr val="accent3"/>
                </a:solidFill>
                <a:latin typeface="Livvic" panose="020B0604020202020204" charset="0"/>
              </a:rPr>
              <a:t>Estandarización de trámites </a:t>
            </a:r>
            <a:endParaRPr lang="es-CO" sz="1600" b="1" dirty="0">
              <a:latin typeface="Livvic" panose="020B0604020202020204" charset="0"/>
            </a:endParaRPr>
          </a:p>
        </p:txBody>
      </p:sp>
      <p:graphicFrame>
        <p:nvGraphicFramePr>
          <p:cNvPr id="18" name="Tabla 18">
            <a:extLst>
              <a:ext uri="{FF2B5EF4-FFF2-40B4-BE49-F238E27FC236}">
                <a16:creationId xmlns:a16="http://schemas.microsoft.com/office/drawing/2014/main" id="{3E3549C8-8055-4BF7-8249-88ED6DAE72C9}"/>
              </a:ext>
            </a:extLst>
          </p:cNvPr>
          <p:cNvGraphicFramePr>
            <a:graphicFrameLocks noGrp="1"/>
          </p:cNvGraphicFramePr>
          <p:nvPr>
            <p:extLst>
              <p:ext uri="{D42A27DB-BD31-4B8C-83A1-F6EECF244321}">
                <p14:modId xmlns:p14="http://schemas.microsoft.com/office/powerpoint/2010/main" val="3480914197"/>
              </p:ext>
            </p:extLst>
          </p:nvPr>
        </p:nvGraphicFramePr>
        <p:xfrm>
          <a:off x="4823585" y="923527"/>
          <a:ext cx="3958959" cy="3613516"/>
        </p:xfrm>
        <a:graphic>
          <a:graphicData uri="http://schemas.openxmlformats.org/drawingml/2006/table">
            <a:tbl>
              <a:tblPr firstRow="1" bandRow="1">
                <a:effectLst>
                  <a:outerShdw blurRad="50800" dist="38100" dir="8100000" algn="tr" rotWithShape="0">
                    <a:prstClr val="black">
                      <a:alpha val="40000"/>
                    </a:prstClr>
                  </a:outerShdw>
                </a:effectLst>
                <a:tableStyleId>{6F87E183-7042-4A90-8E03-13095AF31676}</a:tableStyleId>
              </a:tblPr>
              <a:tblGrid>
                <a:gridCol w="3958959">
                  <a:extLst>
                    <a:ext uri="{9D8B030D-6E8A-4147-A177-3AD203B41FA5}">
                      <a16:colId xmlns:a16="http://schemas.microsoft.com/office/drawing/2014/main" val="3909806493"/>
                    </a:ext>
                  </a:extLst>
                </a:gridCol>
              </a:tblGrid>
              <a:tr h="352156">
                <a:tc>
                  <a:txBody>
                    <a:bodyPr/>
                    <a:lstStyle/>
                    <a:p>
                      <a:r>
                        <a:rPr lang="es-ES" b="1" dirty="0">
                          <a:solidFill>
                            <a:schemeClr val="accent2"/>
                          </a:solidFill>
                          <a:latin typeface="Livvic" panose="020B0604020202020204" charset="0"/>
                        </a:rPr>
                        <a:t>Para lograrlo se realiza mediante:</a:t>
                      </a:r>
                      <a:endParaRPr lang="es-CO" b="1" dirty="0">
                        <a:solidFill>
                          <a:schemeClr val="accent2"/>
                        </a:solidFill>
                        <a:latin typeface="Livvic" panose="020B0604020202020204" charset="0"/>
                      </a:endParaRPr>
                    </a:p>
                  </a:txBody>
                  <a:tcPr/>
                </a:tc>
                <a:extLst>
                  <a:ext uri="{0D108BD9-81ED-4DB2-BD59-A6C34878D82A}">
                    <a16:rowId xmlns:a16="http://schemas.microsoft.com/office/drawing/2014/main" val="1134059464"/>
                  </a:ext>
                </a:extLst>
              </a:tr>
              <a:tr h="492053">
                <a:tc>
                  <a:txBody>
                    <a:bodyPr/>
                    <a:lstStyle/>
                    <a:p>
                      <a:pPr algn="just"/>
                      <a:r>
                        <a:rPr lang="es-ES" dirty="0">
                          <a:latin typeface="Livvic" panose="020B0604020202020204" charset="0"/>
                        </a:rPr>
                        <a:t>La simplificación, estandarización, eliminación, optimización y automatización de trámites</a:t>
                      </a:r>
                      <a:endParaRPr lang="es-CO" dirty="0">
                        <a:latin typeface="Livvic" panose="020B0604020202020204" charset="0"/>
                      </a:endParaRPr>
                    </a:p>
                  </a:txBody>
                  <a:tcPr/>
                </a:tc>
                <a:extLst>
                  <a:ext uri="{0D108BD9-81ED-4DB2-BD59-A6C34878D82A}">
                    <a16:rowId xmlns:a16="http://schemas.microsoft.com/office/drawing/2014/main" val="934049498"/>
                  </a:ext>
                </a:extLst>
              </a:tr>
              <a:tr h="694663">
                <a:tc>
                  <a:txBody>
                    <a:bodyPr/>
                    <a:lstStyle/>
                    <a:p>
                      <a:pPr algn="just"/>
                      <a:r>
                        <a:rPr lang="es-ES" dirty="0">
                          <a:latin typeface="Livvic" panose="020B0604020202020204" charset="0"/>
                        </a:rPr>
                        <a:t>La simplificación, estandarización, eliminación, optimización y automatización de otros procedimientos administrativos (OPAS)</a:t>
                      </a:r>
                      <a:endParaRPr lang="es-CO" dirty="0">
                        <a:latin typeface="Livvic" panose="020B0604020202020204" charset="0"/>
                      </a:endParaRPr>
                    </a:p>
                  </a:txBody>
                  <a:tcPr/>
                </a:tc>
                <a:extLst>
                  <a:ext uri="{0D108BD9-81ED-4DB2-BD59-A6C34878D82A}">
                    <a16:rowId xmlns:a16="http://schemas.microsoft.com/office/drawing/2014/main" val="2262389725"/>
                  </a:ext>
                </a:extLst>
              </a:tr>
              <a:tr h="1910324">
                <a:tc>
                  <a:txBody>
                    <a:bodyPr/>
                    <a:lstStyle/>
                    <a:p>
                      <a:pPr algn="just"/>
                      <a:r>
                        <a:rPr lang="es-ES" dirty="0">
                          <a:latin typeface="Livvic" panose="020B0604020202020204" charset="0"/>
                        </a:rPr>
                        <a:t>La implementación de consultas de acceso a información pública, es decir, la disposición de información relacionada con</a:t>
                      </a:r>
                    </a:p>
                    <a:p>
                      <a:pPr algn="just"/>
                      <a:r>
                        <a:rPr lang="es-ES" dirty="0">
                          <a:latin typeface="Livvic" panose="020B0604020202020204" charset="0"/>
                        </a:rPr>
                        <a:t>trámites u otros procedimientos administrativos (OPAS) a la cual puede acceder la ciudadanía de manera digital, inmediata y gratuita para el ejercicio de un derecho, una actividad u obligación.</a:t>
                      </a:r>
                    </a:p>
                    <a:p>
                      <a:pPr algn="just"/>
                      <a:endParaRPr lang="es-CO" dirty="0">
                        <a:latin typeface="Livvic" panose="020B0604020202020204" charset="0"/>
                      </a:endParaRPr>
                    </a:p>
                  </a:txBody>
                  <a:tcPr/>
                </a:tc>
                <a:extLst>
                  <a:ext uri="{0D108BD9-81ED-4DB2-BD59-A6C34878D82A}">
                    <a16:rowId xmlns:a16="http://schemas.microsoft.com/office/drawing/2014/main" val="1996389048"/>
                  </a:ext>
                </a:extLst>
              </a:tr>
            </a:tbl>
          </a:graphicData>
        </a:graphic>
      </p:graphicFrame>
    </p:spTree>
    <p:extLst>
      <p:ext uri="{BB962C8B-B14F-4D97-AF65-F5344CB8AC3E}">
        <p14:creationId xmlns:p14="http://schemas.microsoft.com/office/powerpoint/2010/main" val="4039808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Arial"/>
                <a:ea typeface="+mj-ea"/>
                <a:cs typeface="Arial"/>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489F1A41-4F94-4C9E-AFA7-64C1C1BCC249}"/>
              </a:ext>
            </a:extLst>
          </p:cNvPr>
          <p:cNvSpPr txBox="1"/>
          <p:nvPr/>
        </p:nvSpPr>
        <p:spPr>
          <a:xfrm>
            <a:off x="1454005" y="238659"/>
            <a:ext cx="5493388" cy="584775"/>
          </a:xfrm>
          <a:prstGeom prst="rect">
            <a:avLst/>
          </a:prstGeom>
          <a:noFill/>
        </p:spPr>
        <p:txBody>
          <a:bodyPr wrap="square" rtlCol="0">
            <a:spAutoFit/>
          </a:bodyPr>
          <a:lstStyle/>
          <a:p>
            <a:r>
              <a:rPr lang="es-ES" sz="1600" b="1" dirty="0">
                <a:latin typeface="Livvic" panose="020B0604020202020204" charset="0"/>
              </a:rPr>
              <a:t>3.3 Política de Simplificación, Racionalización y </a:t>
            </a:r>
            <a:r>
              <a:rPr lang="es-ES" sz="1600" b="1" dirty="0">
                <a:solidFill>
                  <a:schemeClr val="accent3"/>
                </a:solidFill>
                <a:latin typeface="Livvic" panose="020B0604020202020204" charset="0"/>
              </a:rPr>
              <a:t>Estandarización de trámites </a:t>
            </a:r>
            <a:endParaRPr lang="es-CO" sz="1600" b="1" dirty="0">
              <a:latin typeface="Livvic" panose="020B0604020202020204" charset="0"/>
            </a:endParaRPr>
          </a:p>
        </p:txBody>
      </p:sp>
      <p:pic>
        <p:nvPicPr>
          <p:cNvPr id="16" name="Imagen 15">
            <a:extLst>
              <a:ext uri="{FF2B5EF4-FFF2-40B4-BE49-F238E27FC236}">
                <a16:creationId xmlns:a16="http://schemas.microsoft.com/office/drawing/2014/main" id="{7CF0D30C-63B6-49E1-BCA8-134D596DDD9F}"/>
              </a:ext>
            </a:extLst>
          </p:cNvPr>
          <p:cNvPicPr>
            <a:picLocks noChangeAspect="1"/>
          </p:cNvPicPr>
          <p:nvPr/>
        </p:nvPicPr>
        <p:blipFill>
          <a:blip r:embed="rId11"/>
          <a:stretch>
            <a:fillRect/>
          </a:stretch>
        </p:blipFill>
        <p:spPr>
          <a:xfrm>
            <a:off x="619398" y="749645"/>
            <a:ext cx="7761513" cy="3856318"/>
          </a:xfrm>
          <a:prstGeom prst="rect">
            <a:avLst/>
          </a:prstGeom>
        </p:spPr>
      </p:pic>
    </p:spTree>
    <p:extLst>
      <p:ext uri="{BB962C8B-B14F-4D97-AF65-F5344CB8AC3E}">
        <p14:creationId xmlns:p14="http://schemas.microsoft.com/office/powerpoint/2010/main" val="2645128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Arial"/>
                <a:ea typeface="+mj-ea"/>
                <a:cs typeface="Arial"/>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9" name="Rectángulo 18">
            <a:extLst>
              <a:ext uri="{FF2B5EF4-FFF2-40B4-BE49-F238E27FC236}">
                <a16:creationId xmlns:a16="http://schemas.microsoft.com/office/drawing/2014/main" id="{7E68EDC0-6261-4C52-9E97-9074A2001239}"/>
              </a:ext>
            </a:extLst>
          </p:cNvPr>
          <p:cNvSpPr/>
          <p:nvPr/>
        </p:nvSpPr>
        <p:spPr>
          <a:xfrm>
            <a:off x="909409" y="753187"/>
            <a:ext cx="6938138" cy="276999"/>
          </a:xfrm>
          <a:prstGeom prst="rect">
            <a:avLst/>
          </a:prstGeom>
          <a:noFill/>
          <a:ln>
            <a:noFill/>
          </a:ln>
        </p:spPr>
        <p:txBody>
          <a:bodyPr spcFirstLastPara="1" wrap="square" lIns="91425" tIns="91425" rIns="91425" bIns="91425" anchor="t" anchorCtr="0">
            <a:noAutofit/>
          </a:bodyPr>
          <a:lstStyle/>
          <a:p>
            <a:pPr marL="127000" algn="ctr">
              <a:buClr>
                <a:schemeClr val="dk2"/>
              </a:buClr>
              <a:buSzPts val="1600"/>
            </a:pPr>
            <a:r>
              <a:rPr lang="es-ES" sz="2000" b="1" dirty="0">
                <a:solidFill>
                  <a:schemeClr val="bg1"/>
                </a:solidFill>
                <a:latin typeface="Livvic"/>
                <a:ea typeface="Livvic"/>
                <a:cs typeface="Livvic"/>
              </a:rPr>
              <a:t>3.4 Política de Participación </a:t>
            </a:r>
            <a:r>
              <a:rPr lang="es-ES" sz="2000" b="1" dirty="0">
                <a:solidFill>
                  <a:schemeClr val="accent3"/>
                </a:solidFill>
                <a:latin typeface="Livvic"/>
                <a:ea typeface="Livvic"/>
                <a:cs typeface="Livvic"/>
              </a:rPr>
              <a:t>Ciudadana en la Gestión Pública </a:t>
            </a:r>
          </a:p>
          <a:p>
            <a:pPr marL="127000" algn="ctr">
              <a:buClr>
                <a:schemeClr val="dk2"/>
              </a:buClr>
              <a:buSzPts val="1600"/>
            </a:pPr>
            <a:endParaRPr lang="es-ES" sz="2000" b="1" dirty="0">
              <a:solidFill>
                <a:schemeClr val="accent3"/>
              </a:solidFill>
              <a:latin typeface="Livvic"/>
              <a:ea typeface="Livvic"/>
              <a:cs typeface="Livvic"/>
            </a:endParaRPr>
          </a:p>
          <a:p>
            <a:pPr marL="127000" algn="ctr">
              <a:buClr>
                <a:schemeClr val="dk2"/>
              </a:buClr>
              <a:buSzPts val="1600"/>
            </a:pPr>
            <a:endParaRPr lang="es-ES" sz="2000" b="1" dirty="0">
              <a:solidFill>
                <a:schemeClr val="bg2"/>
              </a:solidFill>
              <a:latin typeface="Livvic"/>
              <a:ea typeface="Livvic"/>
              <a:cs typeface="Livvic"/>
            </a:endParaRPr>
          </a:p>
        </p:txBody>
      </p:sp>
      <p:sp>
        <p:nvSpPr>
          <p:cNvPr id="21" name="CuadroTexto 20">
            <a:extLst>
              <a:ext uri="{FF2B5EF4-FFF2-40B4-BE49-F238E27FC236}">
                <a16:creationId xmlns:a16="http://schemas.microsoft.com/office/drawing/2014/main" id="{0079BB43-1930-4283-8B11-7A9CC765BC80}"/>
              </a:ext>
            </a:extLst>
          </p:cNvPr>
          <p:cNvSpPr txBox="1"/>
          <p:nvPr/>
        </p:nvSpPr>
        <p:spPr>
          <a:xfrm>
            <a:off x="1942720" y="1546799"/>
            <a:ext cx="5328938" cy="2554545"/>
          </a:xfrm>
          <a:prstGeom prst="rect">
            <a:avLst/>
          </a:prstGeom>
          <a:noFill/>
        </p:spPr>
        <p:txBody>
          <a:bodyPr wrap="square">
            <a:spAutoFit/>
          </a:bodyPr>
          <a:lstStyle/>
          <a:p>
            <a:pPr marL="127000" algn="just">
              <a:buClr>
                <a:schemeClr val="dk2"/>
              </a:buClr>
              <a:buSzPts val="1600"/>
            </a:pPr>
            <a:r>
              <a:rPr lang="es-ES" sz="1600" dirty="0">
                <a:solidFill>
                  <a:schemeClr val="bg2"/>
                </a:solidFill>
                <a:latin typeface="Livvic" panose="020B0604020202020204" charset="0"/>
              </a:rPr>
              <a:t>Tiene como propósito orientar a las entidades para que garanticen la incidencia y contribución efectiva de la ciudadanía y sus organizaciones en los procesos de diagnóstico, planeación, ejecución y evaluación -incluyendo la rendición de cuentas - de su gestión, a través de diversos espacios, mecanismos, canales y prácticas de participación ciudadana, contribuyendo al logro de los resultados institucionales y a la satisfacción de las necesidades y derechos de la ciudadanía y grupos de valor.</a:t>
            </a:r>
          </a:p>
        </p:txBody>
      </p:sp>
      <p:grpSp>
        <p:nvGrpSpPr>
          <p:cNvPr id="22" name="Google Shape;1756;p98">
            <a:extLst>
              <a:ext uri="{FF2B5EF4-FFF2-40B4-BE49-F238E27FC236}">
                <a16:creationId xmlns:a16="http://schemas.microsoft.com/office/drawing/2014/main" id="{0FE35BA1-003D-4D33-B714-1E0EDAC45FEF}"/>
              </a:ext>
            </a:extLst>
          </p:cNvPr>
          <p:cNvGrpSpPr/>
          <p:nvPr/>
        </p:nvGrpSpPr>
        <p:grpSpPr>
          <a:xfrm flipH="1">
            <a:off x="784387" y="1286711"/>
            <a:ext cx="1300975" cy="2922100"/>
            <a:chOff x="4067200" y="1642100"/>
            <a:chExt cx="1300975" cy="2922100"/>
          </a:xfrm>
        </p:grpSpPr>
        <p:sp>
          <p:nvSpPr>
            <p:cNvPr id="23" name="Google Shape;1757;p98">
              <a:extLst>
                <a:ext uri="{FF2B5EF4-FFF2-40B4-BE49-F238E27FC236}">
                  <a16:creationId xmlns:a16="http://schemas.microsoft.com/office/drawing/2014/main" id="{9E83797D-03AA-425F-B410-4D940746E141}"/>
                </a:ext>
              </a:extLst>
            </p:cNvPr>
            <p:cNvSpPr/>
            <p:nvPr/>
          </p:nvSpPr>
          <p:spPr>
            <a:xfrm>
              <a:off x="4359775" y="4474525"/>
              <a:ext cx="1008400" cy="89675"/>
            </a:xfrm>
            <a:custGeom>
              <a:avLst/>
              <a:gdLst/>
              <a:ahLst/>
              <a:cxnLst/>
              <a:rect l="l" t="t" r="r" b="b"/>
              <a:pathLst>
                <a:path w="40336" h="3587" extrusionOk="0">
                  <a:moveTo>
                    <a:pt x="20183" y="0"/>
                  </a:moveTo>
                  <a:cubicBezTo>
                    <a:pt x="9028" y="0"/>
                    <a:pt x="0" y="821"/>
                    <a:pt x="0" y="1794"/>
                  </a:cubicBezTo>
                  <a:cubicBezTo>
                    <a:pt x="0" y="2797"/>
                    <a:pt x="9028" y="3587"/>
                    <a:pt x="20183" y="3587"/>
                  </a:cubicBezTo>
                  <a:cubicBezTo>
                    <a:pt x="31308" y="3587"/>
                    <a:pt x="40335" y="2797"/>
                    <a:pt x="40335" y="1794"/>
                  </a:cubicBezTo>
                  <a:cubicBezTo>
                    <a:pt x="40335" y="821"/>
                    <a:pt x="31308" y="0"/>
                    <a:pt x="2018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758;p98">
              <a:extLst>
                <a:ext uri="{FF2B5EF4-FFF2-40B4-BE49-F238E27FC236}">
                  <a16:creationId xmlns:a16="http://schemas.microsoft.com/office/drawing/2014/main" id="{96DDEB53-A246-419C-A4A2-FDB5291A6C42}"/>
                </a:ext>
              </a:extLst>
            </p:cNvPr>
            <p:cNvSpPr/>
            <p:nvPr/>
          </p:nvSpPr>
          <p:spPr>
            <a:xfrm>
              <a:off x="4067200" y="2227175"/>
              <a:ext cx="161900" cy="215425"/>
            </a:xfrm>
            <a:custGeom>
              <a:avLst/>
              <a:gdLst/>
              <a:ahLst/>
              <a:cxnLst/>
              <a:rect l="l" t="t" r="r" b="b"/>
              <a:pathLst>
                <a:path w="6476" h="8617" extrusionOk="0">
                  <a:moveTo>
                    <a:pt x="2015" y="0"/>
                  </a:moveTo>
                  <a:cubicBezTo>
                    <a:pt x="1789" y="0"/>
                    <a:pt x="1562" y="122"/>
                    <a:pt x="1430" y="349"/>
                  </a:cubicBezTo>
                  <a:cubicBezTo>
                    <a:pt x="1308" y="592"/>
                    <a:pt x="1338" y="926"/>
                    <a:pt x="1551" y="1109"/>
                  </a:cubicBezTo>
                  <a:lnTo>
                    <a:pt x="2980" y="2507"/>
                  </a:lnTo>
                  <a:lnTo>
                    <a:pt x="1095" y="1595"/>
                  </a:lnTo>
                  <a:cubicBezTo>
                    <a:pt x="1017" y="1564"/>
                    <a:pt x="934" y="1549"/>
                    <a:pt x="852" y="1549"/>
                  </a:cubicBezTo>
                  <a:cubicBezTo>
                    <a:pt x="617" y="1549"/>
                    <a:pt x="387" y="1674"/>
                    <a:pt x="275" y="1899"/>
                  </a:cubicBezTo>
                  <a:lnTo>
                    <a:pt x="153" y="2142"/>
                  </a:lnTo>
                  <a:cubicBezTo>
                    <a:pt x="1" y="2416"/>
                    <a:pt x="92" y="2750"/>
                    <a:pt x="335" y="2933"/>
                  </a:cubicBezTo>
                  <a:lnTo>
                    <a:pt x="2554" y="4544"/>
                  </a:lnTo>
                  <a:lnTo>
                    <a:pt x="1430" y="4209"/>
                  </a:lnTo>
                  <a:cubicBezTo>
                    <a:pt x="1385" y="4200"/>
                    <a:pt x="1341" y="4195"/>
                    <a:pt x="1297" y="4195"/>
                  </a:cubicBezTo>
                  <a:cubicBezTo>
                    <a:pt x="926" y="4195"/>
                    <a:pt x="615" y="4527"/>
                    <a:pt x="670" y="4908"/>
                  </a:cubicBezTo>
                  <a:lnTo>
                    <a:pt x="670" y="4939"/>
                  </a:lnTo>
                  <a:cubicBezTo>
                    <a:pt x="700" y="5091"/>
                    <a:pt x="822" y="5243"/>
                    <a:pt x="974" y="5334"/>
                  </a:cubicBezTo>
                  <a:lnTo>
                    <a:pt x="6475" y="8617"/>
                  </a:lnTo>
                  <a:lnTo>
                    <a:pt x="6019" y="2993"/>
                  </a:lnTo>
                  <a:lnTo>
                    <a:pt x="2402" y="136"/>
                  </a:lnTo>
                  <a:cubicBezTo>
                    <a:pt x="2288" y="45"/>
                    <a:pt x="2152" y="0"/>
                    <a:pt x="2015"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759;p98">
              <a:extLst>
                <a:ext uri="{FF2B5EF4-FFF2-40B4-BE49-F238E27FC236}">
                  <a16:creationId xmlns:a16="http://schemas.microsoft.com/office/drawing/2014/main" id="{4F67371F-F047-4D58-A6B9-50D81049C64B}"/>
                </a:ext>
              </a:extLst>
            </p:cNvPr>
            <p:cNvSpPr/>
            <p:nvPr/>
          </p:nvSpPr>
          <p:spPr>
            <a:xfrm>
              <a:off x="4157650" y="2074800"/>
              <a:ext cx="535725" cy="565025"/>
            </a:xfrm>
            <a:custGeom>
              <a:avLst/>
              <a:gdLst/>
              <a:ahLst/>
              <a:cxnLst/>
              <a:rect l="l" t="t" r="r" b="b"/>
              <a:pathLst>
                <a:path w="21429" h="22601" extrusionOk="0">
                  <a:moveTo>
                    <a:pt x="21429" y="0"/>
                  </a:moveTo>
                  <a:cubicBezTo>
                    <a:pt x="21429" y="0"/>
                    <a:pt x="18025" y="3313"/>
                    <a:pt x="15745" y="7994"/>
                  </a:cubicBezTo>
                  <a:cubicBezTo>
                    <a:pt x="13465" y="12675"/>
                    <a:pt x="11672" y="15350"/>
                    <a:pt x="11672" y="15350"/>
                  </a:cubicBezTo>
                  <a:lnTo>
                    <a:pt x="1246" y="6322"/>
                  </a:lnTo>
                  <a:cubicBezTo>
                    <a:pt x="1109" y="6198"/>
                    <a:pt x="941" y="6139"/>
                    <a:pt x="776" y="6139"/>
                  </a:cubicBezTo>
                  <a:cubicBezTo>
                    <a:pt x="539" y="6139"/>
                    <a:pt x="308" y="6259"/>
                    <a:pt x="182" y="6474"/>
                  </a:cubicBezTo>
                  <a:lnTo>
                    <a:pt x="152" y="6474"/>
                  </a:lnTo>
                  <a:cubicBezTo>
                    <a:pt x="0" y="6717"/>
                    <a:pt x="0" y="7021"/>
                    <a:pt x="182" y="7265"/>
                  </a:cubicBezTo>
                  <a:lnTo>
                    <a:pt x="1945" y="9787"/>
                  </a:lnTo>
                  <a:cubicBezTo>
                    <a:pt x="1945" y="9787"/>
                    <a:pt x="152" y="12766"/>
                    <a:pt x="3496" y="15259"/>
                  </a:cubicBezTo>
                  <a:cubicBezTo>
                    <a:pt x="5471" y="16748"/>
                    <a:pt x="8663" y="19666"/>
                    <a:pt x="10973" y="21824"/>
                  </a:cubicBezTo>
                  <a:cubicBezTo>
                    <a:pt x="11524" y="22350"/>
                    <a:pt x="12218" y="22601"/>
                    <a:pt x="12906" y="22601"/>
                  </a:cubicBezTo>
                  <a:cubicBezTo>
                    <a:pt x="13926" y="22601"/>
                    <a:pt x="14933" y="22050"/>
                    <a:pt x="15441" y="21034"/>
                  </a:cubicBezTo>
                  <a:lnTo>
                    <a:pt x="21429" y="9180"/>
                  </a:lnTo>
                  <a:lnTo>
                    <a:pt x="21429"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760;p98">
              <a:extLst>
                <a:ext uri="{FF2B5EF4-FFF2-40B4-BE49-F238E27FC236}">
                  <a16:creationId xmlns:a16="http://schemas.microsoft.com/office/drawing/2014/main" id="{A4888C66-5FD7-4118-B2A8-C8A0BABFCBAE}"/>
                </a:ext>
              </a:extLst>
            </p:cNvPr>
            <p:cNvSpPr/>
            <p:nvPr/>
          </p:nvSpPr>
          <p:spPr>
            <a:xfrm>
              <a:off x="4672075" y="1643150"/>
              <a:ext cx="335900" cy="603400"/>
            </a:xfrm>
            <a:custGeom>
              <a:avLst/>
              <a:gdLst/>
              <a:ahLst/>
              <a:cxnLst/>
              <a:rect l="l" t="t" r="r" b="b"/>
              <a:pathLst>
                <a:path w="13436" h="24136" extrusionOk="0">
                  <a:moveTo>
                    <a:pt x="6976" y="1"/>
                  </a:moveTo>
                  <a:cubicBezTo>
                    <a:pt x="6536" y="1"/>
                    <a:pt x="3086" y="134"/>
                    <a:pt x="3314" y="4318"/>
                  </a:cubicBezTo>
                  <a:cubicBezTo>
                    <a:pt x="3557" y="8755"/>
                    <a:pt x="1" y="23558"/>
                    <a:pt x="1" y="23558"/>
                  </a:cubicBezTo>
                  <a:lnTo>
                    <a:pt x="10001" y="24135"/>
                  </a:lnTo>
                  <a:cubicBezTo>
                    <a:pt x="10001" y="24135"/>
                    <a:pt x="10244" y="19789"/>
                    <a:pt x="11855" y="10427"/>
                  </a:cubicBezTo>
                  <a:cubicBezTo>
                    <a:pt x="13436" y="1065"/>
                    <a:pt x="7022" y="1"/>
                    <a:pt x="7022" y="1"/>
                  </a:cubicBezTo>
                  <a:cubicBezTo>
                    <a:pt x="7022" y="1"/>
                    <a:pt x="7006" y="1"/>
                    <a:pt x="6976"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761;p98">
              <a:extLst>
                <a:ext uri="{FF2B5EF4-FFF2-40B4-BE49-F238E27FC236}">
                  <a16:creationId xmlns:a16="http://schemas.microsoft.com/office/drawing/2014/main" id="{73FD02BE-0629-4FBE-8E3D-203CC0E17455}"/>
                </a:ext>
              </a:extLst>
            </p:cNvPr>
            <p:cNvSpPr/>
            <p:nvPr/>
          </p:nvSpPr>
          <p:spPr>
            <a:xfrm>
              <a:off x="4602175" y="3555050"/>
              <a:ext cx="280425" cy="964325"/>
            </a:xfrm>
            <a:custGeom>
              <a:avLst/>
              <a:gdLst/>
              <a:ahLst/>
              <a:cxnLst/>
              <a:rect l="l" t="t" r="r" b="b"/>
              <a:pathLst>
                <a:path w="11217" h="38573" extrusionOk="0">
                  <a:moveTo>
                    <a:pt x="2797" y="1"/>
                  </a:moveTo>
                  <a:lnTo>
                    <a:pt x="4499" y="35077"/>
                  </a:lnTo>
                  <a:cubicBezTo>
                    <a:pt x="4499" y="35077"/>
                    <a:pt x="1" y="36293"/>
                    <a:pt x="1" y="38573"/>
                  </a:cubicBezTo>
                  <a:lnTo>
                    <a:pt x="9302" y="38573"/>
                  </a:lnTo>
                  <a:lnTo>
                    <a:pt x="11217" y="1"/>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762;p98">
              <a:extLst>
                <a:ext uri="{FF2B5EF4-FFF2-40B4-BE49-F238E27FC236}">
                  <a16:creationId xmlns:a16="http://schemas.microsoft.com/office/drawing/2014/main" id="{FE2E5F21-BF3D-45DB-8A07-BD12B48D9529}"/>
                </a:ext>
              </a:extLst>
            </p:cNvPr>
            <p:cNvSpPr/>
            <p:nvPr/>
          </p:nvSpPr>
          <p:spPr>
            <a:xfrm>
              <a:off x="4602175" y="4431975"/>
              <a:ext cx="234825" cy="87400"/>
            </a:xfrm>
            <a:custGeom>
              <a:avLst/>
              <a:gdLst/>
              <a:ahLst/>
              <a:cxnLst/>
              <a:rect l="l" t="t" r="r" b="b"/>
              <a:pathLst>
                <a:path w="9393" h="3496" extrusionOk="0">
                  <a:moveTo>
                    <a:pt x="4499" y="0"/>
                  </a:moveTo>
                  <a:cubicBezTo>
                    <a:pt x="4499" y="0"/>
                    <a:pt x="1" y="1216"/>
                    <a:pt x="1" y="3496"/>
                  </a:cubicBezTo>
                  <a:lnTo>
                    <a:pt x="9302" y="3496"/>
                  </a:lnTo>
                  <a:lnTo>
                    <a:pt x="9393" y="1490"/>
                  </a:lnTo>
                  <a:cubicBezTo>
                    <a:pt x="8815" y="1429"/>
                    <a:pt x="8055" y="1398"/>
                    <a:pt x="7113" y="1398"/>
                  </a:cubicBezTo>
                  <a:cubicBezTo>
                    <a:pt x="6232" y="122"/>
                    <a:pt x="4499" y="0"/>
                    <a:pt x="4499"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763;p98">
              <a:extLst>
                <a:ext uri="{FF2B5EF4-FFF2-40B4-BE49-F238E27FC236}">
                  <a16:creationId xmlns:a16="http://schemas.microsoft.com/office/drawing/2014/main" id="{CB04C472-87B9-454C-9BFE-1677EC56B9E7}"/>
                </a:ext>
              </a:extLst>
            </p:cNvPr>
            <p:cNvSpPr/>
            <p:nvPr/>
          </p:nvSpPr>
          <p:spPr>
            <a:xfrm>
              <a:off x="4745800" y="3571775"/>
              <a:ext cx="316900" cy="947600"/>
            </a:xfrm>
            <a:custGeom>
              <a:avLst/>
              <a:gdLst/>
              <a:ahLst/>
              <a:cxnLst/>
              <a:rect l="l" t="t" r="r" b="b"/>
              <a:pathLst>
                <a:path w="12676" h="37904" extrusionOk="0">
                  <a:moveTo>
                    <a:pt x="3587" y="0"/>
                  </a:moveTo>
                  <a:lnTo>
                    <a:pt x="2675" y="35016"/>
                  </a:lnTo>
                  <a:cubicBezTo>
                    <a:pt x="1064" y="35411"/>
                    <a:pt x="0" y="37904"/>
                    <a:pt x="0" y="37904"/>
                  </a:cubicBezTo>
                  <a:lnTo>
                    <a:pt x="10852" y="37904"/>
                  </a:lnTo>
                  <a:lnTo>
                    <a:pt x="12675" y="335"/>
                  </a:lnTo>
                  <a:lnTo>
                    <a:pt x="3587"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764;p98">
              <a:extLst>
                <a:ext uri="{FF2B5EF4-FFF2-40B4-BE49-F238E27FC236}">
                  <a16:creationId xmlns:a16="http://schemas.microsoft.com/office/drawing/2014/main" id="{4C99D98F-C593-4C8F-BA05-774D71DCDBD7}"/>
                </a:ext>
              </a:extLst>
            </p:cNvPr>
            <p:cNvSpPr/>
            <p:nvPr/>
          </p:nvSpPr>
          <p:spPr>
            <a:xfrm>
              <a:off x="4745800" y="4447150"/>
              <a:ext cx="273575" cy="72225"/>
            </a:xfrm>
            <a:custGeom>
              <a:avLst/>
              <a:gdLst/>
              <a:ahLst/>
              <a:cxnLst/>
              <a:rect l="l" t="t" r="r" b="b"/>
              <a:pathLst>
                <a:path w="10943" h="2889" extrusionOk="0">
                  <a:moveTo>
                    <a:pt x="2702" y="1"/>
                  </a:moveTo>
                  <a:cubicBezTo>
                    <a:pt x="2684" y="1"/>
                    <a:pt x="2675" y="1"/>
                    <a:pt x="2675" y="1"/>
                  </a:cubicBezTo>
                  <a:cubicBezTo>
                    <a:pt x="1064" y="396"/>
                    <a:pt x="0" y="2889"/>
                    <a:pt x="0" y="2889"/>
                  </a:cubicBezTo>
                  <a:lnTo>
                    <a:pt x="10852" y="2889"/>
                  </a:lnTo>
                  <a:lnTo>
                    <a:pt x="10943" y="1126"/>
                  </a:lnTo>
                  <a:lnTo>
                    <a:pt x="6779" y="1126"/>
                  </a:lnTo>
                  <a:cubicBezTo>
                    <a:pt x="6403" y="28"/>
                    <a:pt x="3038" y="1"/>
                    <a:pt x="2702"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765;p98">
              <a:extLst>
                <a:ext uri="{FF2B5EF4-FFF2-40B4-BE49-F238E27FC236}">
                  <a16:creationId xmlns:a16="http://schemas.microsoft.com/office/drawing/2014/main" id="{45F0A3D8-4E84-4F60-A215-60C19C191452}"/>
                </a:ext>
              </a:extLst>
            </p:cNvPr>
            <p:cNvSpPr/>
            <p:nvPr/>
          </p:nvSpPr>
          <p:spPr>
            <a:xfrm>
              <a:off x="4672075" y="3555050"/>
              <a:ext cx="390625" cy="90075"/>
            </a:xfrm>
            <a:custGeom>
              <a:avLst/>
              <a:gdLst/>
              <a:ahLst/>
              <a:cxnLst/>
              <a:rect l="l" t="t" r="r" b="b"/>
              <a:pathLst>
                <a:path w="15625" h="3603" extrusionOk="0">
                  <a:moveTo>
                    <a:pt x="1" y="1"/>
                  </a:moveTo>
                  <a:lnTo>
                    <a:pt x="183" y="3587"/>
                  </a:lnTo>
                  <a:cubicBezTo>
                    <a:pt x="436" y="3597"/>
                    <a:pt x="695" y="3602"/>
                    <a:pt x="958" y="3602"/>
                  </a:cubicBezTo>
                  <a:cubicBezTo>
                    <a:pt x="7075" y="3602"/>
                    <a:pt x="15624" y="1004"/>
                    <a:pt x="15624" y="1004"/>
                  </a:cubicBezTo>
                  <a:lnTo>
                    <a:pt x="8390" y="730"/>
                  </a:lnTo>
                  <a:lnTo>
                    <a:pt x="8421"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766;p98">
              <a:extLst>
                <a:ext uri="{FF2B5EF4-FFF2-40B4-BE49-F238E27FC236}">
                  <a16:creationId xmlns:a16="http://schemas.microsoft.com/office/drawing/2014/main" id="{9D8C9420-B22E-44AE-9679-17DA72D6E1B0}"/>
                </a:ext>
              </a:extLst>
            </p:cNvPr>
            <p:cNvSpPr/>
            <p:nvPr/>
          </p:nvSpPr>
          <p:spPr>
            <a:xfrm>
              <a:off x="4825575" y="3746550"/>
              <a:ext cx="91975" cy="201400"/>
            </a:xfrm>
            <a:custGeom>
              <a:avLst/>
              <a:gdLst/>
              <a:ahLst/>
              <a:cxnLst/>
              <a:rect l="l" t="t" r="r" b="b"/>
              <a:pathLst>
                <a:path w="3679" h="8056" extrusionOk="0">
                  <a:moveTo>
                    <a:pt x="214" y="0"/>
                  </a:moveTo>
                  <a:cubicBezTo>
                    <a:pt x="153" y="2037"/>
                    <a:pt x="92" y="4651"/>
                    <a:pt x="1" y="8055"/>
                  </a:cubicBezTo>
                  <a:cubicBezTo>
                    <a:pt x="2068" y="7873"/>
                    <a:pt x="3679" y="6110"/>
                    <a:pt x="3679" y="4013"/>
                  </a:cubicBezTo>
                  <a:cubicBezTo>
                    <a:pt x="3679" y="1976"/>
                    <a:pt x="2189" y="304"/>
                    <a:pt x="214"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767;p98">
              <a:extLst>
                <a:ext uri="{FF2B5EF4-FFF2-40B4-BE49-F238E27FC236}">
                  <a16:creationId xmlns:a16="http://schemas.microsoft.com/office/drawing/2014/main" id="{93CA14AD-0E00-4E0A-91A4-80E384C6B7F6}"/>
                </a:ext>
              </a:extLst>
            </p:cNvPr>
            <p:cNvSpPr/>
            <p:nvPr/>
          </p:nvSpPr>
          <p:spPr>
            <a:xfrm>
              <a:off x="4681975" y="3756425"/>
              <a:ext cx="55475" cy="176325"/>
            </a:xfrm>
            <a:custGeom>
              <a:avLst/>
              <a:gdLst/>
              <a:ahLst/>
              <a:cxnLst/>
              <a:rect l="l" t="t" r="r" b="b"/>
              <a:pathLst>
                <a:path w="2219" h="7053" extrusionOk="0">
                  <a:moveTo>
                    <a:pt x="0" y="0"/>
                  </a:moveTo>
                  <a:lnTo>
                    <a:pt x="334" y="7052"/>
                  </a:lnTo>
                  <a:cubicBezTo>
                    <a:pt x="1459" y="6323"/>
                    <a:pt x="2219" y="5046"/>
                    <a:pt x="2219" y="3618"/>
                  </a:cubicBezTo>
                  <a:cubicBezTo>
                    <a:pt x="2219" y="2037"/>
                    <a:pt x="1307" y="669"/>
                    <a:pt x="0" y="0"/>
                  </a:cubicBezTo>
                  <a:close/>
                </a:path>
              </a:pathLst>
            </a:custGeom>
            <a:solidFill>
              <a:srgbClr val="BC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768;p98">
              <a:extLst>
                <a:ext uri="{FF2B5EF4-FFF2-40B4-BE49-F238E27FC236}">
                  <a16:creationId xmlns:a16="http://schemas.microsoft.com/office/drawing/2014/main" id="{8D2564ED-1A29-4352-8A8F-C35B39EA9F15}"/>
                </a:ext>
              </a:extLst>
            </p:cNvPr>
            <p:cNvSpPr/>
            <p:nvPr/>
          </p:nvSpPr>
          <p:spPr>
            <a:xfrm>
              <a:off x="4589250" y="2779975"/>
              <a:ext cx="607175" cy="818300"/>
            </a:xfrm>
            <a:custGeom>
              <a:avLst/>
              <a:gdLst/>
              <a:ahLst/>
              <a:cxnLst/>
              <a:rect l="l" t="t" r="r" b="b"/>
              <a:pathLst>
                <a:path w="24287" h="32732" extrusionOk="0">
                  <a:moveTo>
                    <a:pt x="3922" y="0"/>
                  </a:moveTo>
                  <a:lnTo>
                    <a:pt x="153" y="29514"/>
                  </a:lnTo>
                  <a:cubicBezTo>
                    <a:pt x="1" y="30730"/>
                    <a:pt x="852" y="31855"/>
                    <a:pt x="2098" y="32037"/>
                  </a:cubicBezTo>
                  <a:cubicBezTo>
                    <a:pt x="4213" y="32342"/>
                    <a:pt x="7651" y="32731"/>
                    <a:pt x="11592" y="32731"/>
                  </a:cubicBezTo>
                  <a:cubicBezTo>
                    <a:pt x="14334" y="32731"/>
                    <a:pt x="17320" y="32543"/>
                    <a:pt x="20275" y="32007"/>
                  </a:cubicBezTo>
                  <a:cubicBezTo>
                    <a:pt x="24287" y="14712"/>
                    <a:pt x="18147" y="0"/>
                    <a:pt x="18147"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769;p98">
              <a:extLst>
                <a:ext uri="{FF2B5EF4-FFF2-40B4-BE49-F238E27FC236}">
                  <a16:creationId xmlns:a16="http://schemas.microsoft.com/office/drawing/2014/main" id="{B9872B5F-F96C-4D49-AF46-B32F1B4BDE0F}"/>
                </a:ext>
              </a:extLst>
            </p:cNvPr>
            <p:cNvSpPr/>
            <p:nvPr/>
          </p:nvSpPr>
          <p:spPr>
            <a:xfrm>
              <a:off x="4971475" y="2779975"/>
              <a:ext cx="224950" cy="813850"/>
            </a:xfrm>
            <a:custGeom>
              <a:avLst/>
              <a:gdLst/>
              <a:ahLst/>
              <a:cxnLst/>
              <a:rect l="l" t="t" r="r" b="b"/>
              <a:pathLst>
                <a:path w="8998" h="32554" extrusionOk="0">
                  <a:moveTo>
                    <a:pt x="1" y="0"/>
                  </a:moveTo>
                  <a:cubicBezTo>
                    <a:pt x="730" y="3830"/>
                    <a:pt x="4226" y="23769"/>
                    <a:pt x="974" y="32463"/>
                  </a:cubicBezTo>
                  <a:cubicBezTo>
                    <a:pt x="974" y="32493"/>
                    <a:pt x="943" y="32523"/>
                    <a:pt x="943" y="32554"/>
                  </a:cubicBezTo>
                  <a:cubicBezTo>
                    <a:pt x="2220" y="32432"/>
                    <a:pt x="3588" y="32250"/>
                    <a:pt x="4986" y="32007"/>
                  </a:cubicBezTo>
                  <a:cubicBezTo>
                    <a:pt x="8998" y="14712"/>
                    <a:pt x="2858" y="0"/>
                    <a:pt x="2858"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770;p98">
              <a:extLst>
                <a:ext uri="{FF2B5EF4-FFF2-40B4-BE49-F238E27FC236}">
                  <a16:creationId xmlns:a16="http://schemas.microsoft.com/office/drawing/2014/main" id="{957F8027-EA25-4475-96BA-02766CDF9B08}"/>
                </a:ext>
              </a:extLst>
            </p:cNvPr>
            <p:cNvSpPr/>
            <p:nvPr/>
          </p:nvSpPr>
          <p:spPr>
            <a:xfrm>
              <a:off x="4687275" y="2779975"/>
              <a:ext cx="386050" cy="101000"/>
            </a:xfrm>
            <a:custGeom>
              <a:avLst/>
              <a:gdLst/>
              <a:ahLst/>
              <a:cxnLst/>
              <a:rect l="l" t="t" r="r" b="b"/>
              <a:pathLst>
                <a:path w="15442" h="4040" extrusionOk="0">
                  <a:moveTo>
                    <a:pt x="1" y="0"/>
                  </a:moveTo>
                  <a:cubicBezTo>
                    <a:pt x="1" y="0"/>
                    <a:pt x="3997" y="4040"/>
                    <a:pt x="11279" y="4040"/>
                  </a:cubicBezTo>
                  <a:cubicBezTo>
                    <a:pt x="12566" y="4040"/>
                    <a:pt x="13954" y="3914"/>
                    <a:pt x="15442" y="3617"/>
                  </a:cubicBezTo>
                  <a:cubicBezTo>
                    <a:pt x="14773" y="1307"/>
                    <a:pt x="14226" y="0"/>
                    <a:pt x="14226" y="0"/>
                  </a:cubicBez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71;p98">
              <a:extLst>
                <a:ext uri="{FF2B5EF4-FFF2-40B4-BE49-F238E27FC236}">
                  <a16:creationId xmlns:a16="http://schemas.microsoft.com/office/drawing/2014/main" id="{9F92D2B6-F55B-47AD-9B89-613337E750B5}"/>
                </a:ext>
              </a:extLst>
            </p:cNvPr>
            <p:cNvSpPr/>
            <p:nvPr/>
          </p:nvSpPr>
          <p:spPr>
            <a:xfrm>
              <a:off x="4622700" y="2017025"/>
              <a:ext cx="452150" cy="795050"/>
            </a:xfrm>
            <a:custGeom>
              <a:avLst/>
              <a:gdLst/>
              <a:ahLst/>
              <a:cxnLst/>
              <a:rect l="l" t="t" r="r" b="b"/>
              <a:pathLst>
                <a:path w="18086" h="31802" extrusionOk="0">
                  <a:moveTo>
                    <a:pt x="7386" y="1"/>
                  </a:moveTo>
                  <a:lnTo>
                    <a:pt x="2827" y="2311"/>
                  </a:lnTo>
                  <a:lnTo>
                    <a:pt x="1611" y="6111"/>
                  </a:lnTo>
                  <a:cubicBezTo>
                    <a:pt x="0" y="11399"/>
                    <a:pt x="1946" y="14591"/>
                    <a:pt x="2462" y="17661"/>
                  </a:cubicBezTo>
                  <a:cubicBezTo>
                    <a:pt x="3009" y="20761"/>
                    <a:pt x="2584" y="30518"/>
                    <a:pt x="2584" y="30518"/>
                  </a:cubicBezTo>
                  <a:cubicBezTo>
                    <a:pt x="2584" y="30518"/>
                    <a:pt x="4718" y="31802"/>
                    <a:pt x="8933" y="31802"/>
                  </a:cubicBezTo>
                  <a:cubicBezTo>
                    <a:pt x="11041" y="31802"/>
                    <a:pt x="13668" y="31481"/>
                    <a:pt x="16809" y="30518"/>
                  </a:cubicBezTo>
                  <a:cubicBezTo>
                    <a:pt x="15715" y="24439"/>
                    <a:pt x="18086" y="4196"/>
                    <a:pt x="18086" y="4196"/>
                  </a:cubicBezTo>
                  <a:lnTo>
                    <a:pt x="10608"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72;p98">
              <a:extLst>
                <a:ext uri="{FF2B5EF4-FFF2-40B4-BE49-F238E27FC236}">
                  <a16:creationId xmlns:a16="http://schemas.microsoft.com/office/drawing/2014/main" id="{52B1B795-89F0-42CE-9154-75F888790AB1}"/>
                </a:ext>
              </a:extLst>
            </p:cNvPr>
            <p:cNvSpPr/>
            <p:nvPr/>
          </p:nvSpPr>
          <p:spPr>
            <a:xfrm>
              <a:off x="4809625" y="2017025"/>
              <a:ext cx="98800" cy="202175"/>
            </a:xfrm>
            <a:custGeom>
              <a:avLst/>
              <a:gdLst/>
              <a:ahLst/>
              <a:cxnLst/>
              <a:rect l="l" t="t" r="r" b="b"/>
              <a:pathLst>
                <a:path w="3952" h="8087" extrusionOk="0">
                  <a:moveTo>
                    <a:pt x="3131" y="1"/>
                  </a:moveTo>
                  <a:lnTo>
                    <a:pt x="1" y="3071"/>
                  </a:lnTo>
                  <a:lnTo>
                    <a:pt x="3952" y="8086"/>
                  </a:lnTo>
                  <a:lnTo>
                    <a:pt x="313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73;p98">
              <a:extLst>
                <a:ext uri="{FF2B5EF4-FFF2-40B4-BE49-F238E27FC236}">
                  <a16:creationId xmlns:a16="http://schemas.microsoft.com/office/drawing/2014/main" id="{E8D33E65-9AB0-4DC3-BD44-E3C5DC970A30}"/>
                </a:ext>
              </a:extLst>
            </p:cNvPr>
            <p:cNvSpPr/>
            <p:nvPr/>
          </p:nvSpPr>
          <p:spPr>
            <a:xfrm>
              <a:off x="4736700" y="2017025"/>
              <a:ext cx="72950" cy="163450"/>
            </a:xfrm>
            <a:custGeom>
              <a:avLst/>
              <a:gdLst/>
              <a:ahLst/>
              <a:cxnLst/>
              <a:rect l="l" t="t" r="r" b="b"/>
              <a:pathLst>
                <a:path w="2918" h="6538" extrusionOk="0">
                  <a:moveTo>
                    <a:pt x="2826" y="1"/>
                  </a:moveTo>
                  <a:lnTo>
                    <a:pt x="2158" y="396"/>
                  </a:lnTo>
                  <a:cubicBezTo>
                    <a:pt x="2158" y="396"/>
                    <a:pt x="1" y="6537"/>
                    <a:pt x="29" y="6537"/>
                  </a:cubicBezTo>
                  <a:cubicBezTo>
                    <a:pt x="29" y="6537"/>
                    <a:pt x="30" y="6537"/>
                    <a:pt x="30" y="6536"/>
                  </a:cubicBezTo>
                  <a:cubicBezTo>
                    <a:pt x="1367" y="4925"/>
                    <a:pt x="2918" y="3071"/>
                    <a:pt x="2918" y="3071"/>
                  </a:cubicBezTo>
                  <a:lnTo>
                    <a:pt x="2826"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774;p98">
              <a:extLst>
                <a:ext uri="{FF2B5EF4-FFF2-40B4-BE49-F238E27FC236}">
                  <a16:creationId xmlns:a16="http://schemas.microsoft.com/office/drawing/2014/main" id="{ED35CA44-60DF-47F0-B4F6-05B40F6BBD13}"/>
                </a:ext>
              </a:extLst>
            </p:cNvPr>
            <p:cNvSpPr/>
            <p:nvPr/>
          </p:nvSpPr>
          <p:spPr>
            <a:xfrm>
              <a:off x="4732875" y="1642100"/>
              <a:ext cx="291075" cy="235900"/>
            </a:xfrm>
            <a:custGeom>
              <a:avLst/>
              <a:gdLst/>
              <a:ahLst/>
              <a:cxnLst/>
              <a:rect l="l" t="t" r="r" b="b"/>
              <a:pathLst>
                <a:path w="11643" h="9436" extrusionOk="0">
                  <a:moveTo>
                    <a:pt x="3887" y="0"/>
                  </a:moveTo>
                  <a:cubicBezTo>
                    <a:pt x="896" y="0"/>
                    <a:pt x="1" y="2475"/>
                    <a:pt x="1" y="2475"/>
                  </a:cubicBezTo>
                  <a:cubicBezTo>
                    <a:pt x="183" y="4876"/>
                    <a:pt x="6171" y="9436"/>
                    <a:pt x="6171" y="9436"/>
                  </a:cubicBezTo>
                  <a:lnTo>
                    <a:pt x="7660" y="8980"/>
                  </a:lnTo>
                  <a:cubicBezTo>
                    <a:pt x="11642" y="5241"/>
                    <a:pt x="8147" y="469"/>
                    <a:pt x="4590" y="43"/>
                  </a:cubicBezTo>
                  <a:cubicBezTo>
                    <a:pt x="4344" y="14"/>
                    <a:pt x="4110" y="0"/>
                    <a:pt x="3887"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775;p98">
              <a:extLst>
                <a:ext uri="{FF2B5EF4-FFF2-40B4-BE49-F238E27FC236}">
                  <a16:creationId xmlns:a16="http://schemas.microsoft.com/office/drawing/2014/main" id="{6FDFAFF3-3037-4E2E-9D4F-8D00FA0A3259}"/>
                </a:ext>
              </a:extLst>
            </p:cNvPr>
            <p:cNvSpPr/>
            <p:nvPr/>
          </p:nvSpPr>
          <p:spPr>
            <a:xfrm>
              <a:off x="4804300" y="1874175"/>
              <a:ext cx="83625" cy="219625"/>
            </a:xfrm>
            <a:custGeom>
              <a:avLst/>
              <a:gdLst/>
              <a:ahLst/>
              <a:cxnLst/>
              <a:rect l="l" t="t" r="r" b="b"/>
              <a:pathLst>
                <a:path w="3345" h="8785" extrusionOk="0">
                  <a:moveTo>
                    <a:pt x="3344" y="1"/>
                  </a:moveTo>
                  <a:lnTo>
                    <a:pt x="1" y="1916"/>
                  </a:lnTo>
                  <a:lnTo>
                    <a:pt x="214" y="8785"/>
                  </a:lnTo>
                  <a:lnTo>
                    <a:pt x="3344" y="5715"/>
                  </a:lnTo>
                  <a:lnTo>
                    <a:pt x="3344"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76;p98">
              <a:extLst>
                <a:ext uri="{FF2B5EF4-FFF2-40B4-BE49-F238E27FC236}">
                  <a16:creationId xmlns:a16="http://schemas.microsoft.com/office/drawing/2014/main" id="{E2A09EBC-6ABD-4A4B-9DAD-EB67F3494084}"/>
                </a:ext>
              </a:extLst>
            </p:cNvPr>
            <p:cNvSpPr/>
            <p:nvPr/>
          </p:nvSpPr>
          <p:spPr>
            <a:xfrm>
              <a:off x="4804300" y="1874175"/>
              <a:ext cx="83625" cy="120100"/>
            </a:xfrm>
            <a:custGeom>
              <a:avLst/>
              <a:gdLst/>
              <a:ahLst/>
              <a:cxnLst/>
              <a:rect l="l" t="t" r="r" b="b"/>
              <a:pathLst>
                <a:path w="3345" h="4804" extrusionOk="0">
                  <a:moveTo>
                    <a:pt x="3344" y="1"/>
                  </a:moveTo>
                  <a:lnTo>
                    <a:pt x="1" y="1916"/>
                  </a:lnTo>
                  <a:lnTo>
                    <a:pt x="92" y="4803"/>
                  </a:lnTo>
                  <a:cubicBezTo>
                    <a:pt x="2098" y="3679"/>
                    <a:pt x="3344" y="1"/>
                    <a:pt x="3344"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777;p98">
              <a:extLst>
                <a:ext uri="{FF2B5EF4-FFF2-40B4-BE49-F238E27FC236}">
                  <a16:creationId xmlns:a16="http://schemas.microsoft.com/office/drawing/2014/main" id="{D7D6AF37-AE63-4019-B475-0CFA5DB42756}"/>
                </a:ext>
              </a:extLst>
            </p:cNvPr>
            <p:cNvSpPr/>
            <p:nvPr/>
          </p:nvSpPr>
          <p:spPr>
            <a:xfrm>
              <a:off x="4696400" y="1703975"/>
              <a:ext cx="209000" cy="253400"/>
            </a:xfrm>
            <a:custGeom>
              <a:avLst/>
              <a:gdLst/>
              <a:ahLst/>
              <a:cxnLst/>
              <a:rect l="l" t="t" r="r" b="b"/>
              <a:pathLst>
                <a:path w="8360" h="10136" extrusionOk="0">
                  <a:moveTo>
                    <a:pt x="1460" y="0"/>
                  </a:moveTo>
                  <a:cubicBezTo>
                    <a:pt x="1459" y="0"/>
                    <a:pt x="1" y="6292"/>
                    <a:pt x="1885" y="9696"/>
                  </a:cubicBezTo>
                  <a:cubicBezTo>
                    <a:pt x="2064" y="10002"/>
                    <a:pt x="2500" y="10136"/>
                    <a:pt x="3045" y="10136"/>
                  </a:cubicBezTo>
                  <a:cubicBezTo>
                    <a:pt x="4072" y="10136"/>
                    <a:pt x="5489" y="9661"/>
                    <a:pt x="6323" y="8967"/>
                  </a:cubicBezTo>
                  <a:cubicBezTo>
                    <a:pt x="7600" y="7933"/>
                    <a:pt x="8359" y="4803"/>
                    <a:pt x="8359" y="4803"/>
                  </a:cubicBezTo>
                  <a:cubicBezTo>
                    <a:pt x="8359" y="4803"/>
                    <a:pt x="2827" y="2766"/>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778;p98">
              <a:extLst>
                <a:ext uri="{FF2B5EF4-FFF2-40B4-BE49-F238E27FC236}">
                  <a16:creationId xmlns:a16="http://schemas.microsoft.com/office/drawing/2014/main" id="{1FEB689C-411C-4D10-8D10-B6C667471905}"/>
                </a:ext>
              </a:extLst>
            </p:cNvPr>
            <p:cNvSpPr/>
            <p:nvPr/>
          </p:nvSpPr>
          <p:spPr>
            <a:xfrm>
              <a:off x="4873450" y="1820975"/>
              <a:ext cx="69950" cy="69175"/>
            </a:xfrm>
            <a:custGeom>
              <a:avLst/>
              <a:gdLst/>
              <a:ahLst/>
              <a:cxnLst/>
              <a:rect l="l" t="t" r="r" b="b"/>
              <a:pathLst>
                <a:path w="2798" h="2767" extrusionOk="0">
                  <a:moveTo>
                    <a:pt x="1399" y="1"/>
                  </a:moveTo>
                  <a:cubicBezTo>
                    <a:pt x="639" y="1"/>
                    <a:pt x="1" y="609"/>
                    <a:pt x="1" y="1369"/>
                  </a:cubicBezTo>
                  <a:cubicBezTo>
                    <a:pt x="1" y="2159"/>
                    <a:pt x="639" y="2767"/>
                    <a:pt x="1399" y="2767"/>
                  </a:cubicBezTo>
                  <a:cubicBezTo>
                    <a:pt x="2159" y="2767"/>
                    <a:pt x="2797" y="2159"/>
                    <a:pt x="2797" y="1369"/>
                  </a:cubicBezTo>
                  <a:cubicBezTo>
                    <a:pt x="2797" y="609"/>
                    <a:pt x="2159" y="1"/>
                    <a:pt x="1399"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779;p98">
              <a:extLst>
                <a:ext uri="{FF2B5EF4-FFF2-40B4-BE49-F238E27FC236}">
                  <a16:creationId xmlns:a16="http://schemas.microsoft.com/office/drawing/2014/main" id="{6243103C-9338-4286-9D99-52040CAB90AD}"/>
                </a:ext>
              </a:extLst>
            </p:cNvPr>
            <p:cNvSpPr/>
            <p:nvPr/>
          </p:nvSpPr>
          <p:spPr>
            <a:xfrm>
              <a:off x="4817975" y="1642100"/>
              <a:ext cx="169500" cy="164475"/>
            </a:xfrm>
            <a:custGeom>
              <a:avLst/>
              <a:gdLst/>
              <a:ahLst/>
              <a:cxnLst/>
              <a:rect l="l" t="t" r="r" b="b"/>
              <a:pathLst>
                <a:path w="6780" h="6579" extrusionOk="0">
                  <a:moveTo>
                    <a:pt x="329" y="0"/>
                  </a:moveTo>
                  <a:cubicBezTo>
                    <a:pt x="217" y="0"/>
                    <a:pt x="108" y="4"/>
                    <a:pt x="1" y="13"/>
                  </a:cubicBezTo>
                  <a:cubicBezTo>
                    <a:pt x="609" y="1685"/>
                    <a:pt x="2341" y="5606"/>
                    <a:pt x="5837" y="6578"/>
                  </a:cubicBezTo>
                  <a:cubicBezTo>
                    <a:pt x="6779" y="3448"/>
                    <a:pt x="3983" y="378"/>
                    <a:pt x="1186" y="43"/>
                  </a:cubicBezTo>
                  <a:cubicBezTo>
                    <a:pt x="885" y="22"/>
                    <a:pt x="600" y="0"/>
                    <a:pt x="329"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780;p98">
              <a:extLst>
                <a:ext uri="{FF2B5EF4-FFF2-40B4-BE49-F238E27FC236}">
                  <a16:creationId xmlns:a16="http://schemas.microsoft.com/office/drawing/2014/main" id="{B4246053-F478-40EC-87E0-B30A294B7A17}"/>
                </a:ext>
              </a:extLst>
            </p:cNvPr>
            <p:cNvSpPr/>
            <p:nvPr/>
          </p:nvSpPr>
          <p:spPr>
            <a:xfrm>
              <a:off x="4888650" y="1842275"/>
              <a:ext cx="33475" cy="26600"/>
            </a:xfrm>
            <a:custGeom>
              <a:avLst/>
              <a:gdLst/>
              <a:ahLst/>
              <a:cxnLst/>
              <a:rect l="l" t="t" r="r" b="b"/>
              <a:pathLst>
                <a:path w="1339" h="1064" fill="none" extrusionOk="0">
                  <a:moveTo>
                    <a:pt x="1338" y="0"/>
                  </a:moveTo>
                  <a:lnTo>
                    <a:pt x="1" y="1064"/>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781;p98">
              <a:extLst>
                <a:ext uri="{FF2B5EF4-FFF2-40B4-BE49-F238E27FC236}">
                  <a16:creationId xmlns:a16="http://schemas.microsoft.com/office/drawing/2014/main" id="{9C2C1B8E-A123-4A04-B5EB-DC0C06C540B0}"/>
                </a:ext>
              </a:extLst>
            </p:cNvPr>
            <p:cNvSpPr/>
            <p:nvPr/>
          </p:nvSpPr>
          <p:spPr>
            <a:xfrm>
              <a:off x="4754925" y="1850625"/>
              <a:ext cx="17500" cy="35725"/>
            </a:xfrm>
            <a:custGeom>
              <a:avLst/>
              <a:gdLst/>
              <a:ahLst/>
              <a:cxnLst/>
              <a:rect l="l" t="t" r="r" b="b"/>
              <a:pathLst>
                <a:path w="700" h="1429" fill="none" extrusionOk="0">
                  <a:moveTo>
                    <a:pt x="152" y="0"/>
                  </a:moveTo>
                  <a:lnTo>
                    <a:pt x="0" y="1429"/>
                  </a:lnTo>
                  <a:lnTo>
                    <a:pt x="699" y="1429"/>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782;p98">
              <a:extLst>
                <a:ext uri="{FF2B5EF4-FFF2-40B4-BE49-F238E27FC236}">
                  <a16:creationId xmlns:a16="http://schemas.microsoft.com/office/drawing/2014/main" id="{17564923-5C29-474B-A735-C534A1B770CA}"/>
                </a:ext>
              </a:extLst>
            </p:cNvPr>
            <p:cNvSpPr/>
            <p:nvPr/>
          </p:nvSpPr>
          <p:spPr>
            <a:xfrm>
              <a:off x="4745025" y="1903825"/>
              <a:ext cx="53225" cy="13125"/>
            </a:xfrm>
            <a:custGeom>
              <a:avLst/>
              <a:gdLst/>
              <a:ahLst/>
              <a:cxnLst/>
              <a:rect l="l" t="t" r="r" b="b"/>
              <a:pathLst>
                <a:path w="2129" h="525" extrusionOk="0">
                  <a:moveTo>
                    <a:pt x="2129" y="0"/>
                  </a:moveTo>
                  <a:lnTo>
                    <a:pt x="1" y="122"/>
                  </a:lnTo>
                  <a:cubicBezTo>
                    <a:pt x="272" y="421"/>
                    <a:pt x="578" y="525"/>
                    <a:pt x="871" y="525"/>
                  </a:cubicBezTo>
                  <a:cubicBezTo>
                    <a:pt x="1531" y="525"/>
                    <a:pt x="2129" y="0"/>
                    <a:pt x="2129" y="0"/>
                  </a:cubicBezTo>
                  <a:close/>
                </a:path>
              </a:pathLst>
            </a:custGeom>
            <a:solidFill>
              <a:srgbClr val="FEFEFE"/>
            </a:solidFill>
            <a:ln w="9875" cap="flat" cmpd="sng">
              <a:solidFill>
                <a:srgbClr val="FFFD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783;p98">
              <a:extLst>
                <a:ext uri="{FF2B5EF4-FFF2-40B4-BE49-F238E27FC236}">
                  <a16:creationId xmlns:a16="http://schemas.microsoft.com/office/drawing/2014/main" id="{34F285D6-7983-49E5-99E9-EC759AEF8AC1}"/>
                </a:ext>
              </a:extLst>
            </p:cNvPr>
            <p:cNvSpPr/>
            <p:nvPr/>
          </p:nvSpPr>
          <p:spPr>
            <a:xfrm>
              <a:off x="4758725" y="2121900"/>
              <a:ext cx="467350" cy="1042400"/>
            </a:xfrm>
            <a:custGeom>
              <a:avLst/>
              <a:gdLst/>
              <a:ahLst/>
              <a:cxnLst/>
              <a:rect l="l" t="t" r="r" b="b"/>
              <a:pathLst>
                <a:path w="18694" h="41696" extrusionOk="0">
                  <a:moveTo>
                    <a:pt x="12645" y="1"/>
                  </a:moveTo>
                  <a:cubicBezTo>
                    <a:pt x="7812" y="578"/>
                    <a:pt x="8389" y="5867"/>
                    <a:pt x="8389" y="5867"/>
                  </a:cubicBezTo>
                  <a:lnTo>
                    <a:pt x="12645" y="21733"/>
                  </a:lnTo>
                  <a:lnTo>
                    <a:pt x="152" y="40913"/>
                  </a:lnTo>
                  <a:cubicBezTo>
                    <a:pt x="0" y="41187"/>
                    <a:pt x="91" y="41521"/>
                    <a:pt x="395" y="41643"/>
                  </a:cubicBezTo>
                  <a:cubicBezTo>
                    <a:pt x="467" y="41678"/>
                    <a:pt x="539" y="41696"/>
                    <a:pt x="609" y="41696"/>
                  </a:cubicBezTo>
                  <a:cubicBezTo>
                    <a:pt x="717" y="41696"/>
                    <a:pt x="820" y="41655"/>
                    <a:pt x="912" y="41582"/>
                  </a:cubicBezTo>
                  <a:lnTo>
                    <a:pt x="2827" y="39971"/>
                  </a:lnTo>
                  <a:lnTo>
                    <a:pt x="4772" y="40548"/>
                  </a:lnTo>
                  <a:cubicBezTo>
                    <a:pt x="5155" y="40663"/>
                    <a:pt x="5544" y="40717"/>
                    <a:pt x="5928" y="40717"/>
                  </a:cubicBezTo>
                  <a:cubicBezTo>
                    <a:pt x="7280" y="40717"/>
                    <a:pt x="8567" y="40037"/>
                    <a:pt x="9301" y="38877"/>
                  </a:cubicBezTo>
                  <a:lnTo>
                    <a:pt x="17751" y="25563"/>
                  </a:lnTo>
                  <a:cubicBezTo>
                    <a:pt x="18481" y="24378"/>
                    <a:pt x="18693" y="22949"/>
                    <a:pt x="18329" y="21612"/>
                  </a:cubicBezTo>
                  <a:cubicBezTo>
                    <a:pt x="17630" y="19059"/>
                    <a:pt x="16475" y="14621"/>
                    <a:pt x="15836" y="10700"/>
                  </a:cubicBezTo>
                  <a:cubicBezTo>
                    <a:pt x="14833" y="4773"/>
                    <a:pt x="12645" y="1"/>
                    <a:pt x="1264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784;p98">
              <a:extLst>
                <a:ext uri="{FF2B5EF4-FFF2-40B4-BE49-F238E27FC236}">
                  <a16:creationId xmlns:a16="http://schemas.microsoft.com/office/drawing/2014/main" id="{AC06C713-5206-4B05-9DE8-55A5ECE847C2}"/>
                </a:ext>
              </a:extLst>
            </p:cNvPr>
            <p:cNvSpPr/>
            <p:nvPr/>
          </p:nvSpPr>
          <p:spPr>
            <a:xfrm>
              <a:off x="5130300" y="2636350"/>
              <a:ext cx="95775" cy="166450"/>
            </a:xfrm>
            <a:custGeom>
              <a:avLst/>
              <a:gdLst/>
              <a:ahLst/>
              <a:cxnLst/>
              <a:rect l="l" t="t" r="r" b="b"/>
              <a:pathLst>
                <a:path w="3831" h="6658" extrusionOk="0">
                  <a:moveTo>
                    <a:pt x="3192" y="0"/>
                  </a:moveTo>
                  <a:cubicBezTo>
                    <a:pt x="1399" y="183"/>
                    <a:pt x="1" y="1703"/>
                    <a:pt x="1" y="3557"/>
                  </a:cubicBezTo>
                  <a:cubicBezTo>
                    <a:pt x="1" y="4894"/>
                    <a:pt x="730" y="6049"/>
                    <a:pt x="1824" y="6657"/>
                  </a:cubicBezTo>
                  <a:lnTo>
                    <a:pt x="2888" y="4985"/>
                  </a:lnTo>
                  <a:cubicBezTo>
                    <a:pt x="3618" y="3800"/>
                    <a:pt x="3830" y="2371"/>
                    <a:pt x="3466" y="1034"/>
                  </a:cubicBezTo>
                  <a:cubicBezTo>
                    <a:pt x="3374" y="730"/>
                    <a:pt x="3283" y="365"/>
                    <a:pt x="3192"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785;p98">
              <a:extLst>
                <a:ext uri="{FF2B5EF4-FFF2-40B4-BE49-F238E27FC236}">
                  <a16:creationId xmlns:a16="http://schemas.microsoft.com/office/drawing/2014/main" id="{59959A44-6BED-4B56-9E37-A514DF44910E}"/>
                </a:ext>
              </a:extLst>
            </p:cNvPr>
            <p:cNvSpPr/>
            <p:nvPr/>
          </p:nvSpPr>
          <p:spPr>
            <a:xfrm>
              <a:off x="4974525" y="2292875"/>
              <a:ext cx="64625" cy="327550"/>
            </a:xfrm>
            <a:custGeom>
              <a:avLst/>
              <a:gdLst/>
              <a:ahLst/>
              <a:cxnLst/>
              <a:rect l="l" t="t" r="r" b="b"/>
              <a:pathLst>
                <a:path w="2585" h="13102" extrusionOk="0">
                  <a:moveTo>
                    <a:pt x="0" y="1"/>
                  </a:moveTo>
                  <a:lnTo>
                    <a:pt x="2462" y="13101"/>
                  </a:lnTo>
                  <a:lnTo>
                    <a:pt x="2584" y="9636"/>
                  </a:lnTo>
                  <a:lnTo>
                    <a:pt x="0"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786;p98">
              <a:extLst>
                <a:ext uri="{FF2B5EF4-FFF2-40B4-BE49-F238E27FC236}">
                  <a16:creationId xmlns:a16="http://schemas.microsoft.com/office/drawing/2014/main" id="{8E233F7D-00FB-4682-B47D-581A2187CF69}"/>
                </a:ext>
              </a:extLst>
            </p:cNvPr>
            <p:cNvSpPr/>
            <p:nvPr/>
          </p:nvSpPr>
          <p:spPr>
            <a:xfrm>
              <a:off x="4419800" y="2563400"/>
              <a:ext cx="132250" cy="76425"/>
            </a:xfrm>
            <a:custGeom>
              <a:avLst/>
              <a:gdLst/>
              <a:ahLst/>
              <a:cxnLst/>
              <a:rect l="l" t="t" r="r" b="b"/>
              <a:pathLst>
                <a:path w="5290" h="3057" extrusionOk="0">
                  <a:moveTo>
                    <a:pt x="3040" y="0"/>
                  </a:moveTo>
                  <a:cubicBezTo>
                    <a:pt x="1703" y="0"/>
                    <a:pt x="578" y="730"/>
                    <a:pt x="1" y="1824"/>
                  </a:cubicBezTo>
                  <a:cubicBezTo>
                    <a:pt x="153" y="1976"/>
                    <a:pt x="305" y="2128"/>
                    <a:pt x="487" y="2280"/>
                  </a:cubicBezTo>
                  <a:cubicBezTo>
                    <a:pt x="1038" y="2806"/>
                    <a:pt x="1732" y="3057"/>
                    <a:pt x="2420" y="3057"/>
                  </a:cubicBezTo>
                  <a:cubicBezTo>
                    <a:pt x="3440" y="3057"/>
                    <a:pt x="4447" y="2506"/>
                    <a:pt x="4955" y="1490"/>
                  </a:cubicBezTo>
                  <a:lnTo>
                    <a:pt x="5289" y="821"/>
                  </a:lnTo>
                  <a:cubicBezTo>
                    <a:pt x="4681" y="304"/>
                    <a:pt x="3891" y="0"/>
                    <a:pt x="3040"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787;p98">
              <a:extLst>
                <a:ext uri="{FF2B5EF4-FFF2-40B4-BE49-F238E27FC236}">
                  <a16:creationId xmlns:a16="http://schemas.microsoft.com/office/drawing/2014/main" id="{8D37BE73-4BEE-426F-864D-4FE1B81BF18A}"/>
                </a:ext>
              </a:extLst>
            </p:cNvPr>
            <p:cNvSpPr/>
            <p:nvPr/>
          </p:nvSpPr>
          <p:spPr>
            <a:xfrm>
              <a:off x="5074825" y="2601400"/>
              <a:ext cx="38025" cy="63850"/>
            </a:xfrm>
            <a:custGeom>
              <a:avLst/>
              <a:gdLst/>
              <a:ahLst/>
              <a:cxnLst/>
              <a:rect l="l" t="t" r="r" b="b"/>
              <a:pathLst>
                <a:path w="1521" h="2554" fill="none" extrusionOk="0">
                  <a:moveTo>
                    <a:pt x="1" y="2553"/>
                  </a:moveTo>
                  <a:lnTo>
                    <a:pt x="1520" y="0"/>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788;p98">
              <a:extLst>
                <a:ext uri="{FF2B5EF4-FFF2-40B4-BE49-F238E27FC236}">
                  <a16:creationId xmlns:a16="http://schemas.microsoft.com/office/drawing/2014/main" id="{F9A04912-216D-477B-A117-FD8D7108BA5A}"/>
                </a:ext>
              </a:extLst>
            </p:cNvPr>
            <p:cNvSpPr/>
            <p:nvPr/>
          </p:nvSpPr>
          <p:spPr>
            <a:xfrm>
              <a:off x="4449425" y="2458525"/>
              <a:ext cx="54000" cy="38775"/>
            </a:xfrm>
            <a:custGeom>
              <a:avLst/>
              <a:gdLst/>
              <a:ahLst/>
              <a:cxnLst/>
              <a:rect l="l" t="t" r="r" b="b"/>
              <a:pathLst>
                <a:path w="2160" h="1551" fill="none" extrusionOk="0">
                  <a:moveTo>
                    <a:pt x="1" y="1"/>
                  </a:moveTo>
                  <a:lnTo>
                    <a:pt x="2159" y="1551"/>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789;p98">
              <a:extLst>
                <a:ext uri="{FF2B5EF4-FFF2-40B4-BE49-F238E27FC236}">
                  <a16:creationId xmlns:a16="http://schemas.microsoft.com/office/drawing/2014/main" id="{94AE5245-7E58-45A1-BA43-63C911A402DA}"/>
                </a:ext>
              </a:extLst>
            </p:cNvPr>
            <p:cNvSpPr/>
            <p:nvPr/>
          </p:nvSpPr>
          <p:spPr>
            <a:xfrm>
              <a:off x="4771625" y="2093775"/>
              <a:ext cx="74500" cy="686225"/>
            </a:xfrm>
            <a:custGeom>
              <a:avLst/>
              <a:gdLst/>
              <a:ahLst/>
              <a:cxnLst/>
              <a:rect l="l" t="t" r="r" b="b"/>
              <a:pathLst>
                <a:path w="2980" h="27449" extrusionOk="0">
                  <a:moveTo>
                    <a:pt x="1521" y="1"/>
                  </a:moveTo>
                  <a:lnTo>
                    <a:pt x="366" y="1369"/>
                  </a:lnTo>
                  <a:lnTo>
                    <a:pt x="1065" y="3466"/>
                  </a:lnTo>
                  <a:lnTo>
                    <a:pt x="1" y="25047"/>
                  </a:lnTo>
                  <a:lnTo>
                    <a:pt x="1308" y="27448"/>
                  </a:lnTo>
                  <a:lnTo>
                    <a:pt x="2980" y="25320"/>
                  </a:lnTo>
                  <a:lnTo>
                    <a:pt x="2068" y="3466"/>
                  </a:lnTo>
                  <a:lnTo>
                    <a:pt x="2828" y="1825"/>
                  </a:lnTo>
                  <a:lnTo>
                    <a:pt x="1521" y="1"/>
                  </a:ln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790;p98">
              <a:extLst>
                <a:ext uri="{FF2B5EF4-FFF2-40B4-BE49-F238E27FC236}">
                  <a16:creationId xmlns:a16="http://schemas.microsoft.com/office/drawing/2014/main" id="{31E843B1-6627-4E46-B51C-36A53AABB1D5}"/>
                </a:ext>
              </a:extLst>
            </p:cNvPr>
            <p:cNvSpPr/>
            <p:nvPr/>
          </p:nvSpPr>
          <p:spPr>
            <a:xfrm>
              <a:off x="4782275" y="1786800"/>
              <a:ext cx="47125" cy="11425"/>
            </a:xfrm>
            <a:custGeom>
              <a:avLst/>
              <a:gdLst/>
              <a:ahLst/>
              <a:cxnLst/>
              <a:rect l="l" t="t" r="r" b="b"/>
              <a:pathLst>
                <a:path w="1885" h="457" fill="none" extrusionOk="0">
                  <a:moveTo>
                    <a:pt x="0" y="213"/>
                  </a:moveTo>
                  <a:cubicBezTo>
                    <a:pt x="0" y="213"/>
                    <a:pt x="1155" y="0"/>
                    <a:pt x="1885" y="456"/>
                  </a:cubicBez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791;p98">
              <a:extLst>
                <a:ext uri="{FF2B5EF4-FFF2-40B4-BE49-F238E27FC236}">
                  <a16:creationId xmlns:a16="http://schemas.microsoft.com/office/drawing/2014/main" id="{F78A1261-D7CF-40B2-B92C-2C4D67926B50}"/>
                </a:ext>
              </a:extLst>
            </p:cNvPr>
            <p:cNvSpPr/>
            <p:nvPr/>
          </p:nvSpPr>
          <p:spPr>
            <a:xfrm>
              <a:off x="4719200" y="1790600"/>
              <a:ext cx="18250" cy="25"/>
            </a:xfrm>
            <a:custGeom>
              <a:avLst/>
              <a:gdLst/>
              <a:ahLst/>
              <a:cxnLst/>
              <a:rect l="l" t="t" r="r" b="b"/>
              <a:pathLst>
                <a:path w="730" h="1" fill="none" extrusionOk="0">
                  <a:moveTo>
                    <a:pt x="730" y="0"/>
                  </a:moveTo>
                  <a:lnTo>
                    <a:pt x="0" y="0"/>
                  </a:ln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792;p98">
              <a:extLst>
                <a:ext uri="{FF2B5EF4-FFF2-40B4-BE49-F238E27FC236}">
                  <a16:creationId xmlns:a16="http://schemas.microsoft.com/office/drawing/2014/main" id="{0B706FDA-A915-45BF-827D-216E09EB9180}"/>
                </a:ext>
              </a:extLst>
            </p:cNvPr>
            <p:cNvSpPr/>
            <p:nvPr/>
          </p:nvSpPr>
          <p:spPr>
            <a:xfrm>
              <a:off x="4790625" y="1820975"/>
              <a:ext cx="15225" cy="29675"/>
            </a:xfrm>
            <a:custGeom>
              <a:avLst/>
              <a:gdLst/>
              <a:ahLst/>
              <a:cxnLst/>
              <a:rect l="l" t="t" r="r" b="b"/>
              <a:pathLst>
                <a:path w="609" h="1187" extrusionOk="0">
                  <a:moveTo>
                    <a:pt x="305" y="1"/>
                  </a:moveTo>
                  <a:cubicBezTo>
                    <a:pt x="153" y="1"/>
                    <a:pt x="1" y="123"/>
                    <a:pt x="1" y="305"/>
                  </a:cubicBezTo>
                  <a:lnTo>
                    <a:pt x="1" y="882"/>
                  </a:lnTo>
                  <a:cubicBezTo>
                    <a:pt x="1" y="1034"/>
                    <a:pt x="153" y="1186"/>
                    <a:pt x="305" y="1186"/>
                  </a:cubicBezTo>
                  <a:cubicBezTo>
                    <a:pt x="487" y="1186"/>
                    <a:pt x="609" y="1034"/>
                    <a:pt x="609" y="882"/>
                  </a:cubicBezTo>
                  <a:lnTo>
                    <a:pt x="609" y="305"/>
                  </a:lnTo>
                  <a:cubicBezTo>
                    <a:pt x="609" y="123"/>
                    <a:pt x="487" y="1"/>
                    <a:pt x="305" y="1"/>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793;p98">
              <a:extLst>
                <a:ext uri="{FF2B5EF4-FFF2-40B4-BE49-F238E27FC236}">
                  <a16:creationId xmlns:a16="http://schemas.microsoft.com/office/drawing/2014/main" id="{C541A4A8-821B-4B27-A1E6-95E012525A3B}"/>
                </a:ext>
              </a:extLst>
            </p:cNvPr>
            <p:cNvSpPr/>
            <p:nvPr/>
          </p:nvSpPr>
          <p:spPr>
            <a:xfrm>
              <a:off x="4729850" y="1823275"/>
              <a:ext cx="12175" cy="24325"/>
            </a:xfrm>
            <a:custGeom>
              <a:avLst/>
              <a:gdLst/>
              <a:ahLst/>
              <a:cxnLst/>
              <a:rect l="l" t="t" r="r" b="b"/>
              <a:pathLst>
                <a:path w="487" h="973" extrusionOk="0">
                  <a:moveTo>
                    <a:pt x="243" y="0"/>
                  </a:moveTo>
                  <a:cubicBezTo>
                    <a:pt x="122" y="0"/>
                    <a:pt x="0" y="122"/>
                    <a:pt x="0" y="243"/>
                  </a:cubicBezTo>
                  <a:lnTo>
                    <a:pt x="0" y="730"/>
                  </a:lnTo>
                  <a:cubicBezTo>
                    <a:pt x="0" y="851"/>
                    <a:pt x="122" y="973"/>
                    <a:pt x="243" y="973"/>
                  </a:cubicBezTo>
                  <a:cubicBezTo>
                    <a:pt x="395" y="973"/>
                    <a:pt x="486" y="851"/>
                    <a:pt x="486" y="730"/>
                  </a:cubicBezTo>
                  <a:lnTo>
                    <a:pt x="486" y="243"/>
                  </a:lnTo>
                  <a:cubicBezTo>
                    <a:pt x="486" y="122"/>
                    <a:pt x="395" y="0"/>
                    <a:pt x="243" y="0"/>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60" name="Picture 2" descr="MIPG Modelo Integrado de Planeación y Gestión">
            <a:extLst>
              <a:ext uri="{FF2B5EF4-FFF2-40B4-BE49-F238E27FC236}">
                <a16:creationId xmlns:a16="http://schemas.microsoft.com/office/drawing/2014/main" id="{5ECF9527-3315-4C0B-8A87-C50CB09B9CD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20222664">
            <a:off x="7521199" y="3288148"/>
            <a:ext cx="1292337" cy="63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3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2192243" y="0"/>
            <a:ext cx="4535127" cy="663151"/>
          </a:xfrm>
          <a:prstGeom prst="rect">
            <a:avLst/>
          </a:prstGeom>
        </p:spPr>
        <p:txBody>
          <a:bodyPr spcFirstLastPara="1" wrap="square" lIns="91425" tIns="91425" rIns="91425" bIns="91425" anchor="t" anchorCtr="0">
            <a:noAutofit/>
          </a:bodyPr>
          <a:lstStyle/>
          <a:p>
            <a:pPr algn="ctr"/>
            <a:r>
              <a:rPr lang="en" sz="3200" dirty="0">
                <a:solidFill>
                  <a:schemeClr val="accent3"/>
                </a:solidFill>
              </a:rPr>
              <a:t>Dimensiones y políticas</a:t>
            </a:r>
            <a:endParaRPr sz="3200" dirty="0">
              <a:solidFill>
                <a:schemeClr val="accent3"/>
              </a:solidFill>
            </a:endParaRPr>
          </a:p>
        </p:txBody>
      </p:sp>
      <p:grpSp>
        <p:nvGrpSpPr>
          <p:cNvPr id="49" name="Grupo 48"/>
          <p:cNvGrpSpPr/>
          <p:nvPr/>
        </p:nvGrpSpPr>
        <p:grpSpPr>
          <a:xfrm>
            <a:off x="-82484" y="-94768"/>
            <a:ext cx="9294302" cy="5249634"/>
            <a:chOff x="-82484" y="-94768"/>
            <a:chExt cx="9294302" cy="5249634"/>
          </a:xfrm>
        </p:grpSpPr>
        <p:pic>
          <p:nvPicPr>
            <p:cNvPr id="50" name="Imagen 49">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1" name="Rectángulo 50">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2" name="Imagen 51">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3" name="Imagen 52">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54" name="Imagen 53">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55" name="Imagen 54">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56" name="Imagen 55">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57" name="Imagen 56">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58" name="CuadroTexto 57">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59" name="CuadroTexto 58">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0" name="Imagen 59">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aphicFrame>
        <p:nvGraphicFramePr>
          <p:cNvPr id="2" name="Tabla 2">
            <a:extLst>
              <a:ext uri="{FF2B5EF4-FFF2-40B4-BE49-F238E27FC236}">
                <a16:creationId xmlns:a16="http://schemas.microsoft.com/office/drawing/2014/main" id="{CCE67077-704A-4166-A890-5F8E411D0F1C}"/>
              </a:ext>
            </a:extLst>
          </p:cNvPr>
          <p:cNvGraphicFramePr>
            <a:graphicFrameLocks noGrp="1"/>
          </p:cNvGraphicFramePr>
          <p:nvPr/>
        </p:nvGraphicFramePr>
        <p:xfrm>
          <a:off x="145275" y="875317"/>
          <a:ext cx="7086603" cy="3556598"/>
        </p:xfrm>
        <a:graphic>
          <a:graphicData uri="http://schemas.openxmlformats.org/drawingml/2006/table">
            <a:tbl>
              <a:tblPr firstRow="1" bandRow="1">
                <a:tableStyleId>{6F87E183-7042-4A90-8E03-13095AF31676}</a:tableStyleId>
              </a:tblPr>
              <a:tblGrid>
                <a:gridCol w="2591818">
                  <a:extLst>
                    <a:ext uri="{9D8B030D-6E8A-4147-A177-3AD203B41FA5}">
                      <a16:colId xmlns:a16="http://schemas.microsoft.com/office/drawing/2014/main" val="1379209143"/>
                    </a:ext>
                  </a:extLst>
                </a:gridCol>
                <a:gridCol w="4494785">
                  <a:extLst>
                    <a:ext uri="{9D8B030D-6E8A-4147-A177-3AD203B41FA5}">
                      <a16:colId xmlns:a16="http://schemas.microsoft.com/office/drawing/2014/main" val="1106300205"/>
                    </a:ext>
                  </a:extLst>
                </a:gridCol>
              </a:tblGrid>
              <a:tr h="340838">
                <a:tc rowSpan="2">
                  <a:txBody>
                    <a:bodyPr/>
                    <a:lstStyle/>
                    <a:p>
                      <a:pPr algn="ctr">
                        <a:lnSpc>
                          <a:spcPct val="100000"/>
                        </a:lnSpc>
                      </a:pPr>
                      <a:endParaRPr lang="es-ES" sz="1200" b="1" dirty="0">
                        <a:solidFill>
                          <a:schemeClr val="accent3"/>
                        </a:solidFill>
                      </a:endParaRPr>
                    </a:p>
                    <a:p>
                      <a:pPr algn="ctr">
                        <a:lnSpc>
                          <a:spcPct val="100000"/>
                        </a:lnSpc>
                      </a:pPr>
                      <a:r>
                        <a:rPr lang="es-ES" sz="1200" b="1" dirty="0">
                          <a:solidFill>
                            <a:schemeClr val="accent3"/>
                          </a:solidFill>
                        </a:rPr>
                        <a:t>1. Talento Humano</a:t>
                      </a:r>
                      <a:endParaRPr lang="es-CO" sz="1200" dirty="0"/>
                    </a:p>
                  </a:txBody>
                  <a:tcPr/>
                </a:tc>
                <a:tc>
                  <a:txBody>
                    <a:bodyPr/>
                    <a:lstStyle/>
                    <a:p>
                      <a:r>
                        <a:rPr lang="es-ES" sz="1200" dirty="0"/>
                        <a:t>Talento humano </a:t>
                      </a:r>
                      <a:endParaRPr lang="es-CO" sz="1200" dirty="0"/>
                    </a:p>
                  </a:txBody>
                  <a:tcPr/>
                </a:tc>
                <a:extLst>
                  <a:ext uri="{0D108BD9-81ED-4DB2-BD59-A6C34878D82A}">
                    <a16:rowId xmlns:a16="http://schemas.microsoft.com/office/drawing/2014/main" val="2565637529"/>
                  </a:ext>
                </a:extLst>
              </a:tr>
              <a:tr h="340838">
                <a:tc vMerge="1">
                  <a:txBody>
                    <a:bodyPr/>
                    <a:lstStyle/>
                    <a:p>
                      <a:endParaRPr lang="es-CO" dirty="0"/>
                    </a:p>
                  </a:txBody>
                  <a:tcPr/>
                </a:tc>
                <a:tc>
                  <a:txBody>
                    <a:bodyPr/>
                    <a:lstStyle/>
                    <a:p>
                      <a:r>
                        <a:rPr lang="es-ES" sz="1200" dirty="0"/>
                        <a:t>Integridad</a:t>
                      </a:r>
                      <a:endParaRPr lang="es-CO" sz="1200" dirty="0"/>
                    </a:p>
                  </a:txBody>
                  <a:tcPr/>
                </a:tc>
                <a:extLst>
                  <a:ext uri="{0D108BD9-81ED-4DB2-BD59-A6C34878D82A}">
                    <a16:rowId xmlns:a16="http://schemas.microsoft.com/office/drawing/2014/main" val="729643064"/>
                  </a:ext>
                </a:extLst>
              </a:tr>
              <a:tr h="340838">
                <a:tc rowSpan="3">
                  <a:txBody>
                    <a:bodyPr/>
                    <a:lstStyle/>
                    <a:p>
                      <a:endParaRPr lang="es-ES" sz="1200" b="1" dirty="0">
                        <a:solidFill>
                          <a:schemeClr val="accent3"/>
                        </a:solidFill>
                      </a:endParaRPr>
                    </a:p>
                    <a:p>
                      <a:endParaRPr lang="es-ES" sz="1200" b="1" dirty="0">
                        <a:solidFill>
                          <a:schemeClr val="accent3"/>
                        </a:solidFill>
                      </a:endParaRPr>
                    </a:p>
                    <a:p>
                      <a:pPr algn="ctr"/>
                      <a:r>
                        <a:rPr lang="es-ES" sz="1200" b="1" dirty="0">
                          <a:solidFill>
                            <a:schemeClr val="accent3"/>
                          </a:solidFill>
                        </a:rPr>
                        <a:t>2. Direccionamiento Estratégico y Planeación</a:t>
                      </a:r>
                      <a:endParaRPr lang="es-CO" sz="1200" dirty="0"/>
                    </a:p>
                  </a:txBody>
                  <a:tcPr/>
                </a:tc>
                <a:tc>
                  <a:txBody>
                    <a:bodyPr/>
                    <a:lstStyle/>
                    <a:p>
                      <a:r>
                        <a:rPr lang="es-CO" sz="1200" dirty="0"/>
                        <a:t>Planeación Institucional</a:t>
                      </a:r>
                    </a:p>
                  </a:txBody>
                  <a:tcPr/>
                </a:tc>
                <a:extLst>
                  <a:ext uri="{0D108BD9-81ED-4DB2-BD59-A6C34878D82A}">
                    <a16:rowId xmlns:a16="http://schemas.microsoft.com/office/drawing/2014/main" val="4280752601"/>
                  </a:ext>
                </a:extLst>
              </a:tr>
              <a:tr h="487590">
                <a:tc vMerge="1">
                  <a:txBody>
                    <a:bodyPr/>
                    <a:lstStyle/>
                    <a:p>
                      <a:endParaRPr lang="es-CO" dirty="0"/>
                    </a:p>
                  </a:txBody>
                  <a:tcPr/>
                </a:tc>
                <a:tc>
                  <a:txBody>
                    <a:bodyPr/>
                    <a:lstStyle/>
                    <a:p>
                      <a:r>
                        <a:rPr lang="es-ES" sz="1200" dirty="0"/>
                        <a:t>Gestión presupuestal y eficiencia del gasto público</a:t>
                      </a:r>
                      <a:endParaRPr lang="es-CO" sz="1200" dirty="0"/>
                    </a:p>
                  </a:txBody>
                  <a:tcPr/>
                </a:tc>
                <a:extLst>
                  <a:ext uri="{0D108BD9-81ED-4DB2-BD59-A6C34878D82A}">
                    <a16:rowId xmlns:a16="http://schemas.microsoft.com/office/drawing/2014/main" val="28224850"/>
                  </a:ext>
                </a:extLst>
              </a:tr>
              <a:tr h="370108">
                <a:tc vMerge="1">
                  <a:txBody>
                    <a:bodyPr/>
                    <a:lstStyle/>
                    <a:p>
                      <a:endParaRPr lang="es-CO" dirty="0"/>
                    </a:p>
                  </a:txBody>
                  <a:tcPr/>
                </a:tc>
                <a:tc>
                  <a:txBody>
                    <a:bodyPr/>
                    <a:lstStyle/>
                    <a:p>
                      <a:r>
                        <a:rPr lang="es-CO" sz="1200" dirty="0"/>
                        <a:t>Compras y Contratación Pública</a:t>
                      </a:r>
                    </a:p>
                  </a:txBody>
                  <a:tcPr/>
                </a:tc>
                <a:extLst>
                  <a:ext uri="{0D108BD9-81ED-4DB2-BD59-A6C34878D82A}">
                    <a16:rowId xmlns:a16="http://schemas.microsoft.com/office/drawing/2014/main" val="3223868875"/>
                  </a:ext>
                </a:extLst>
              </a:tr>
              <a:tr h="487590">
                <a:tc rowSpan="5">
                  <a:txBody>
                    <a:bodyPr/>
                    <a:lstStyle/>
                    <a:p>
                      <a:pPr algn="ctr"/>
                      <a:endParaRPr lang="es-ES" sz="1200" b="1" dirty="0">
                        <a:solidFill>
                          <a:schemeClr val="accent3"/>
                        </a:solidFill>
                      </a:endParaRPr>
                    </a:p>
                    <a:p>
                      <a:pPr algn="ctr"/>
                      <a:endParaRPr lang="es-ES" sz="1200" b="1" dirty="0">
                        <a:solidFill>
                          <a:schemeClr val="accent3"/>
                        </a:solidFill>
                      </a:endParaRPr>
                    </a:p>
                    <a:p>
                      <a:pPr algn="ctr"/>
                      <a:endParaRPr lang="es-ES" sz="1200" b="1" dirty="0">
                        <a:solidFill>
                          <a:schemeClr val="accent3"/>
                        </a:solidFill>
                      </a:endParaRPr>
                    </a:p>
                    <a:p>
                      <a:pPr algn="ctr"/>
                      <a:r>
                        <a:rPr lang="es-ES" sz="1200" b="1" dirty="0">
                          <a:solidFill>
                            <a:schemeClr val="accent3"/>
                          </a:solidFill>
                        </a:rPr>
                        <a:t>3. Gestión con Valores para Resultados</a:t>
                      </a:r>
                      <a:endParaRPr lang="es-CO" sz="1200" dirty="0"/>
                    </a:p>
                  </a:txBody>
                  <a:tcPr/>
                </a:tc>
                <a:tc>
                  <a:txBody>
                    <a:bodyPr/>
                    <a:lstStyle/>
                    <a:p>
                      <a:r>
                        <a:rPr lang="es-ES" sz="1200" dirty="0"/>
                        <a:t>Transparencia, acceso a la información pública y lucha contra la corrupción</a:t>
                      </a:r>
                      <a:endParaRPr lang="es-CO" sz="1200" dirty="0"/>
                    </a:p>
                  </a:txBody>
                  <a:tcPr/>
                </a:tc>
                <a:extLst>
                  <a:ext uri="{0D108BD9-81ED-4DB2-BD59-A6C34878D82A}">
                    <a16:rowId xmlns:a16="http://schemas.microsoft.com/office/drawing/2014/main" val="3538022131"/>
                  </a:ext>
                </a:extLst>
              </a:tr>
              <a:tr h="0">
                <a:tc vMerge="1">
                  <a:txBody>
                    <a:bodyPr/>
                    <a:lstStyle/>
                    <a:p>
                      <a:endParaRPr lang="es-CO"/>
                    </a:p>
                  </a:txBody>
                  <a:tcPr/>
                </a:tc>
                <a:tc>
                  <a:txBody>
                    <a:bodyPr/>
                    <a:lstStyle/>
                    <a:p>
                      <a:r>
                        <a:rPr lang="es-ES" sz="1200" dirty="0"/>
                        <a:t>Fortalecimiento organizacional y simplificación de procesos </a:t>
                      </a:r>
                      <a:endParaRPr lang="es-CO" sz="1200" dirty="0"/>
                    </a:p>
                  </a:txBody>
                  <a:tcPr/>
                </a:tc>
                <a:extLst>
                  <a:ext uri="{0D108BD9-81ED-4DB2-BD59-A6C34878D82A}">
                    <a16:rowId xmlns:a16="http://schemas.microsoft.com/office/drawing/2014/main" val="503238225"/>
                  </a:ext>
                </a:extLst>
              </a:tr>
              <a:tr h="286819">
                <a:tc vMerge="1">
                  <a:txBody>
                    <a:bodyPr/>
                    <a:lstStyle/>
                    <a:p>
                      <a:endParaRPr lang="es-CO" sz="1200" dirty="0"/>
                    </a:p>
                  </a:txBody>
                  <a:tcPr/>
                </a:tc>
                <a:tc>
                  <a:txBody>
                    <a:bodyPr/>
                    <a:lstStyle/>
                    <a:p>
                      <a:r>
                        <a:rPr lang="es-CO" sz="1200" dirty="0"/>
                        <a:t>Servicio al ciudadano</a:t>
                      </a:r>
                    </a:p>
                  </a:txBody>
                  <a:tcPr/>
                </a:tc>
                <a:extLst>
                  <a:ext uri="{0D108BD9-81ED-4DB2-BD59-A6C34878D82A}">
                    <a16:rowId xmlns:a16="http://schemas.microsoft.com/office/drawing/2014/main" val="2264647863"/>
                  </a:ext>
                </a:extLst>
              </a:tr>
              <a:tr h="286819">
                <a:tc vMerge="1">
                  <a:txBody>
                    <a:bodyPr/>
                    <a:lstStyle/>
                    <a:p>
                      <a:endParaRPr lang="es-CO"/>
                    </a:p>
                  </a:txBody>
                  <a:tcPr/>
                </a:tc>
                <a:tc>
                  <a:txBody>
                    <a:bodyPr/>
                    <a:lstStyle/>
                    <a:p>
                      <a:r>
                        <a:rPr lang="es-ES" sz="1200" dirty="0"/>
                        <a:t>Participación ciudadana en la gestión pública </a:t>
                      </a:r>
                      <a:endParaRPr lang="es-CO" sz="1200" dirty="0"/>
                    </a:p>
                  </a:txBody>
                  <a:tcPr/>
                </a:tc>
                <a:extLst>
                  <a:ext uri="{0D108BD9-81ED-4DB2-BD59-A6C34878D82A}">
                    <a16:rowId xmlns:a16="http://schemas.microsoft.com/office/drawing/2014/main" val="3920469121"/>
                  </a:ext>
                </a:extLst>
              </a:tr>
              <a:tr h="340838">
                <a:tc vMerge="1">
                  <a:txBody>
                    <a:bodyPr/>
                    <a:lstStyle/>
                    <a:p>
                      <a:endParaRPr lang="es-CO" dirty="0"/>
                    </a:p>
                  </a:txBody>
                  <a:tcPr/>
                </a:tc>
                <a:tc>
                  <a:txBody>
                    <a:bodyPr/>
                    <a:lstStyle/>
                    <a:p>
                      <a:r>
                        <a:rPr lang="es-CO" sz="1200" dirty="0"/>
                        <a:t>Racionalización de trámites</a:t>
                      </a:r>
                    </a:p>
                  </a:txBody>
                  <a:tcPr/>
                </a:tc>
                <a:extLst>
                  <a:ext uri="{0D108BD9-81ED-4DB2-BD59-A6C34878D82A}">
                    <a16:rowId xmlns:a16="http://schemas.microsoft.com/office/drawing/2014/main" val="460985053"/>
                  </a:ext>
                </a:extLst>
              </a:tr>
            </a:tbl>
          </a:graphicData>
        </a:graphic>
      </p:graphicFrame>
      <p:grpSp>
        <p:nvGrpSpPr>
          <p:cNvPr id="18" name="Google Shape;1707;p97">
            <a:extLst>
              <a:ext uri="{FF2B5EF4-FFF2-40B4-BE49-F238E27FC236}">
                <a16:creationId xmlns:a16="http://schemas.microsoft.com/office/drawing/2014/main" id="{5B81C0C0-0FE8-4447-B67B-482372EEA602}"/>
              </a:ext>
            </a:extLst>
          </p:cNvPr>
          <p:cNvGrpSpPr/>
          <p:nvPr/>
        </p:nvGrpSpPr>
        <p:grpSpPr>
          <a:xfrm>
            <a:off x="7218282" y="1719942"/>
            <a:ext cx="1756844" cy="2471071"/>
            <a:chOff x="5747825" y="1820575"/>
            <a:chExt cx="2439938" cy="2605125"/>
          </a:xfrm>
        </p:grpSpPr>
        <p:sp>
          <p:nvSpPr>
            <p:cNvPr id="19" name="Google Shape;1708;p97">
              <a:extLst>
                <a:ext uri="{FF2B5EF4-FFF2-40B4-BE49-F238E27FC236}">
                  <a16:creationId xmlns:a16="http://schemas.microsoft.com/office/drawing/2014/main" id="{22B0BF32-1348-4D98-81B8-BD16F09B0F9F}"/>
                </a:ext>
              </a:extLst>
            </p:cNvPr>
            <p:cNvSpPr/>
            <p:nvPr/>
          </p:nvSpPr>
          <p:spPr>
            <a:xfrm>
              <a:off x="6508000" y="2177175"/>
              <a:ext cx="899750" cy="1537275"/>
            </a:xfrm>
            <a:custGeom>
              <a:avLst/>
              <a:gdLst/>
              <a:ahLst/>
              <a:cxnLst/>
              <a:rect l="l" t="t" r="r" b="b"/>
              <a:pathLst>
                <a:path w="35990" h="61491" extrusionOk="0">
                  <a:moveTo>
                    <a:pt x="5198" y="0"/>
                  </a:moveTo>
                  <a:cubicBezTo>
                    <a:pt x="2311" y="0"/>
                    <a:pt x="1" y="2341"/>
                    <a:pt x="1" y="5198"/>
                  </a:cubicBezTo>
                  <a:lnTo>
                    <a:pt x="1" y="61491"/>
                  </a:lnTo>
                  <a:lnTo>
                    <a:pt x="35989" y="61491"/>
                  </a:lnTo>
                  <a:lnTo>
                    <a:pt x="35989" y="5198"/>
                  </a:lnTo>
                  <a:cubicBezTo>
                    <a:pt x="35989" y="2341"/>
                    <a:pt x="33649" y="0"/>
                    <a:pt x="3076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709;p97">
              <a:extLst>
                <a:ext uri="{FF2B5EF4-FFF2-40B4-BE49-F238E27FC236}">
                  <a16:creationId xmlns:a16="http://schemas.microsoft.com/office/drawing/2014/main" id="{3A55CC09-5D3A-48D4-8507-B4C869C5C878}"/>
                </a:ext>
              </a:extLst>
            </p:cNvPr>
            <p:cNvSpPr/>
            <p:nvPr/>
          </p:nvSpPr>
          <p:spPr>
            <a:xfrm>
              <a:off x="6316525" y="2346625"/>
              <a:ext cx="406550" cy="797900"/>
            </a:xfrm>
            <a:custGeom>
              <a:avLst/>
              <a:gdLst/>
              <a:ahLst/>
              <a:cxnLst/>
              <a:rect l="l" t="t" r="r" b="b"/>
              <a:pathLst>
                <a:path w="16262" h="31916" extrusionOk="0">
                  <a:moveTo>
                    <a:pt x="10791" y="1"/>
                  </a:moveTo>
                  <a:cubicBezTo>
                    <a:pt x="10791" y="1"/>
                    <a:pt x="7569" y="3010"/>
                    <a:pt x="6444" y="8451"/>
                  </a:cubicBezTo>
                  <a:cubicBezTo>
                    <a:pt x="5350" y="13922"/>
                    <a:pt x="0" y="31916"/>
                    <a:pt x="0" y="31916"/>
                  </a:cubicBezTo>
                  <a:lnTo>
                    <a:pt x="16262" y="31916"/>
                  </a:lnTo>
                  <a:lnTo>
                    <a:pt x="10791" y="1"/>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710;p97">
              <a:extLst>
                <a:ext uri="{FF2B5EF4-FFF2-40B4-BE49-F238E27FC236}">
                  <a16:creationId xmlns:a16="http://schemas.microsoft.com/office/drawing/2014/main" id="{6DB94254-D6BF-42C7-B2DE-08CABF09F309}"/>
                </a:ext>
              </a:extLst>
            </p:cNvPr>
            <p:cNvSpPr/>
            <p:nvPr/>
          </p:nvSpPr>
          <p:spPr>
            <a:xfrm>
              <a:off x="7185075" y="2346625"/>
              <a:ext cx="405800" cy="797900"/>
            </a:xfrm>
            <a:custGeom>
              <a:avLst/>
              <a:gdLst/>
              <a:ahLst/>
              <a:cxnLst/>
              <a:rect l="l" t="t" r="r" b="b"/>
              <a:pathLst>
                <a:path w="16232" h="31916" extrusionOk="0">
                  <a:moveTo>
                    <a:pt x="5441" y="1"/>
                  </a:moveTo>
                  <a:lnTo>
                    <a:pt x="0" y="31916"/>
                  </a:lnTo>
                  <a:lnTo>
                    <a:pt x="16232" y="31916"/>
                  </a:lnTo>
                  <a:cubicBezTo>
                    <a:pt x="16232" y="31916"/>
                    <a:pt x="10882" y="13922"/>
                    <a:pt x="9788" y="8451"/>
                  </a:cubicBezTo>
                  <a:cubicBezTo>
                    <a:pt x="8663" y="3010"/>
                    <a:pt x="5441" y="1"/>
                    <a:pt x="5441" y="1"/>
                  </a:cubicBez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711;p97">
              <a:extLst>
                <a:ext uri="{FF2B5EF4-FFF2-40B4-BE49-F238E27FC236}">
                  <a16:creationId xmlns:a16="http://schemas.microsoft.com/office/drawing/2014/main" id="{5B6C297E-19F2-46F2-B3CB-5522A196AA8E}"/>
                </a:ext>
              </a:extLst>
            </p:cNvPr>
            <p:cNvSpPr/>
            <p:nvPr/>
          </p:nvSpPr>
          <p:spPr>
            <a:xfrm>
              <a:off x="6586275" y="2168050"/>
              <a:ext cx="734850" cy="1183175"/>
            </a:xfrm>
            <a:custGeom>
              <a:avLst/>
              <a:gdLst/>
              <a:ahLst/>
              <a:cxnLst/>
              <a:rect l="l" t="t" r="r" b="b"/>
              <a:pathLst>
                <a:path w="29394" h="47327" extrusionOk="0">
                  <a:moveTo>
                    <a:pt x="14712" y="1"/>
                  </a:moveTo>
                  <a:lnTo>
                    <a:pt x="1" y="7144"/>
                  </a:lnTo>
                  <a:lnTo>
                    <a:pt x="3223" y="46324"/>
                  </a:lnTo>
                  <a:cubicBezTo>
                    <a:pt x="3223" y="46324"/>
                    <a:pt x="5441" y="47327"/>
                    <a:pt x="14712" y="47327"/>
                  </a:cubicBezTo>
                  <a:cubicBezTo>
                    <a:pt x="23952" y="47327"/>
                    <a:pt x="26202" y="46324"/>
                    <a:pt x="26202" y="46324"/>
                  </a:cubicBezTo>
                  <a:lnTo>
                    <a:pt x="29393" y="7144"/>
                  </a:lnTo>
                  <a:lnTo>
                    <a:pt x="14712"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712;p97">
              <a:extLst>
                <a:ext uri="{FF2B5EF4-FFF2-40B4-BE49-F238E27FC236}">
                  <a16:creationId xmlns:a16="http://schemas.microsoft.com/office/drawing/2014/main" id="{F020D426-D688-4C0B-B967-3D388DEFB016}"/>
                </a:ext>
              </a:extLst>
            </p:cNvPr>
            <p:cNvSpPr/>
            <p:nvPr/>
          </p:nvSpPr>
          <p:spPr>
            <a:xfrm>
              <a:off x="6903150" y="2254675"/>
              <a:ext cx="101850" cy="727250"/>
            </a:xfrm>
            <a:custGeom>
              <a:avLst/>
              <a:gdLst/>
              <a:ahLst/>
              <a:cxnLst/>
              <a:rect l="l" t="t" r="r" b="b"/>
              <a:pathLst>
                <a:path w="4074" h="29090" extrusionOk="0">
                  <a:moveTo>
                    <a:pt x="2037" y="1"/>
                  </a:moveTo>
                  <a:lnTo>
                    <a:pt x="1" y="1308"/>
                  </a:lnTo>
                  <a:lnTo>
                    <a:pt x="943" y="4773"/>
                  </a:lnTo>
                  <a:lnTo>
                    <a:pt x="1" y="26506"/>
                  </a:lnTo>
                  <a:lnTo>
                    <a:pt x="2037" y="29089"/>
                  </a:lnTo>
                  <a:lnTo>
                    <a:pt x="4074" y="26506"/>
                  </a:lnTo>
                  <a:lnTo>
                    <a:pt x="3131" y="4773"/>
                  </a:lnTo>
                  <a:lnTo>
                    <a:pt x="4074" y="1308"/>
                  </a:lnTo>
                  <a:lnTo>
                    <a:pt x="2037"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713;p97">
              <a:extLst>
                <a:ext uri="{FF2B5EF4-FFF2-40B4-BE49-F238E27FC236}">
                  <a16:creationId xmlns:a16="http://schemas.microsoft.com/office/drawing/2014/main" id="{66DD5027-739C-453C-9D21-A105E513BC4C}"/>
                </a:ext>
              </a:extLst>
            </p:cNvPr>
            <p:cNvSpPr/>
            <p:nvPr/>
          </p:nvSpPr>
          <p:spPr>
            <a:xfrm>
              <a:off x="6859075" y="2205300"/>
              <a:ext cx="95025" cy="136800"/>
            </a:xfrm>
            <a:custGeom>
              <a:avLst/>
              <a:gdLst/>
              <a:ahLst/>
              <a:cxnLst/>
              <a:rect l="l" t="t" r="r" b="b"/>
              <a:pathLst>
                <a:path w="3801" h="5472" extrusionOk="0">
                  <a:moveTo>
                    <a:pt x="730" y="0"/>
                  </a:moveTo>
                  <a:lnTo>
                    <a:pt x="1" y="5471"/>
                  </a:lnTo>
                  <a:lnTo>
                    <a:pt x="3800" y="1976"/>
                  </a:lnTo>
                  <a:lnTo>
                    <a:pt x="730"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714;p97">
              <a:extLst>
                <a:ext uri="{FF2B5EF4-FFF2-40B4-BE49-F238E27FC236}">
                  <a16:creationId xmlns:a16="http://schemas.microsoft.com/office/drawing/2014/main" id="{C07D182E-6CF9-420C-98F2-BCD27D226B3F}"/>
                </a:ext>
              </a:extLst>
            </p:cNvPr>
            <p:cNvSpPr/>
            <p:nvPr/>
          </p:nvSpPr>
          <p:spPr>
            <a:xfrm>
              <a:off x="6316525" y="2965175"/>
              <a:ext cx="639075" cy="179350"/>
            </a:xfrm>
            <a:custGeom>
              <a:avLst/>
              <a:gdLst/>
              <a:ahLst/>
              <a:cxnLst/>
              <a:rect l="l" t="t" r="r" b="b"/>
              <a:pathLst>
                <a:path w="25563" h="7174" extrusionOk="0">
                  <a:moveTo>
                    <a:pt x="2097" y="1"/>
                  </a:moveTo>
                  <a:lnTo>
                    <a:pt x="0" y="7174"/>
                  </a:lnTo>
                  <a:lnTo>
                    <a:pt x="25563" y="7174"/>
                  </a:lnTo>
                  <a:cubicBezTo>
                    <a:pt x="25563" y="274"/>
                    <a:pt x="19332" y="1"/>
                    <a:pt x="19332" y="1"/>
                  </a:cubicBezTo>
                  <a:close/>
                </a:path>
              </a:pathLst>
            </a:custGeom>
            <a:solidFill>
              <a:srgbClr val="F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715;p97">
              <a:extLst>
                <a:ext uri="{FF2B5EF4-FFF2-40B4-BE49-F238E27FC236}">
                  <a16:creationId xmlns:a16="http://schemas.microsoft.com/office/drawing/2014/main" id="{FC520C5A-244D-4FFE-A802-A14903C4EA8D}"/>
                </a:ext>
              </a:extLst>
            </p:cNvPr>
            <p:cNvSpPr/>
            <p:nvPr/>
          </p:nvSpPr>
          <p:spPr>
            <a:xfrm>
              <a:off x="6954075" y="2205300"/>
              <a:ext cx="95000" cy="136800"/>
            </a:xfrm>
            <a:custGeom>
              <a:avLst/>
              <a:gdLst/>
              <a:ahLst/>
              <a:cxnLst/>
              <a:rect l="l" t="t" r="r" b="b"/>
              <a:pathLst>
                <a:path w="3800" h="5472" extrusionOk="0">
                  <a:moveTo>
                    <a:pt x="3040" y="0"/>
                  </a:moveTo>
                  <a:lnTo>
                    <a:pt x="0" y="1976"/>
                  </a:lnTo>
                  <a:lnTo>
                    <a:pt x="3800" y="5471"/>
                  </a:lnTo>
                  <a:lnTo>
                    <a:pt x="3040"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716;p97">
              <a:extLst>
                <a:ext uri="{FF2B5EF4-FFF2-40B4-BE49-F238E27FC236}">
                  <a16:creationId xmlns:a16="http://schemas.microsoft.com/office/drawing/2014/main" id="{0BA077C4-DC6E-423B-8EC1-C68041C011CF}"/>
                </a:ext>
              </a:extLst>
            </p:cNvPr>
            <p:cNvSpPr/>
            <p:nvPr/>
          </p:nvSpPr>
          <p:spPr>
            <a:xfrm>
              <a:off x="6805875" y="2168050"/>
              <a:ext cx="223450" cy="106750"/>
            </a:xfrm>
            <a:custGeom>
              <a:avLst/>
              <a:gdLst/>
              <a:ahLst/>
              <a:cxnLst/>
              <a:rect l="l" t="t" r="r" b="b"/>
              <a:pathLst>
                <a:path w="8938" h="4270" extrusionOk="0">
                  <a:moveTo>
                    <a:pt x="5928" y="1"/>
                  </a:moveTo>
                  <a:lnTo>
                    <a:pt x="1" y="2858"/>
                  </a:lnTo>
                  <a:cubicBezTo>
                    <a:pt x="2188" y="3890"/>
                    <a:pt x="3843" y="4269"/>
                    <a:pt x="5095" y="4269"/>
                  </a:cubicBezTo>
                  <a:cubicBezTo>
                    <a:pt x="8158" y="4269"/>
                    <a:pt x="8808" y="1999"/>
                    <a:pt x="8937" y="1460"/>
                  </a:cubicBezTo>
                  <a:lnTo>
                    <a:pt x="5928"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717;p97">
              <a:extLst>
                <a:ext uri="{FF2B5EF4-FFF2-40B4-BE49-F238E27FC236}">
                  <a16:creationId xmlns:a16="http://schemas.microsoft.com/office/drawing/2014/main" id="{196619AE-9F4B-438C-B546-3FAF793AC4A7}"/>
                </a:ext>
              </a:extLst>
            </p:cNvPr>
            <p:cNvSpPr/>
            <p:nvPr/>
          </p:nvSpPr>
          <p:spPr>
            <a:xfrm>
              <a:off x="6751350" y="1820575"/>
              <a:ext cx="404700" cy="241125"/>
            </a:xfrm>
            <a:custGeom>
              <a:avLst/>
              <a:gdLst/>
              <a:ahLst/>
              <a:cxnLst/>
              <a:rect l="l" t="t" r="r" b="b"/>
              <a:pathLst>
                <a:path w="16188" h="9645" extrusionOk="0">
                  <a:moveTo>
                    <a:pt x="7712" y="1"/>
                  </a:moveTo>
                  <a:cubicBezTo>
                    <a:pt x="1" y="1"/>
                    <a:pt x="2911" y="9644"/>
                    <a:pt x="2911" y="9644"/>
                  </a:cubicBezTo>
                  <a:lnTo>
                    <a:pt x="8109" y="8337"/>
                  </a:lnTo>
                  <a:lnTo>
                    <a:pt x="13276" y="9644"/>
                  </a:lnTo>
                  <a:cubicBezTo>
                    <a:pt x="13276" y="9644"/>
                    <a:pt x="16187" y="1"/>
                    <a:pt x="8505" y="1"/>
                  </a:cubicBezTo>
                  <a:cubicBezTo>
                    <a:pt x="8376" y="1"/>
                    <a:pt x="8244" y="3"/>
                    <a:pt x="8109" y="9"/>
                  </a:cubicBezTo>
                  <a:cubicBezTo>
                    <a:pt x="7974" y="3"/>
                    <a:pt x="7841" y="1"/>
                    <a:pt x="7712" y="1"/>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718;p97">
              <a:extLst>
                <a:ext uri="{FF2B5EF4-FFF2-40B4-BE49-F238E27FC236}">
                  <a16:creationId xmlns:a16="http://schemas.microsoft.com/office/drawing/2014/main" id="{52035CB4-4F8F-4581-B40F-3B2AA99813E9}"/>
                </a:ext>
              </a:extLst>
            </p:cNvPr>
            <p:cNvSpPr/>
            <p:nvPr/>
          </p:nvSpPr>
          <p:spPr>
            <a:xfrm>
              <a:off x="7020925" y="2032025"/>
              <a:ext cx="80575" cy="79825"/>
            </a:xfrm>
            <a:custGeom>
              <a:avLst/>
              <a:gdLst/>
              <a:ahLst/>
              <a:cxnLst/>
              <a:rect l="l" t="t" r="r" b="b"/>
              <a:pathLst>
                <a:path w="3223" h="3193" extrusionOk="0">
                  <a:moveTo>
                    <a:pt x="1612" y="1"/>
                  </a:moveTo>
                  <a:cubicBezTo>
                    <a:pt x="730" y="1"/>
                    <a:pt x="1" y="730"/>
                    <a:pt x="1" y="1612"/>
                  </a:cubicBezTo>
                  <a:cubicBezTo>
                    <a:pt x="1" y="2493"/>
                    <a:pt x="730" y="3192"/>
                    <a:pt x="1612" y="3192"/>
                  </a:cubicBezTo>
                  <a:cubicBezTo>
                    <a:pt x="2493" y="3192"/>
                    <a:pt x="3223" y="2493"/>
                    <a:pt x="3223" y="1612"/>
                  </a:cubicBezTo>
                  <a:cubicBezTo>
                    <a:pt x="3223" y="730"/>
                    <a:pt x="2493" y="1"/>
                    <a:pt x="1612" y="1"/>
                  </a:cubicBezTo>
                  <a:close/>
                </a:path>
              </a:pathLst>
            </a:custGeom>
            <a:solidFill>
              <a:srgbClr val="D86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719;p97">
              <a:extLst>
                <a:ext uri="{FF2B5EF4-FFF2-40B4-BE49-F238E27FC236}">
                  <a16:creationId xmlns:a16="http://schemas.microsoft.com/office/drawing/2014/main" id="{900C1DD1-4E0C-45CA-ACA4-C8269D59A6B8}"/>
                </a:ext>
              </a:extLst>
            </p:cNvPr>
            <p:cNvSpPr/>
            <p:nvPr/>
          </p:nvSpPr>
          <p:spPr>
            <a:xfrm>
              <a:off x="6805875" y="2032025"/>
              <a:ext cx="80575" cy="79825"/>
            </a:xfrm>
            <a:custGeom>
              <a:avLst/>
              <a:gdLst/>
              <a:ahLst/>
              <a:cxnLst/>
              <a:rect l="l" t="t" r="r" b="b"/>
              <a:pathLst>
                <a:path w="3223" h="3193" extrusionOk="0">
                  <a:moveTo>
                    <a:pt x="1612" y="1"/>
                  </a:moveTo>
                  <a:cubicBezTo>
                    <a:pt x="730" y="1"/>
                    <a:pt x="1" y="730"/>
                    <a:pt x="1" y="1612"/>
                  </a:cubicBezTo>
                  <a:cubicBezTo>
                    <a:pt x="1" y="2493"/>
                    <a:pt x="730" y="3192"/>
                    <a:pt x="1612" y="3192"/>
                  </a:cubicBezTo>
                  <a:cubicBezTo>
                    <a:pt x="2493" y="3192"/>
                    <a:pt x="3223" y="2493"/>
                    <a:pt x="3223" y="1612"/>
                  </a:cubicBezTo>
                  <a:cubicBezTo>
                    <a:pt x="3223" y="730"/>
                    <a:pt x="2493" y="1"/>
                    <a:pt x="1612" y="1"/>
                  </a:cubicBezTo>
                  <a:close/>
                </a:path>
              </a:pathLst>
            </a:custGeom>
            <a:solidFill>
              <a:srgbClr val="D86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720;p97">
              <a:extLst>
                <a:ext uri="{FF2B5EF4-FFF2-40B4-BE49-F238E27FC236}">
                  <a16:creationId xmlns:a16="http://schemas.microsoft.com/office/drawing/2014/main" id="{EF3E3E72-C83C-4A50-86DE-1C6AA177487C}"/>
                </a:ext>
              </a:extLst>
            </p:cNvPr>
            <p:cNvSpPr/>
            <p:nvPr/>
          </p:nvSpPr>
          <p:spPr>
            <a:xfrm>
              <a:off x="6804375" y="1902850"/>
              <a:ext cx="298650" cy="351850"/>
            </a:xfrm>
            <a:custGeom>
              <a:avLst/>
              <a:gdLst/>
              <a:ahLst/>
              <a:cxnLst/>
              <a:rect l="l" t="t" r="r" b="b"/>
              <a:pathLst>
                <a:path w="11946" h="14074" extrusionOk="0">
                  <a:moveTo>
                    <a:pt x="5988" y="1"/>
                  </a:moveTo>
                  <a:cubicBezTo>
                    <a:pt x="0" y="457"/>
                    <a:pt x="1094" y="4651"/>
                    <a:pt x="1976" y="9302"/>
                  </a:cubicBezTo>
                  <a:cubicBezTo>
                    <a:pt x="2888" y="13952"/>
                    <a:pt x="5988" y="14074"/>
                    <a:pt x="5988" y="14074"/>
                  </a:cubicBezTo>
                  <a:cubicBezTo>
                    <a:pt x="5988" y="14074"/>
                    <a:pt x="9088" y="13952"/>
                    <a:pt x="9970" y="9302"/>
                  </a:cubicBezTo>
                  <a:cubicBezTo>
                    <a:pt x="10851" y="4651"/>
                    <a:pt x="11946" y="457"/>
                    <a:pt x="5988"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721;p97">
              <a:extLst>
                <a:ext uri="{FF2B5EF4-FFF2-40B4-BE49-F238E27FC236}">
                  <a16:creationId xmlns:a16="http://schemas.microsoft.com/office/drawing/2014/main" id="{9C59F43E-079D-4343-8B76-16EADC96C1EC}"/>
                </a:ext>
              </a:extLst>
            </p:cNvPr>
            <p:cNvSpPr/>
            <p:nvPr/>
          </p:nvSpPr>
          <p:spPr>
            <a:xfrm>
              <a:off x="7001175" y="2079150"/>
              <a:ext cx="19775" cy="38025"/>
            </a:xfrm>
            <a:custGeom>
              <a:avLst/>
              <a:gdLst/>
              <a:ahLst/>
              <a:cxnLst/>
              <a:rect l="l" t="t" r="r" b="b"/>
              <a:pathLst>
                <a:path w="791" h="1521" extrusionOk="0">
                  <a:moveTo>
                    <a:pt x="396" y="0"/>
                  </a:moveTo>
                  <a:cubicBezTo>
                    <a:pt x="183" y="0"/>
                    <a:pt x="1" y="152"/>
                    <a:pt x="1" y="396"/>
                  </a:cubicBezTo>
                  <a:lnTo>
                    <a:pt x="1" y="1125"/>
                  </a:lnTo>
                  <a:cubicBezTo>
                    <a:pt x="1" y="1338"/>
                    <a:pt x="183" y="1520"/>
                    <a:pt x="396" y="1520"/>
                  </a:cubicBezTo>
                  <a:cubicBezTo>
                    <a:pt x="609" y="1520"/>
                    <a:pt x="791" y="1338"/>
                    <a:pt x="791" y="1125"/>
                  </a:cubicBezTo>
                  <a:lnTo>
                    <a:pt x="791" y="396"/>
                  </a:lnTo>
                  <a:cubicBezTo>
                    <a:pt x="791" y="152"/>
                    <a:pt x="609" y="0"/>
                    <a:pt x="396"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722;p97">
              <a:extLst>
                <a:ext uri="{FF2B5EF4-FFF2-40B4-BE49-F238E27FC236}">
                  <a16:creationId xmlns:a16="http://schemas.microsoft.com/office/drawing/2014/main" id="{5181F8A0-FDFF-43B7-8712-CABF2B5CBCB1}"/>
                </a:ext>
              </a:extLst>
            </p:cNvPr>
            <p:cNvSpPr/>
            <p:nvPr/>
          </p:nvSpPr>
          <p:spPr>
            <a:xfrm>
              <a:off x="6821850" y="1882625"/>
              <a:ext cx="199100" cy="175275"/>
            </a:xfrm>
            <a:custGeom>
              <a:avLst/>
              <a:gdLst/>
              <a:ahLst/>
              <a:cxnLst/>
              <a:rect l="l" t="t" r="r" b="b"/>
              <a:pathLst>
                <a:path w="7964" h="7011" extrusionOk="0">
                  <a:moveTo>
                    <a:pt x="2945" y="0"/>
                  </a:moveTo>
                  <a:cubicBezTo>
                    <a:pt x="2367" y="0"/>
                    <a:pt x="1894" y="73"/>
                    <a:pt x="1642" y="263"/>
                  </a:cubicBezTo>
                  <a:cubicBezTo>
                    <a:pt x="547" y="1083"/>
                    <a:pt x="0" y="5187"/>
                    <a:pt x="730" y="7010"/>
                  </a:cubicBezTo>
                  <a:cubicBezTo>
                    <a:pt x="4742" y="6463"/>
                    <a:pt x="7964" y="810"/>
                    <a:pt x="7964" y="810"/>
                  </a:cubicBezTo>
                  <a:cubicBezTo>
                    <a:pt x="7964" y="810"/>
                    <a:pt x="4870" y="0"/>
                    <a:pt x="2945"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723;p97">
              <a:extLst>
                <a:ext uri="{FF2B5EF4-FFF2-40B4-BE49-F238E27FC236}">
                  <a16:creationId xmlns:a16="http://schemas.microsoft.com/office/drawing/2014/main" id="{CDC936D0-E445-44AE-B6CC-84448CDA8A36}"/>
                </a:ext>
              </a:extLst>
            </p:cNvPr>
            <p:cNvSpPr/>
            <p:nvPr/>
          </p:nvSpPr>
          <p:spPr>
            <a:xfrm>
              <a:off x="6936575" y="2114100"/>
              <a:ext cx="26625" cy="63100"/>
            </a:xfrm>
            <a:custGeom>
              <a:avLst/>
              <a:gdLst/>
              <a:ahLst/>
              <a:cxnLst/>
              <a:rect l="l" t="t" r="r" b="b"/>
              <a:pathLst>
                <a:path w="1065" h="2524" fill="none" extrusionOk="0">
                  <a:moveTo>
                    <a:pt x="1" y="2371"/>
                  </a:moveTo>
                  <a:cubicBezTo>
                    <a:pt x="1" y="2371"/>
                    <a:pt x="579" y="2523"/>
                    <a:pt x="1065" y="2371"/>
                  </a:cubicBezTo>
                  <a:lnTo>
                    <a:pt x="1065" y="1"/>
                  </a:lnTo>
                </a:path>
              </a:pathLst>
            </a:custGeom>
            <a:noFill/>
            <a:ln w="5325"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724;p97">
              <a:extLst>
                <a:ext uri="{FF2B5EF4-FFF2-40B4-BE49-F238E27FC236}">
                  <a16:creationId xmlns:a16="http://schemas.microsoft.com/office/drawing/2014/main" id="{855B2326-1EA8-4CD1-B77F-7347E9E43211}"/>
                </a:ext>
              </a:extLst>
            </p:cNvPr>
            <p:cNvSpPr/>
            <p:nvPr/>
          </p:nvSpPr>
          <p:spPr>
            <a:xfrm>
              <a:off x="6987500" y="2038125"/>
              <a:ext cx="49425" cy="13700"/>
            </a:xfrm>
            <a:custGeom>
              <a:avLst/>
              <a:gdLst/>
              <a:ahLst/>
              <a:cxnLst/>
              <a:rect l="l" t="t" r="r" b="b"/>
              <a:pathLst>
                <a:path w="1977" h="548" fill="none" extrusionOk="0">
                  <a:moveTo>
                    <a:pt x="1" y="547"/>
                  </a:moveTo>
                  <a:cubicBezTo>
                    <a:pt x="1" y="547"/>
                    <a:pt x="791" y="0"/>
                    <a:pt x="1976" y="547"/>
                  </a:cubicBezTo>
                </a:path>
              </a:pathLst>
            </a:custGeom>
            <a:noFill/>
            <a:ln w="10650"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725;p97">
              <a:extLst>
                <a:ext uri="{FF2B5EF4-FFF2-40B4-BE49-F238E27FC236}">
                  <a16:creationId xmlns:a16="http://schemas.microsoft.com/office/drawing/2014/main" id="{3EC21717-4BDD-4B0C-920E-D938CD4D47D3}"/>
                </a:ext>
              </a:extLst>
            </p:cNvPr>
            <p:cNvSpPr/>
            <p:nvPr/>
          </p:nvSpPr>
          <p:spPr>
            <a:xfrm>
              <a:off x="6886425" y="2079150"/>
              <a:ext cx="19800" cy="38025"/>
            </a:xfrm>
            <a:custGeom>
              <a:avLst/>
              <a:gdLst/>
              <a:ahLst/>
              <a:cxnLst/>
              <a:rect l="l" t="t" r="r" b="b"/>
              <a:pathLst>
                <a:path w="792" h="1521" extrusionOk="0">
                  <a:moveTo>
                    <a:pt x="396" y="0"/>
                  </a:moveTo>
                  <a:cubicBezTo>
                    <a:pt x="183" y="0"/>
                    <a:pt x="1" y="152"/>
                    <a:pt x="1" y="396"/>
                  </a:cubicBezTo>
                  <a:lnTo>
                    <a:pt x="1" y="1125"/>
                  </a:lnTo>
                  <a:cubicBezTo>
                    <a:pt x="1" y="1338"/>
                    <a:pt x="183" y="1520"/>
                    <a:pt x="396" y="1520"/>
                  </a:cubicBezTo>
                  <a:cubicBezTo>
                    <a:pt x="609" y="1520"/>
                    <a:pt x="791" y="1338"/>
                    <a:pt x="791" y="1125"/>
                  </a:cubicBezTo>
                  <a:lnTo>
                    <a:pt x="791" y="396"/>
                  </a:lnTo>
                  <a:cubicBezTo>
                    <a:pt x="791" y="152"/>
                    <a:pt x="609" y="0"/>
                    <a:pt x="396"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26;p97">
              <a:extLst>
                <a:ext uri="{FF2B5EF4-FFF2-40B4-BE49-F238E27FC236}">
                  <a16:creationId xmlns:a16="http://schemas.microsoft.com/office/drawing/2014/main" id="{40EEA819-DF0F-46D2-AA4B-0FA026F02A5E}"/>
                </a:ext>
              </a:extLst>
            </p:cNvPr>
            <p:cNvSpPr/>
            <p:nvPr/>
          </p:nvSpPr>
          <p:spPr>
            <a:xfrm>
              <a:off x="6871225" y="2038125"/>
              <a:ext cx="49425" cy="13700"/>
            </a:xfrm>
            <a:custGeom>
              <a:avLst/>
              <a:gdLst/>
              <a:ahLst/>
              <a:cxnLst/>
              <a:rect l="l" t="t" r="r" b="b"/>
              <a:pathLst>
                <a:path w="1977" h="548" fill="none" extrusionOk="0">
                  <a:moveTo>
                    <a:pt x="1977" y="547"/>
                  </a:moveTo>
                  <a:cubicBezTo>
                    <a:pt x="1977" y="547"/>
                    <a:pt x="1186" y="0"/>
                    <a:pt x="1" y="547"/>
                  </a:cubicBezTo>
                </a:path>
              </a:pathLst>
            </a:custGeom>
            <a:noFill/>
            <a:ln w="10650"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27;p97">
              <a:extLst>
                <a:ext uri="{FF2B5EF4-FFF2-40B4-BE49-F238E27FC236}">
                  <a16:creationId xmlns:a16="http://schemas.microsoft.com/office/drawing/2014/main" id="{2ADFEAA4-D4B2-41D4-A559-4EE57311F831}"/>
                </a:ext>
              </a:extLst>
            </p:cNvPr>
            <p:cNvSpPr/>
            <p:nvPr/>
          </p:nvSpPr>
          <p:spPr>
            <a:xfrm>
              <a:off x="6936575" y="2201500"/>
              <a:ext cx="31200" cy="25"/>
            </a:xfrm>
            <a:custGeom>
              <a:avLst/>
              <a:gdLst/>
              <a:ahLst/>
              <a:cxnLst/>
              <a:rect l="l" t="t" r="r" b="b"/>
              <a:pathLst>
                <a:path w="1248" h="1" fill="none" extrusionOk="0">
                  <a:moveTo>
                    <a:pt x="1" y="0"/>
                  </a:moveTo>
                  <a:lnTo>
                    <a:pt x="1247" y="0"/>
                  </a:lnTo>
                </a:path>
              </a:pathLst>
            </a:custGeom>
            <a:noFill/>
            <a:ln w="5325"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28;p97">
              <a:extLst>
                <a:ext uri="{FF2B5EF4-FFF2-40B4-BE49-F238E27FC236}">
                  <a16:creationId xmlns:a16="http://schemas.microsoft.com/office/drawing/2014/main" id="{C03DC822-E0C5-46AF-997B-3A20CC93D8FC}"/>
                </a:ext>
              </a:extLst>
            </p:cNvPr>
            <p:cNvSpPr/>
            <p:nvPr/>
          </p:nvSpPr>
          <p:spPr>
            <a:xfrm>
              <a:off x="6951775" y="2965175"/>
              <a:ext cx="639100" cy="179350"/>
            </a:xfrm>
            <a:custGeom>
              <a:avLst/>
              <a:gdLst/>
              <a:ahLst/>
              <a:cxnLst/>
              <a:rect l="l" t="t" r="r" b="b"/>
              <a:pathLst>
                <a:path w="25564" h="7174" extrusionOk="0">
                  <a:moveTo>
                    <a:pt x="6232" y="1"/>
                  </a:moveTo>
                  <a:cubicBezTo>
                    <a:pt x="6232" y="1"/>
                    <a:pt x="1" y="274"/>
                    <a:pt x="1" y="7174"/>
                  </a:cubicBezTo>
                  <a:lnTo>
                    <a:pt x="25564" y="7174"/>
                  </a:lnTo>
                  <a:lnTo>
                    <a:pt x="23497" y="1"/>
                  </a:lnTo>
                  <a:close/>
                </a:path>
              </a:pathLst>
            </a:custGeom>
            <a:solidFill>
              <a:srgbClr val="F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729;p97">
              <a:extLst>
                <a:ext uri="{FF2B5EF4-FFF2-40B4-BE49-F238E27FC236}">
                  <a16:creationId xmlns:a16="http://schemas.microsoft.com/office/drawing/2014/main" id="{FA9A718E-FD60-45CB-A2D5-71B5043BCCD1}"/>
                </a:ext>
              </a:extLst>
            </p:cNvPr>
            <p:cNvSpPr/>
            <p:nvPr/>
          </p:nvSpPr>
          <p:spPr>
            <a:xfrm>
              <a:off x="6496600" y="2683250"/>
              <a:ext cx="911150" cy="404300"/>
            </a:xfrm>
            <a:custGeom>
              <a:avLst/>
              <a:gdLst/>
              <a:ahLst/>
              <a:cxnLst/>
              <a:rect l="l" t="t" r="r" b="b"/>
              <a:pathLst>
                <a:path w="36446" h="16172" extrusionOk="0">
                  <a:moveTo>
                    <a:pt x="1" y="1"/>
                  </a:moveTo>
                  <a:lnTo>
                    <a:pt x="2676" y="16171"/>
                  </a:lnTo>
                  <a:lnTo>
                    <a:pt x="33771" y="16171"/>
                  </a:lnTo>
                  <a:lnTo>
                    <a:pt x="36445"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730;p97">
              <a:extLst>
                <a:ext uri="{FF2B5EF4-FFF2-40B4-BE49-F238E27FC236}">
                  <a16:creationId xmlns:a16="http://schemas.microsoft.com/office/drawing/2014/main" id="{65D19F9F-DDBD-4573-A0F9-9EF8FBEA1BB6}"/>
                </a:ext>
              </a:extLst>
            </p:cNvPr>
            <p:cNvSpPr/>
            <p:nvPr/>
          </p:nvSpPr>
          <p:spPr>
            <a:xfrm>
              <a:off x="6563475" y="3087525"/>
              <a:ext cx="778925" cy="54725"/>
            </a:xfrm>
            <a:custGeom>
              <a:avLst/>
              <a:gdLst/>
              <a:ahLst/>
              <a:cxnLst/>
              <a:rect l="l" t="t" r="r" b="b"/>
              <a:pathLst>
                <a:path w="31157" h="2189" extrusionOk="0">
                  <a:moveTo>
                    <a:pt x="1" y="0"/>
                  </a:moveTo>
                  <a:lnTo>
                    <a:pt x="1" y="2189"/>
                  </a:lnTo>
                  <a:lnTo>
                    <a:pt x="31156" y="2189"/>
                  </a:lnTo>
                  <a:lnTo>
                    <a:pt x="31156"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31;p97">
              <a:extLst>
                <a:ext uri="{FF2B5EF4-FFF2-40B4-BE49-F238E27FC236}">
                  <a16:creationId xmlns:a16="http://schemas.microsoft.com/office/drawing/2014/main" id="{F2015B7F-27E1-4168-BF13-6AA768B6B590}"/>
                </a:ext>
              </a:extLst>
            </p:cNvPr>
            <p:cNvSpPr/>
            <p:nvPr/>
          </p:nvSpPr>
          <p:spPr>
            <a:xfrm>
              <a:off x="6878825" y="2885400"/>
              <a:ext cx="157325" cy="101075"/>
            </a:xfrm>
            <a:custGeom>
              <a:avLst/>
              <a:gdLst/>
              <a:ahLst/>
              <a:cxnLst/>
              <a:rect l="l" t="t" r="r" b="b"/>
              <a:pathLst>
                <a:path w="6293" h="4043" extrusionOk="0">
                  <a:moveTo>
                    <a:pt x="3132" y="0"/>
                  </a:moveTo>
                  <a:cubicBezTo>
                    <a:pt x="1399" y="0"/>
                    <a:pt x="1" y="912"/>
                    <a:pt x="1" y="2037"/>
                  </a:cubicBezTo>
                  <a:cubicBezTo>
                    <a:pt x="1" y="3131"/>
                    <a:pt x="1399" y="4043"/>
                    <a:pt x="3132" y="4043"/>
                  </a:cubicBezTo>
                  <a:cubicBezTo>
                    <a:pt x="4864" y="4043"/>
                    <a:pt x="6293" y="3131"/>
                    <a:pt x="6293" y="2037"/>
                  </a:cubicBezTo>
                  <a:cubicBezTo>
                    <a:pt x="6293" y="912"/>
                    <a:pt x="4864" y="0"/>
                    <a:pt x="3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732;p97">
              <a:extLst>
                <a:ext uri="{FF2B5EF4-FFF2-40B4-BE49-F238E27FC236}">
                  <a16:creationId xmlns:a16="http://schemas.microsoft.com/office/drawing/2014/main" id="{40F60D7C-5A52-421A-86C3-460EF4527333}"/>
                </a:ext>
              </a:extLst>
            </p:cNvPr>
            <p:cNvSpPr/>
            <p:nvPr/>
          </p:nvSpPr>
          <p:spPr>
            <a:xfrm>
              <a:off x="6496600" y="2665775"/>
              <a:ext cx="911150" cy="17500"/>
            </a:xfrm>
            <a:custGeom>
              <a:avLst/>
              <a:gdLst/>
              <a:ahLst/>
              <a:cxnLst/>
              <a:rect l="l" t="t" r="r" b="b"/>
              <a:pathLst>
                <a:path w="36446" h="700" extrusionOk="0">
                  <a:moveTo>
                    <a:pt x="1" y="1"/>
                  </a:moveTo>
                  <a:lnTo>
                    <a:pt x="1" y="700"/>
                  </a:lnTo>
                  <a:lnTo>
                    <a:pt x="36445" y="700"/>
                  </a:lnTo>
                  <a:lnTo>
                    <a:pt x="36445"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733;p97">
              <a:extLst>
                <a:ext uri="{FF2B5EF4-FFF2-40B4-BE49-F238E27FC236}">
                  <a16:creationId xmlns:a16="http://schemas.microsoft.com/office/drawing/2014/main" id="{FC577EA3-944D-4F7A-9868-E8C6B30B8E6E}"/>
                </a:ext>
              </a:extLst>
            </p:cNvPr>
            <p:cNvSpPr/>
            <p:nvPr/>
          </p:nvSpPr>
          <p:spPr>
            <a:xfrm>
              <a:off x="6957875" y="3265325"/>
              <a:ext cx="449875" cy="376175"/>
            </a:xfrm>
            <a:custGeom>
              <a:avLst/>
              <a:gdLst/>
              <a:ahLst/>
              <a:cxnLst/>
              <a:rect l="l" t="t" r="r" b="b"/>
              <a:pathLst>
                <a:path w="17995" h="15047" extrusionOk="0">
                  <a:moveTo>
                    <a:pt x="0" y="1"/>
                  </a:moveTo>
                  <a:lnTo>
                    <a:pt x="0" y="12524"/>
                  </a:lnTo>
                  <a:lnTo>
                    <a:pt x="17234" y="15047"/>
                  </a:lnTo>
                  <a:lnTo>
                    <a:pt x="17994" y="4803"/>
                  </a:lnTo>
                  <a:lnTo>
                    <a:pt x="11338" y="2189"/>
                  </a:lnTo>
                  <a:lnTo>
                    <a:pt x="11520"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734;p97">
              <a:extLst>
                <a:ext uri="{FF2B5EF4-FFF2-40B4-BE49-F238E27FC236}">
                  <a16:creationId xmlns:a16="http://schemas.microsoft.com/office/drawing/2014/main" id="{1DE3EAFB-C995-4C79-9AB2-51C4E4AD67EC}"/>
                </a:ext>
              </a:extLst>
            </p:cNvPr>
            <p:cNvSpPr/>
            <p:nvPr/>
          </p:nvSpPr>
          <p:spPr>
            <a:xfrm>
              <a:off x="7084775" y="3373050"/>
              <a:ext cx="459000" cy="884725"/>
            </a:xfrm>
            <a:custGeom>
              <a:avLst/>
              <a:gdLst/>
              <a:ahLst/>
              <a:cxnLst/>
              <a:rect l="l" t="t" r="r" b="b"/>
              <a:pathLst>
                <a:path w="18360" h="35389" extrusionOk="0">
                  <a:moveTo>
                    <a:pt x="9806" y="0"/>
                  </a:moveTo>
                  <a:cubicBezTo>
                    <a:pt x="5472" y="0"/>
                    <a:pt x="1848" y="3039"/>
                    <a:pt x="1642" y="6969"/>
                  </a:cubicBezTo>
                  <a:lnTo>
                    <a:pt x="0" y="35389"/>
                  </a:lnTo>
                  <a:lnTo>
                    <a:pt x="16505" y="35358"/>
                  </a:lnTo>
                  <a:lnTo>
                    <a:pt x="18116" y="7759"/>
                  </a:lnTo>
                  <a:cubicBezTo>
                    <a:pt x="18359" y="3686"/>
                    <a:pt x="14864" y="221"/>
                    <a:pt x="10335" y="8"/>
                  </a:cubicBezTo>
                  <a:lnTo>
                    <a:pt x="10183" y="8"/>
                  </a:lnTo>
                  <a:cubicBezTo>
                    <a:pt x="10056" y="3"/>
                    <a:pt x="9931" y="0"/>
                    <a:pt x="9806" y="0"/>
                  </a:cubicBez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735;p97">
              <a:extLst>
                <a:ext uri="{FF2B5EF4-FFF2-40B4-BE49-F238E27FC236}">
                  <a16:creationId xmlns:a16="http://schemas.microsoft.com/office/drawing/2014/main" id="{62FF6A2D-156A-4910-8ECE-426CC30BAF96}"/>
                </a:ext>
              </a:extLst>
            </p:cNvPr>
            <p:cNvSpPr/>
            <p:nvPr/>
          </p:nvSpPr>
          <p:spPr>
            <a:xfrm>
              <a:off x="7073375" y="4257000"/>
              <a:ext cx="500775" cy="95750"/>
            </a:xfrm>
            <a:custGeom>
              <a:avLst/>
              <a:gdLst/>
              <a:ahLst/>
              <a:cxnLst/>
              <a:rect l="l" t="t" r="r" b="b"/>
              <a:pathLst>
                <a:path w="20031" h="3830" extrusionOk="0">
                  <a:moveTo>
                    <a:pt x="16961" y="0"/>
                  </a:moveTo>
                  <a:lnTo>
                    <a:pt x="456" y="31"/>
                  </a:lnTo>
                  <a:lnTo>
                    <a:pt x="0" y="3830"/>
                  </a:lnTo>
                  <a:lnTo>
                    <a:pt x="20031" y="3830"/>
                  </a:lnTo>
                  <a:cubicBezTo>
                    <a:pt x="19788" y="1034"/>
                    <a:pt x="16961" y="0"/>
                    <a:pt x="16961" y="0"/>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736;p97">
              <a:extLst>
                <a:ext uri="{FF2B5EF4-FFF2-40B4-BE49-F238E27FC236}">
                  <a16:creationId xmlns:a16="http://schemas.microsoft.com/office/drawing/2014/main" id="{D0ADAA60-A99A-45AC-88E7-E8EE57DEB968}"/>
                </a:ext>
              </a:extLst>
            </p:cNvPr>
            <p:cNvSpPr/>
            <p:nvPr/>
          </p:nvSpPr>
          <p:spPr>
            <a:xfrm>
              <a:off x="7208625" y="3373000"/>
              <a:ext cx="329050" cy="267750"/>
            </a:xfrm>
            <a:custGeom>
              <a:avLst/>
              <a:gdLst/>
              <a:ahLst/>
              <a:cxnLst/>
              <a:rect l="l" t="t" r="r" b="b"/>
              <a:pathLst>
                <a:path w="13162" h="10710" extrusionOk="0">
                  <a:moveTo>
                    <a:pt x="4817" y="1"/>
                  </a:moveTo>
                  <a:cubicBezTo>
                    <a:pt x="3604" y="1"/>
                    <a:pt x="2468" y="242"/>
                    <a:pt x="1429" y="679"/>
                  </a:cubicBezTo>
                  <a:cubicBezTo>
                    <a:pt x="548" y="1743"/>
                    <a:pt x="1" y="3019"/>
                    <a:pt x="1" y="4448"/>
                  </a:cubicBezTo>
                  <a:cubicBezTo>
                    <a:pt x="1" y="7913"/>
                    <a:pt x="3131" y="10709"/>
                    <a:pt x="6992" y="10709"/>
                  </a:cubicBezTo>
                  <a:cubicBezTo>
                    <a:pt x="9697" y="10709"/>
                    <a:pt x="12007" y="9342"/>
                    <a:pt x="13162" y="7335"/>
                  </a:cubicBezTo>
                  <a:cubicBezTo>
                    <a:pt x="13162" y="3445"/>
                    <a:pt x="9758" y="192"/>
                    <a:pt x="5381" y="10"/>
                  </a:cubicBezTo>
                  <a:lnTo>
                    <a:pt x="5229" y="10"/>
                  </a:lnTo>
                  <a:cubicBezTo>
                    <a:pt x="5091" y="4"/>
                    <a:pt x="4953" y="1"/>
                    <a:pt x="4817" y="1"/>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737;p97">
              <a:extLst>
                <a:ext uri="{FF2B5EF4-FFF2-40B4-BE49-F238E27FC236}">
                  <a16:creationId xmlns:a16="http://schemas.microsoft.com/office/drawing/2014/main" id="{DDD8A60F-2EA6-4AFD-9EE6-9907387B7C58}"/>
                </a:ext>
              </a:extLst>
            </p:cNvPr>
            <p:cNvSpPr/>
            <p:nvPr/>
          </p:nvSpPr>
          <p:spPr>
            <a:xfrm>
              <a:off x="6508000" y="3265325"/>
              <a:ext cx="449900" cy="376175"/>
            </a:xfrm>
            <a:custGeom>
              <a:avLst/>
              <a:gdLst/>
              <a:ahLst/>
              <a:cxnLst/>
              <a:rect l="l" t="t" r="r" b="b"/>
              <a:pathLst>
                <a:path w="17996" h="15047" extrusionOk="0">
                  <a:moveTo>
                    <a:pt x="6141" y="1"/>
                  </a:moveTo>
                  <a:lnTo>
                    <a:pt x="6323" y="2311"/>
                  </a:lnTo>
                  <a:lnTo>
                    <a:pt x="1" y="4803"/>
                  </a:lnTo>
                  <a:lnTo>
                    <a:pt x="730" y="15047"/>
                  </a:lnTo>
                  <a:lnTo>
                    <a:pt x="17995" y="12524"/>
                  </a:lnTo>
                  <a:lnTo>
                    <a:pt x="17995"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738;p97">
              <a:extLst>
                <a:ext uri="{FF2B5EF4-FFF2-40B4-BE49-F238E27FC236}">
                  <a16:creationId xmlns:a16="http://schemas.microsoft.com/office/drawing/2014/main" id="{6B82CE1B-0F6D-41A3-B14B-579D99C1EF0F}"/>
                </a:ext>
              </a:extLst>
            </p:cNvPr>
            <p:cNvSpPr/>
            <p:nvPr/>
          </p:nvSpPr>
          <p:spPr>
            <a:xfrm>
              <a:off x="6371225" y="3373050"/>
              <a:ext cx="459750" cy="884725"/>
            </a:xfrm>
            <a:custGeom>
              <a:avLst/>
              <a:gdLst/>
              <a:ahLst/>
              <a:cxnLst/>
              <a:rect l="l" t="t" r="r" b="b"/>
              <a:pathLst>
                <a:path w="18390" h="35389" extrusionOk="0">
                  <a:moveTo>
                    <a:pt x="8582" y="0"/>
                  </a:moveTo>
                  <a:cubicBezTo>
                    <a:pt x="8458" y="0"/>
                    <a:pt x="8333" y="3"/>
                    <a:pt x="8207" y="8"/>
                  </a:cubicBezTo>
                  <a:lnTo>
                    <a:pt x="8025" y="8"/>
                  </a:lnTo>
                  <a:cubicBezTo>
                    <a:pt x="3496" y="221"/>
                    <a:pt x="1" y="3686"/>
                    <a:pt x="244" y="7759"/>
                  </a:cubicBezTo>
                  <a:lnTo>
                    <a:pt x="1855" y="35358"/>
                  </a:lnTo>
                  <a:lnTo>
                    <a:pt x="18390" y="35389"/>
                  </a:lnTo>
                  <a:lnTo>
                    <a:pt x="18390" y="35389"/>
                  </a:lnTo>
                  <a:lnTo>
                    <a:pt x="16749" y="6969"/>
                  </a:lnTo>
                  <a:cubicBezTo>
                    <a:pt x="16512" y="3039"/>
                    <a:pt x="12888" y="0"/>
                    <a:pt x="8582" y="0"/>
                  </a:cubicBez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739;p97">
              <a:extLst>
                <a:ext uri="{FF2B5EF4-FFF2-40B4-BE49-F238E27FC236}">
                  <a16:creationId xmlns:a16="http://schemas.microsoft.com/office/drawing/2014/main" id="{55B8BA1D-AFAF-44AE-88EA-E7136F9ED409}"/>
                </a:ext>
              </a:extLst>
            </p:cNvPr>
            <p:cNvSpPr/>
            <p:nvPr/>
          </p:nvSpPr>
          <p:spPr>
            <a:xfrm>
              <a:off x="6340825" y="4257000"/>
              <a:ext cx="500800" cy="95750"/>
            </a:xfrm>
            <a:custGeom>
              <a:avLst/>
              <a:gdLst/>
              <a:ahLst/>
              <a:cxnLst/>
              <a:rect l="l" t="t" r="r" b="b"/>
              <a:pathLst>
                <a:path w="20032" h="3830" extrusionOk="0">
                  <a:moveTo>
                    <a:pt x="3071" y="0"/>
                  </a:moveTo>
                  <a:cubicBezTo>
                    <a:pt x="3071" y="0"/>
                    <a:pt x="244" y="1034"/>
                    <a:pt x="1" y="3830"/>
                  </a:cubicBezTo>
                  <a:lnTo>
                    <a:pt x="20032" y="3830"/>
                  </a:lnTo>
                  <a:lnTo>
                    <a:pt x="19606" y="31"/>
                  </a:lnTo>
                  <a:lnTo>
                    <a:pt x="3071" y="0"/>
                  </a:ln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740;p97">
              <a:extLst>
                <a:ext uri="{FF2B5EF4-FFF2-40B4-BE49-F238E27FC236}">
                  <a16:creationId xmlns:a16="http://schemas.microsoft.com/office/drawing/2014/main" id="{599C8254-66E0-46B3-A0E6-2DEA09B1C659}"/>
                </a:ext>
              </a:extLst>
            </p:cNvPr>
            <p:cNvSpPr/>
            <p:nvPr/>
          </p:nvSpPr>
          <p:spPr>
            <a:xfrm>
              <a:off x="6377300" y="3373000"/>
              <a:ext cx="329075" cy="267750"/>
            </a:xfrm>
            <a:custGeom>
              <a:avLst/>
              <a:gdLst/>
              <a:ahLst/>
              <a:cxnLst/>
              <a:rect l="l" t="t" r="r" b="b"/>
              <a:pathLst>
                <a:path w="13163" h="10710" extrusionOk="0">
                  <a:moveTo>
                    <a:pt x="8369" y="1"/>
                  </a:moveTo>
                  <a:cubicBezTo>
                    <a:pt x="8234" y="1"/>
                    <a:pt x="8100" y="4"/>
                    <a:pt x="7964" y="10"/>
                  </a:cubicBezTo>
                  <a:lnTo>
                    <a:pt x="7782" y="10"/>
                  </a:lnTo>
                  <a:cubicBezTo>
                    <a:pt x="3405" y="192"/>
                    <a:pt x="1" y="3445"/>
                    <a:pt x="1" y="7335"/>
                  </a:cubicBezTo>
                  <a:cubicBezTo>
                    <a:pt x="1156" y="9342"/>
                    <a:pt x="3496" y="10709"/>
                    <a:pt x="6171" y="10709"/>
                  </a:cubicBezTo>
                  <a:cubicBezTo>
                    <a:pt x="10031" y="10709"/>
                    <a:pt x="13162" y="7913"/>
                    <a:pt x="13162" y="4448"/>
                  </a:cubicBezTo>
                  <a:cubicBezTo>
                    <a:pt x="13162" y="3019"/>
                    <a:pt x="12645" y="1743"/>
                    <a:pt x="11764" y="679"/>
                  </a:cubicBezTo>
                  <a:cubicBezTo>
                    <a:pt x="10726" y="242"/>
                    <a:pt x="9564" y="1"/>
                    <a:pt x="8369" y="1"/>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741;p97">
              <a:extLst>
                <a:ext uri="{FF2B5EF4-FFF2-40B4-BE49-F238E27FC236}">
                  <a16:creationId xmlns:a16="http://schemas.microsoft.com/office/drawing/2014/main" id="{2217735C-F9DE-4161-A633-CD51707CFFA2}"/>
                </a:ext>
              </a:extLst>
            </p:cNvPr>
            <p:cNvSpPr/>
            <p:nvPr/>
          </p:nvSpPr>
          <p:spPr>
            <a:xfrm>
              <a:off x="6563475" y="3087525"/>
              <a:ext cx="777400" cy="25"/>
            </a:xfrm>
            <a:custGeom>
              <a:avLst/>
              <a:gdLst/>
              <a:ahLst/>
              <a:cxnLst/>
              <a:rect l="l" t="t" r="r" b="b"/>
              <a:pathLst>
                <a:path w="31096" h="1" fill="none" extrusionOk="0">
                  <a:moveTo>
                    <a:pt x="1" y="0"/>
                  </a:moveTo>
                  <a:lnTo>
                    <a:pt x="31096" y="0"/>
                  </a:lnTo>
                </a:path>
              </a:pathLst>
            </a:custGeom>
            <a:noFill/>
            <a:ln w="10650" cap="flat" cmpd="sng">
              <a:solidFill>
                <a:srgbClr val="0912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742;p97">
              <a:extLst>
                <a:ext uri="{FF2B5EF4-FFF2-40B4-BE49-F238E27FC236}">
                  <a16:creationId xmlns:a16="http://schemas.microsoft.com/office/drawing/2014/main" id="{A6A09192-B0B4-4058-ABBC-AC51223E198D}"/>
                </a:ext>
              </a:extLst>
            </p:cNvPr>
            <p:cNvSpPr/>
            <p:nvPr/>
          </p:nvSpPr>
          <p:spPr>
            <a:xfrm>
              <a:off x="7110600" y="3265325"/>
              <a:ext cx="287275" cy="991700"/>
            </a:xfrm>
            <a:custGeom>
              <a:avLst/>
              <a:gdLst/>
              <a:ahLst/>
              <a:cxnLst/>
              <a:rect l="l" t="t" r="r" b="b"/>
              <a:pathLst>
                <a:path w="11491" h="39668" fill="none" extrusionOk="0">
                  <a:moveTo>
                    <a:pt x="9271" y="39667"/>
                  </a:moveTo>
                  <a:lnTo>
                    <a:pt x="11369" y="10761"/>
                  </a:lnTo>
                  <a:cubicBezTo>
                    <a:pt x="11490" y="9180"/>
                    <a:pt x="10609" y="7691"/>
                    <a:pt x="9150" y="7022"/>
                  </a:cubicBezTo>
                  <a:lnTo>
                    <a:pt x="1" y="2919"/>
                  </a:lnTo>
                  <a:lnTo>
                    <a:pt x="1"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743;p97">
              <a:extLst>
                <a:ext uri="{FF2B5EF4-FFF2-40B4-BE49-F238E27FC236}">
                  <a16:creationId xmlns:a16="http://schemas.microsoft.com/office/drawing/2014/main" id="{CA88F8A3-C349-443F-9C19-2AAA2158AF1A}"/>
                </a:ext>
              </a:extLst>
            </p:cNvPr>
            <p:cNvSpPr/>
            <p:nvPr/>
          </p:nvSpPr>
          <p:spPr>
            <a:xfrm>
              <a:off x="6517125" y="3265325"/>
              <a:ext cx="287275" cy="991700"/>
            </a:xfrm>
            <a:custGeom>
              <a:avLst/>
              <a:gdLst/>
              <a:ahLst/>
              <a:cxnLst/>
              <a:rect l="l" t="t" r="r" b="b"/>
              <a:pathLst>
                <a:path w="11491" h="39668" fill="none" extrusionOk="0">
                  <a:moveTo>
                    <a:pt x="2219" y="39667"/>
                  </a:moveTo>
                  <a:lnTo>
                    <a:pt x="122" y="10761"/>
                  </a:lnTo>
                  <a:cubicBezTo>
                    <a:pt x="1" y="9180"/>
                    <a:pt x="882" y="7691"/>
                    <a:pt x="2341" y="7022"/>
                  </a:cubicBezTo>
                  <a:lnTo>
                    <a:pt x="11490" y="2919"/>
                  </a:lnTo>
                  <a:lnTo>
                    <a:pt x="11490"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744;p97">
              <a:extLst>
                <a:ext uri="{FF2B5EF4-FFF2-40B4-BE49-F238E27FC236}">
                  <a16:creationId xmlns:a16="http://schemas.microsoft.com/office/drawing/2014/main" id="{27062FD6-AD89-48FF-A55B-13F59093C485}"/>
                </a:ext>
              </a:extLst>
            </p:cNvPr>
            <p:cNvSpPr/>
            <p:nvPr/>
          </p:nvSpPr>
          <p:spPr>
            <a:xfrm>
              <a:off x="7360600" y="2965175"/>
              <a:ext cx="129975" cy="25"/>
            </a:xfrm>
            <a:custGeom>
              <a:avLst/>
              <a:gdLst/>
              <a:ahLst/>
              <a:cxnLst/>
              <a:rect l="l" t="t" r="r" b="b"/>
              <a:pathLst>
                <a:path w="5199" h="1" fill="none" extrusionOk="0">
                  <a:moveTo>
                    <a:pt x="1" y="1"/>
                  </a:moveTo>
                  <a:lnTo>
                    <a:pt x="5198"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745;p97">
              <a:extLst>
                <a:ext uri="{FF2B5EF4-FFF2-40B4-BE49-F238E27FC236}">
                  <a16:creationId xmlns:a16="http://schemas.microsoft.com/office/drawing/2014/main" id="{3EAD4ABB-9348-4D62-967A-A41B81A949C1}"/>
                </a:ext>
              </a:extLst>
            </p:cNvPr>
            <p:cNvSpPr/>
            <p:nvPr/>
          </p:nvSpPr>
          <p:spPr>
            <a:xfrm>
              <a:off x="6430500" y="2965175"/>
              <a:ext cx="113250" cy="25"/>
            </a:xfrm>
            <a:custGeom>
              <a:avLst/>
              <a:gdLst/>
              <a:ahLst/>
              <a:cxnLst/>
              <a:rect l="l" t="t" r="r" b="b"/>
              <a:pathLst>
                <a:path w="4530" h="1" fill="none" extrusionOk="0">
                  <a:moveTo>
                    <a:pt x="4529" y="1"/>
                  </a:moveTo>
                  <a:lnTo>
                    <a:pt x="0"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746;p97">
              <a:extLst>
                <a:ext uri="{FF2B5EF4-FFF2-40B4-BE49-F238E27FC236}">
                  <a16:creationId xmlns:a16="http://schemas.microsoft.com/office/drawing/2014/main" id="{B3654C13-47EF-4D5D-BF26-CA746E3EE736}"/>
                </a:ext>
              </a:extLst>
            </p:cNvPr>
            <p:cNvSpPr/>
            <p:nvPr/>
          </p:nvSpPr>
          <p:spPr>
            <a:xfrm>
              <a:off x="5747825" y="3144525"/>
              <a:ext cx="2439938" cy="70675"/>
            </a:xfrm>
            <a:custGeom>
              <a:avLst/>
              <a:gdLst/>
              <a:ahLst/>
              <a:cxnLst/>
              <a:rect l="l" t="t" r="r" b="b"/>
              <a:pathLst>
                <a:path w="225659" h="2827" extrusionOk="0">
                  <a:moveTo>
                    <a:pt x="0" y="0"/>
                  </a:moveTo>
                  <a:lnTo>
                    <a:pt x="0" y="2827"/>
                  </a:lnTo>
                  <a:lnTo>
                    <a:pt x="225658" y="2827"/>
                  </a:lnTo>
                  <a:lnTo>
                    <a:pt x="225658" y="0"/>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747;p97">
              <a:extLst>
                <a:ext uri="{FF2B5EF4-FFF2-40B4-BE49-F238E27FC236}">
                  <a16:creationId xmlns:a16="http://schemas.microsoft.com/office/drawing/2014/main" id="{DCA55484-FD91-44E7-B05D-6F208D2BB0A4}"/>
                </a:ext>
              </a:extLst>
            </p:cNvPr>
            <p:cNvSpPr/>
            <p:nvPr/>
          </p:nvSpPr>
          <p:spPr>
            <a:xfrm>
              <a:off x="7843125" y="3215175"/>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748;p97">
              <a:extLst>
                <a:ext uri="{FF2B5EF4-FFF2-40B4-BE49-F238E27FC236}">
                  <a16:creationId xmlns:a16="http://schemas.microsoft.com/office/drawing/2014/main" id="{5783F158-C010-4E5C-BC57-B9DE884AD95B}"/>
                </a:ext>
              </a:extLst>
            </p:cNvPr>
            <p:cNvSpPr/>
            <p:nvPr/>
          </p:nvSpPr>
          <p:spPr>
            <a:xfrm>
              <a:off x="7843125" y="3215175"/>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749;p97">
              <a:extLst>
                <a:ext uri="{FF2B5EF4-FFF2-40B4-BE49-F238E27FC236}">
                  <a16:creationId xmlns:a16="http://schemas.microsoft.com/office/drawing/2014/main" id="{A83A067D-F64B-4A3E-AD9A-D8C99ED7ADAD}"/>
                </a:ext>
              </a:extLst>
            </p:cNvPr>
            <p:cNvSpPr/>
            <p:nvPr/>
          </p:nvSpPr>
          <p:spPr>
            <a:xfrm>
              <a:off x="5959538" y="3215175"/>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750;p97">
              <a:extLst>
                <a:ext uri="{FF2B5EF4-FFF2-40B4-BE49-F238E27FC236}">
                  <a16:creationId xmlns:a16="http://schemas.microsoft.com/office/drawing/2014/main" id="{D0410F4E-DA2D-4554-96D5-8B279D4A8273}"/>
                </a:ext>
              </a:extLst>
            </p:cNvPr>
            <p:cNvSpPr/>
            <p:nvPr/>
          </p:nvSpPr>
          <p:spPr>
            <a:xfrm>
              <a:off x="5959538" y="3215175"/>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29835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Arial"/>
                <a:ea typeface="+mj-ea"/>
                <a:cs typeface="Arial"/>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9" name="Rectángulo 18">
            <a:extLst>
              <a:ext uri="{FF2B5EF4-FFF2-40B4-BE49-F238E27FC236}">
                <a16:creationId xmlns:a16="http://schemas.microsoft.com/office/drawing/2014/main" id="{7E68EDC0-6261-4C52-9E97-9074A2001239}"/>
              </a:ext>
            </a:extLst>
          </p:cNvPr>
          <p:cNvSpPr/>
          <p:nvPr/>
        </p:nvSpPr>
        <p:spPr>
          <a:xfrm>
            <a:off x="877278" y="541714"/>
            <a:ext cx="6938138" cy="276999"/>
          </a:xfrm>
          <a:prstGeom prst="rect">
            <a:avLst/>
          </a:prstGeom>
          <a:noFill/>
          <a:ln>
            <a:noFill/>
          </a:ln>
        </p:spPr>
        <p:txBody>
          <a:bodyPr spcFirstLastPara="1" wrap="square" lIns="91425" tIns="91425" rIns="91425" bIns="91425" anchor="t" anchorCtr="0">
            <a:noAutofit/>
          </a:bodyPr>
          <a:lstStyle/>
          <a:p>
            <a:pPr marL="127000" algn="ctr">
              <a:buClr>
                <a:schemeClr val="dk2"/>
              </a:buClr>
              <a:buSzPts val="1600"/>
            </a:pPr>
            <a:r>
              <a:rPr lang="es-ES" sz="2000" b="1" dirty="0">
                <a:solidFill>
                  <a:schemeClr val="bg1"/>
                </a:solidFill>
                <a:latin typeface="Livvic"/>
                <a:ea typeface="Livvic"/>
                <a:cs typeface="Livvic"/>
              </a:rPr>
              <a:t>3.4 Política de Participación </a:t>
            </a:r>
            <a:r>
              <a:rPr lang="es-ES" sz="2000" b="1" dirty="0">
                <a:solidFill>
                  <a:schemeClr val="accent3"/>
                </a:solidFill>
                <a:latin typeface="Livvic"/>
                <a:ea typeface="Livvic"/>
                <a:cs typeface="Livvic"/>
              </a:rPr>
              <a:t>Ciudadana en la Gestión Pública </a:t>
            </a:r>
          </a:p>
          <a:p>
            <a:pPr marL="127000" algn="ctr">
              <a:buClr>
                <a:schemeClr val="dk2"/>
              </a:buClr>
              <a:buSzPts val="1600"/>
            </a:pPr>
            <a:endParaRPr lang="es-ES" sz="2000" b="1" dirty="0">
              <a:solidFill>
                <a:schemeClr val="accent3"/>
              </a:solidFill>
              <a:latin typeface="Livvic"/>
              <a:ea typeface="Livvic"/>
              <a:cs typeface="Livvic"/>
            </a:endParaRPr>
          </a:p>
          <a:p>
            <a:pPr marL="127000" algn="ctr">
              <a:buClr>
                <a:schemeClr val="dk2"/>
              </a:buClr>
              <a:buSzPts val="1600"/>
            </a:pPr>
            <a:endParaRPr lang="es-ES" sz="2000" b="1" dirty="0">
              <a:solidFill>
                <a:schemeClr val="bg2"/>
              </a:solidFill>
              <a:latin typeface="Livvic"/>
              <a:ea typeface="Livvic"/>
              <a:cs typeface="Livvic"/>
            </a:endParaRPr>
          </a:p>
        </p:txBody>
      </p:sp>
      <p:graphicFrame>
        <p:nvGraphicFramePr>
          <p:cNvPr id="2" name="Tabla 2">
            <a:extLst>
              <a:ext uri="{FF2B5EF4-FFF2-40B4-BE49-F238E27FC236}">
                <a16:creationId xmlns:a16="http://schemas.microsoft.com/office/drawing/2014/main" id="{54A725B6-EA4B-471A-84FF-3B1A9D4D657F}"/>
              </a:ext>
            </a:extLst>
          </p:cNvPr>
          <p:cNvGraphicFramePr>
            <a:graphicFrameLocks noGrp="1"/>
          </p:cNvGraphicFramePr>
          <p:nvPr>
            <p:extLst>
              <p:ext uri="{D42A27DB-BD31-4B8C-83A1-F6EECF244321}">
                <p14:modId xmlns:p14="http://schemas.microsoft.com/office/powerpoint/2010/main" val="3437598403"/>
              </p:ext>
            </p:extLst>
          </p:nvPr>
        </p:nvGraphicFramePr>
        <p:xfrm>
          <a:off x="413656" y="1545771"/>
          <a:ext cx="4724401" cy="2771605"/>
        </p:xfrm>
        <a:graphic>
          <a:graphicData uri="http://schemas.openxmlformats.org/drawingml/2006/table">
            <a:tbl>
              <a:tblPr firstRow="1" bandRow="1">
                <a:tableStyleId>{6F87E183-7042-4A90-8E03-13095AF31676}</a:tableStyleId>
              </a:tblPr>
              <a:tblGrid>
                <a:gridCol w="4724401">
                  <a:extLst>
                    <a:ext uri="{9D8B030D-6E8A-4147-A177-3AD203B41FA5}">
                      <a16:colId xmlns:a16="http://schemas.microsoft.com/office/drawing/2014/main" val="2400365968"/>
                    </a:ext>
                  </a:extLst>
                </a:gridCol>
              </a:tblGrid>
              <a:tr h="478870">
                <a:tc>
                  <a:txBody>
                    <a:bodyPr/>
                    <a:lstStyle/>
                    <a:p>
                      <a:pPr algn="ctr"/>
                      <a:r>
                        <a:rPr lang="es-ES" b="1" dirty="0">
                          <a:solidFill>
                            <a:schemeClr val="accent1"/>
                          </a:solidFill>
                          <a:latin typeface="Livvic" panose="020B0604020202020204" charset="0"/>
                        </a:rPr>
                        <a:t>LINEAMIENTOS GENERALES PARA LA IMPLEMENTACIÓN</a:t>
                      </a:r>
                      <a:endParaRPr lang="es-CO" b="1" dirty="0">
                        <a:solidFill>
                          <a:schemeClr val="accent1"/>
                        </a:solidFill>
                        <a:latin typeface="Livvic" panose="020B0604020202020204" charset="0"/>
                      </a:endParaRPr>
                    </a:p>
                  </a:txBody>
                  <a:tcPr/>
                </a:tc>
                <a:extLst>
                  <a:ext uri="{0D108BD9-81ED-4DB2-BD59-A6C34878D82A}">
                    <a16:rowId xmlns:a16="http://schemas.microsoft.com/office/drawing/2014/main" val="1675802990"/>
                  </a:ext>
                </a:extLst>
              </a:tr>
              <a:tr h="2253445">
                <a:tc>
                  <a:txBody>
                    <a:bodyPr/>
                    <a:lstStyle/>
                    <a:p>
                      <a:pPr algn="just"/>
                      <a:r>
                        <a:rPr lang="es-ES" dirty="0">
                          <a:solidFill>
                            <a:schemeClr val="bg2"/>
                          </a:solidFill>
                          <a:latin typeface="Livvic" panose="020B0604020202020204" charset="0"/>
                        </a:rPr>
                        <a:t>Se debe diseñar, implementar, evaluar y mejorar acciones en la estrategia anual en el marco de la planeación institucional, que promuevan la participación ciudadana en todo el ciclo de la gestión pública (diagnóstico, formulación, implementación y evaluación). </a:t>
                      </a:r>
                    </a:p>
                    <a:p>
                      <a:pPr algn="just"/>
                      <a:endParaRPr lang="es-ES" dirty="0">
                        <a:solidFill>
                          <a:schemeClr val="bg2"/>
                        </a:solidFill>
                        <a:latin typeface="Livvic" panose="020B0604020202020204" charset="0"/>
                      </a:endParaRPr>
                    </a:p>
                    <a:p>
                      <a:pPr algn="just"/>
                      <a:r>
                        <a:rPr lang="es-ES" dirty="0">
                          <a:solidFill>
                            <a:schemeClr val="bg2"/>
                          </a:solidFill>
                          <a:latin typeface="Livvic" panose="020B0604020202020204" charset="0"/>
                        </a:rPr>
                        <a:t>Desde el ejercicio de diagnóstico y planeación, se debe incluir de manera explícita la forma como se facilitará y promoverá la participación ciudadana</a:t>
                      </a:r>
                      <a:endParaRPr lang="es-CO" dirty="0">
                        <a:solidFill>
                          <a:schemeClr val="bg2"/>
                        </a:solidFill>
                        <a:latin typeface="Livvic" panose="020B0604020202020204" charset="0"/>
                      </a:endParaRPr>
                    </a:p>
                  </a:txBody>
                  <a:tcPr/>
                </a:tc>
                <a:extLst>
                  <a:ext uri="{0D108BD9-81ED-4DB2-BD59-A6C34878D82A}">
                    <a16:rowId xmlns:a16="http://schemas.microsoft.com/office/drawing/2014/main" val="2264949486"/>
                  </a:ext>
                </a:extLst>
              </a:tr>
            </a:tbl>
          </a:graphicData>
        </a:graphic>
      </p:graphicFrame>
      <p:pic>
        <p:nvPicPr>
          <p:cNvPr id="16" name="Imagen 15">
            <a:extLst>
              <a:ext uri="{FF2B5EF4-FFF2-40B4-BE49-F238E27FC236}">
                <a16:creationId xmlns:a16="http://schemas.microsoft.com/office/drawing/2014/main" id="{669CABFA-2933-45FF-A366-1081BB7B1841}"/>
              </a:ext>
            </a:extLst>
          </p:cNvPr>
          <p:cNvPicPr>
            <a:picLocks noChangeAspect="1"/>
          </p:cNvPicPr>
          <p:nvPr/>
        </p:nvPicPr>
        <p:blipFill>
          <a:blip r:embed="rId11"/>
          <a:stretch>
            <a:fillRect/>
          </a:stretch>
        </p:blipFill>
        <p:spPr>
          <a:xfrm>
            <a:off x="5392996" y="1382414"/>
            <a:ext cx="3182035" cy="2835477"/>
          </a:xfrm>
          <a:prstGeom prst="rect">
            <a:avLst/>
          </a:prstGeom>
        </p:spPr>
      </p:pic>
    </p:spTree>
    <p:extLst>
      <p:ext uri="{BB962C8B-B14F-4D97-AF65-F5344CB8AC3E}">
        <p14:creationId xmlns:p14="http://schemas.microsoft.com/office/powerpoint/2010/main" val="407525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0000"/>
                </a:solidFill>
                <a:effectLst/>
                <a:uLnTx/>
                <a:uFillTx/>
                <a:latin typeface="Arial"/>
                <a:ea typeface="+mj-ea"/>
                <a:cs typeface="Arial"/>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FFFFFF"/>
                  </a:solidFill>
                  <a:effectLst/>
                  <a:uLnTx/>
                  <a:uFillTx/>
                  <a:latin typeface="Nunito Sans" pitchFamily="2" charset="77"/>
                  <a:cs typeface="Arial"/>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9" name="Rectángulo 18">
            <a:extLst>
              <a:ext uri="{FF2B5EF4-FFF2-40B4-BE49-F238E27FC236}">
                <a16:creationId xmlns:a16="http://schemas.microsoft.com/office/drawing/2014/main" id="{7E68EDC0-6261-4C52-9E97-9074A2001239}"/>
              </a:ext>
            </a:extLst>
          </p:cNvPr>
          <p:cNvSpPr/>
          <p:nvPr/>
        </p:nvSpPr>
        <p:spPr>
          <a:xfrm>
            <a:off x="877278" y="541714"/>
            <a:ext cx="6938138" cy="276999"/>
          </a:xfrm>
          <a:prstGeom prst="rect">
            <a:avLst/>
          </a:prstGeom>
          <a:noFill/>
          <a:ln>
            <a:noFill/>
          </a:ln>
        </p:spPr>
        <p:txBody>
          <a:bodyPr spcFirstLastPara="1" wrap="square" lIns="91425" tIns="91425" rIns="91425" bIns="91425" anchor="t" anchorCtr="0">
            <a:noAutofit/>
          </a:bodyPr>
          <a:lstStyle/>
          <a:p>
            <a:pPr marL="127000" algn="ctr">
              <a:buClr>
                <a:schemeClr val="dk2"/>
              </a:buClr>
              <a:buSzPts val="1600"/>
            </a:pPr>
            <a:r>
              <a:rPr lang="es-ES" sz="2000" b="1" dirty="0">
                <a:solidFill>
                  <a:schemeClr val="bg1"/>
                </a:solidFill>
                <a:latin typeface="Livvic"/>
                <a:ea typeface="Livvic"/>
                <a:cs typeface="Livvic"/>
              </a:rPr>
              <a:t>3.4 Política de Participación </a:t>
            </a:r>
            <a:r>
              <a:rPr lang="es-ES" sz="2000" b="1" dirty="0">
                <a:solidFill>
                  <a:schemeClr val="accent3"/>
                </a:solidFill>
                <a:latin typeface="Livvic"/>
                <a:ea typeface="Livvic"/>
                <a:cs typeface="Livvic"/>
              </a:rPr>
              <a:t>Ciudadana en la Gestión Pública </a:t>
            </a:r>
          </a:p>
          <a:p>
            <a:pPr marL="127000" algn="ctr">
              <a:buClr>
                <a:schemeClr val="dk2"/>
              </a:buClr>
              <a:buSzPts val="1600"/>
            </a:pPr>
            <a:endParaRPr lang="es-ES" sz="2000" b="1" dirty="0">
              <a:solidFill>
                <a:schemeClr val="accent3"/>
              </a:solidFill>
              <a:latin typeface="Livvic"/>
              <a:ea typeface="Livvic"/>
              <a:cs typeface="Livvic"/>
            </a:endParaRPr>
          </a:p>
          <a:p>
            <a:pPr marL="127000" algn="ctr">
              <a:buClr>
                <a:schemeClr val="dk2"/>
              </a:buClr>
              <a:buSzPts val="1600"/>
            </a:pPr>
            <a:endParaRPr lang="es-ES" sz="2000" b="1" dirty="0">
              <a:solidFill>
                <a:schemeClr val="bg2"/>
              </a:solidFill>
              <a:latin typeface="Livvic"/>
              <a:ea typeface="Livvic"/>
              <a:cs typeface="Livvic"/>
            </a:endParaRPr>
          </a:p>
        </p:txBody>
      </p:sp>
      <p:sp>
        <p:nvSpPr>
          <p:cNvPr id="61" name="CuadroTexto 60">
            <a:extLst>
              <a:ext uri="{FF2B5EF4-FFF2-40B4-BE49-F238E27FC236}">
                <a16:creationId xmlns:a16="http://schemas.microsoft.com/office/drawing/2014/main" id="{6D1CDE32-DDF4-4A0F-8ACB-D5665A9F42B8}"/>
              </a:ext>
            </a:extLst>
          </p:cNvPr>
          <p:cNvSpPr txBox="1"/>
          <p:nvPr/>
        </p:nvSpPr>
        <p:spPr>
          <a:xfrm>
            <a:off x="77457" y="1289793"/>
            <a:ext cx="6387571" cy="2800767"/>
          </a:xfrm>
          <a:prstGeom prst="rect">
            <a:avLst/>
          </a:prstGeom>
          <a:noFill/>
        </p:spPr>
        <p:txBody>
          <a:bodyPr wrap="square">
            <a:spAutoFit/>
          </a:bodyPr>
          <a:lstStyle/>
          <a:p>
            <a:pPr algn="just"/>
            <a:endParaRPr lang="es-ES" sz="1600" dirty="0">
              <a:solidFill>
                <a:schemeClr val="accent1"/>
              </a:solidFill>
              <a:latin typeface="Livvic" panose="020B0604020202020204" charset="0"/>
            </a:endParaRPr>
          </a:p>
          <a:p>
            <a:pPr algn="just"/>
            <a:r>
              <a:rPr lang="es-ES" sz="1600" dirty="0">
                <a:solidFill>
                  <a:srgbClr val="E65955"/>
                </a:solidFill>
                <a:latin typeface="Livvic" panose="020B0604020202020204" charset="0"/>
              </a:rPr>
              <a:t>Descripción de pasos generales para, la formulación, implementación y evaluación de  la estrategia de participación ciudadana en la gestión pública integrada a la planeación institucional:</a:t>
            </a:r>
          </a:p>
          <a:p>
            <a:pPr algn="just"/>
            <a:endParaRPr lang="es-ES" sz="1600" dirty="0">
              <a:latin typeface="Livvic" panose="020B0604020202020204" charset="0"/>
            </a:endParaRPr>
          </a:p>
          <a:p>
            <a:pPr algn="just"/>
            <a:r>
              <a:rPr lang="es-ES" sz="1600" dirty="0">
                <a:latin typeface="Livvic" panose="020B0604020202020204" charset="0"/>
              </a:rPr>
              <a:t>1.Elaborar el diagnóstico del estado actual de la participación ciudadana en la entidad y generar capacidades institucionales</a:t>
            </a:r>
          </a:p>
          <a:p>
            <a:pPr algn="just"/>
            <a:r>
              <a:rPr lang="es-ES" sz="1600" dirty="0">
                <a:latin typeface="Livvic" panose="020B0604020202020204" charset="0"/>
              </a:rPr>
              <a:t>2. Formular e implementar la estrategia de participación ciudadana en la gestión, articulada a la planeación y gestión institucional </a:t>
            </a:r>
          </a:p>
          <a:p>
            <a:pPr algn="just"/>
            <a:r>
              <a:rPr lang="es-ES" sz="1600" dirty="0">
                <a:latin typeface="Livvic" panose="020B0604020202020204" charset="0"/>
              </a:rPr>
              <a:t>3. Evaluar la estrategia de Participación Ciudadana</a:t>
            </a:r>
            <a:endParaRPr lang="es-CO" sz="1600" dirty="0">
              <a:latin typeface="Livvic" panose="020B0604020202020204" charset="0"/>
            </a:endParaRPr>
          </a:p>
        </p:txBody>
      </p:sp>
      <p:pic>
        <p:nvPicPr>
          <p:cNvPr id="20" name="Imagen 19">
            <a:extLst>
              <a:ext uri="{FF2B5EF4-FFF2-40B4-BE49-F238E27FC236}">
                <a16:creationId xmlns:a16="http://schemas.microsoft.com/office/drawing/2014/main" id="{15D27855-E879-427D-8533-2F8C4457A3A4}"/>
              </a:ext>
            </a:extLst>
          </p:cNvPr>
          <p:cNvPicPr>
            <a:picLocks noChangeAspect="1"/>
          </p:cNvPicPr>
          <p:nvPr/>
        </p:nvPicPr>
        <p:blipFill>
          <a:blip r:embed="rId11"/>
          <a:stretch>
            <a:fillRect/>
          </a:stretch>
        </p:blipFill>
        <p:spPr>
          <a:xfrm>
            <a:off x="6465028" y="2477446"/>
            <a:ext cx="2478822" cy="2047722"/>
          </a:xfrm>
          <a:prstGeom prst="rect">
            <a:avLst/>
          </a:prstGeom>
        </p:spPr>
      </p:pic>
      <p:pic>
        <p:nvPicPr>
          <p:cNvPr id="62" name="Picture 2" descr="MIPG Modelo Integrado de Planeación y Gestión">
            <a:extLst>
              <a:ext uri="{FF2B5EF4-FFF2-40B4-BE49-F238E27FC236}">
                <a16:creationId xmlns:a16="http://schemas.microsoft.com/office/drawing/2014/main" id="{3DE1D672-4630-4087-9683-86FF3453CA1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388083" y="1944965"/>
            <a:ext cx="1364619" cy="66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15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37741"/>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2695816" y="621600"/>
            <a:ext cx="3636000" cy="644100"/>
          </a:xfrm>
          <a:prstGeom prst="rect">
            <a:avLst/>
          </a:prstGeom>
        </p:spPr>
        <p:txBody>
          <a:bodyPr spcFirstLastPara="1" wrap="square" lIns="91425" tIns="91425" rIns="91425" bIns="91425" anchor="t" anchorCtr="0">
            <a:noAutofit/>
          </a:bodyPr>
          <a:lstStyle/>
          <a:p>
            <a:pPr lvl="0"/>
            <a:r>
              <a:rPr lang="es-419" sz="2000" dirty="0"/>
              <a:t>3.5 Política Gobierno </a:t>
            </a:r>
            <a:r>
              <a:rPr lang="es-419" sz="2000" dirty="0">
                <a:solidFill>
                  <a:schemeClr val="bg1"/>
                </a:solidFill>
              </a:rPr>
              <a:t>Digital</a:t>
            </a:r>
            <a:r>
              <a:rPr lang="es-419" sz="2000" dirty="0"/>
              <a:t> </a:t>
            </a:r>
            <a:br>
              <a:rPr lang="es-419" sz="2000" dirty="0"/>
            </a:br>
            <a:endParaRPr sz="2000" dirty="0"/>
          </a:p>
        </p:txBody>
      </p:sp>
      <p:grpSp>
        <p:nvGrpSpPr>
          <p:cNvPr id="21" name="Google Shape;1583;p94"/>
          <p:cNvGrpSpPr/>
          <p:nvPr/>
        </p:nvGrpSpPr>
        <p:grpSpPr>
          <a:xfrm>
            <a:off x="245834" y="1616148"/>
            <a:ext cx="2678119" cy="1927677"/>
            <a:chOff x="1391700" y="1727388"/>
            <a:chExt cx="2329100" cy="1688725"/>
          </a:xfrm>
        </p:grpSpPr>
        <p:sp>
          <p:nvSpPr>
            <p:cNvPr id="22" name="Google Shape;1584;p94"/>
            <p:cNvSpPr/>
            <p:nvPr/>
          </p:nvSpPr>
          <p:spPr>
            <a:xfrm>
              <a:off x="2596125" y="1837788"/>
              <a:ext cx="1036525" cy="819200"/>
            </a:xfrm>
            <a:custGeom>
              <a:avLst/>
              <a:gdLst/>
              <a:ahLst/>
              <a:cxnLst/>
              <a:rect l="l" t="t" r="r" b="b"/>
              <a:pathLst>
                <a:path w="41461" h="32768" extrusionOk="0">
                  <a:moveTo>
                    <a:pt x="1" y="1"/>
                  </a:moveTo>
                  <a:lnTo>
                    <a:pt x="1" y="32767"/>
                  </a:lnTo>
                  <a:lnTo>
                    <a:pt x="41460" y="32767"/>
                  </a:lnTo>
                  <a:lnTo>
                    <a:pt x="41460"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85;p94"/>
            <p:cNvSpPr/>
            <p:nvPr/>
          </p:nvSpPr>
          <p:spPr>
            <a:xfrm>
              <a:off x="2596125" y="1837788"/>
              <a:ext cx="77525" cy="819200"/>
            </a:xfrm>
            <a:custGeom>
              <a:avLst/>
              <a:gdLst/>
              <a:ahLst/>
              <a:cxnLst/>
              <a:rect l="l" t="t" r="r" b="b"/>
              <a:pathLst>
                <a:path w="3101" h="32768" extrusionOk="0">
                  <a:moveTo>
                    <a:pt x="1" y="1"/>
                  </a:moveTo>
                  <a:lnTo>
                    <a:pt x="1" y="32767"/>
                  </a:lnTo>
                  <a:lnTo>
                    <a:pt x="3101" y="32767"/>
                  </a:lnTo>
                  <a:lnTo>
                    <a:pt x="3101"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586;p94"/>
            <p:cNvSpPr/>
            <p:nvPr/>
          </p:nvSpPr>
          <p:spPr>
            <a:xfrm>
              <a:off x="2878800" y="2030813"/>
              <a:ext cx="654300" cy="411875"/>
            </a:xfrm>
            <a:custGeom>
              <a:avLst/>
              <a:gdLst/>
              <a:ahLst/>
              <a:cxnLst/>
              <a:rect l="l" t="t" r="r" b="b"/>
              <a:pathLst>
                <a:path w="26172" h="16475" extrusionOk="0">
                  <a:moveTo>
                    <a:pt x="1" y="0"/>
                  </a:moveTo>
                  <a:lnTo>
                    <a:pt x="1" y="16475"/>
                  </a:lnTo>
                  <a:lnTo>
                    <a:pt x="26171" y="16475"/>
                  </a:lnTo>
                  <a:lnTo>
                    <a:pt x="26171"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587;p94"/>
            <p:cNvSpPr/>
            <p:nvPr/>
          </p:nvSpPr>
          <p:spPr>
            <a:xfrm>
              <a:off x="2826375" y="2030813"/>
              <a:ext cx="52450" cy="411875"/>
            </a:xfrm>
            <a:custGeom>
              <a:avLst/>
              <a:gdLst/>
              <a:ahLst/>
              <a:cxnLst/>
              <a:rect l="l" t="t" r="r" b="b"/>
              <a:pathLst>
                <a:path w="2098" h="16475" extrusionOk="0">
                  <a:moveTo>
                    <a:pt x="0" y="0"/>
                  </a:moveTo>
                  <a:lnTo>
                    <a:pt x="0" y="16475"/>
                  </a:lnTo>
                  <a:lnTo>
                    <a:pt x="2098" y="16475"/>
                  </a:lnTo>
                  <a:lnTo>
                    <a:pt x="2098" y="0"/>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588;p94"/>
            <p:cNvSpPr/>
            <p:nvPr/>
          </p:nvSpPr>
          <p:spPr>
            <a:xfrm>
              <a:off x="3144000" y="2442663"/>
              <a:ext cx="209000" cy="849575"/>
            </a:xfrm>
            <a:custGeom>
              <a:avLst/>
              <a:gdLst/>
              <a:ahLst/>
              <a:cxnLst/>
              <a:rect l="l" t="t" r="r" b="b"/>
              <a:pathLst>
                <a:path w="8360" h="33983" extrusionOk="0">
                  <a:moveTo>
                    <a:pt x="1" y="1"/>
                  </a:moveTo>
                  <a:lnTo>
                    <a:pt x="1" y="33983"/>
                  </a:lnTo>
                  <a:lnTo>
                    <a:pt x="8360" y="33983"/>
                  </a:lnTo>
                  <a:lnTo>
                    <a:pt x="8360" y="1"/>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589;p94"/>
            <p:cNvSpPr/>
            <p:nvPr/>
          </p:nvSpPr>
          <p:spPr>
            <a:xfrm>
              <a:off x="3144000" y="2442663"/>
              <a:ext cx="209000" cy="56250"/>
            </a:xfrm>
            <a:custGeom>
              <a:avLst/>
              <a:gdLst/>
              <a:ahLst/>
              <a:cxnLst/>
              <a:rect l="l" t="t" r="r" b="b"/>
              <a:pathLst>
                <a:path w="8360" h="2250" extrusionOk="0">
                  <a:moveTo>
                    <a:pt x="1" y="1"/>
                  </a:moveTo>
                  <a:lnTo>
                    <a:pt x="1" y="2250"/>
                  </a:lnTo>
                  <a:lnTo>
                    <a:pt x="8360" y="2250"/>
                  </a:lnTo>
                  <a:lnTo>
                    <a:pt x="8360"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590;p94"/>
            <p:cNvSpPr/>
            <p:nvPr/>
          </p:nvSpPr>
          <p:spPr>
            <a:xfrm>
              <a:off x="2916050" y="3200263"/>
              <a:ext cx="591225" cy="91975"/>
            </a:xfrm>
            <a:custGeom>
              <a:avLst/>
              <a:gdLst/>
              <a:ahLst/>
              <a:cxnLst/>
              <a:rect l="l" t="t" r="r" b="b"/>
              <a:pathLst>
                <a:path w="23649" h="3679" extrusionOk="0">
                  <a:moveTo>
                    <a:pt x="0" y="1"/>
                  </a:moveTo>
                  <a:lnTo>
                    <a:pt x="0" y="3679"/>
                  </a:lnTo>
                  <a:lnTo>
                    <a:pt x="23648" y="3679"/>
                  </a:lnTo>
                  <a:lnTo>
                    <a:pt x="23648"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91;p94"/>
            <p:cNvSpPr/>
            <p:nvPr/>
          </p:nvSpPr>
          <p:spPr>
            <a:xfrm>
              <a:off x="3144000" y="2442663"/>
              <a:ext cx="29675" cy="757625"/>
            </a:xfrm>
            <a:custGeom>
              <a:avLst/>
              <a:gdLst/>
              <a:ahLst/>
              <a:cxnLst/>
              <a:rect l="l" t="t" r="r" b="b"/>
              <a:pathLst>
                <a:path w="1187" h="30305" extrusionOk="0">
                  <a:moveTo>
                    <a:pt x="1" y="1"/>
                  </a:moveTo>
                  <a:lnTo>
                    <a:pt x="1" y="30305"/>
                  </a:lnTo>
                  <a:lnTo>
                    <a:pt x="1186" y="30305"/>
                  </a:lnTo>
                  <a:lnTo>
                    <a:pt x="1186"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92;p94"/>
            <p:cNvSpPr/>
            <p:nvPr/>
          </p:nvSpPr>
          <p:spPr>
            <a:xfrm>
              <a:off x="2673625" y="1837788"/>
              <a:ext cx="25" cy="819200"/>
            </a:xfrm>
            <a:custGeom>
              <a:avLst/>
              <a:gdLst/>
              <a:ahLst/>
              <a:cxnLst/>
              <a:rect l="l" t="t" r="r" b="b"/>
              <a:pathLst>
                <a:path w="1" h="32768" fill="none" extrusionOk="0">
                  <a:moveTo>
                    <a:pt x="1" y="1"/>
                  </a:moveTo>
                  <a:lnTo>
                    <a:pt x="1" y="32767"/>
                  </a:lnTo>
                </a:path>
              </a:pathLst>
            </a:custGeom>
            <a:noFill/>
            <a:ln w="9875" cap="flat" cmpd="sng">
              <a:solidFill>
                <a:srgbClr val="374B5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593;p94"/>
            <p:cNvSpPr/>
            <p:nvPr/>
          </p:nvSpPr>
          <p:spPr>
            <a:xfrm>
              <a:off x="2978350" y="2270163"/>
              <a:ext cx="490150" cy="90450"/>
            </a:xfrm>
            <a:custGeom>
              <a:avLst/>
              <a:gdLst/>
              <a:ahLst/>
              <a:cxnLst/>
              <a:rect l="l" t="t" r="r" b="b"/>
              <a:pathLst>
                <a:path w="19606" h="3618" extrusionOk="0">
                  <a:moveTo>
                    <a:pt x="1" y="1"/>
                  </a:moveTo>
                  <a:lnTo>
                    <a:pt x="1" y="3618"/>
                  </a:lnTo>
                  <a:lnTo>
                    <a:pt x="19606" y="3618"/>
                  </a:lnTo>
                  <a:lnTo>
                    <a:pt x="19606"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594;p94"/>
            <p:cNvSpPr/>
            <p:nvPr/>
          </p:nvSpPr>
          <p:spPr>
            <a:xfrm>
              <a:off x="2764075" y="1893263"/>
              <a:ext cx="822975" cy="42575"/>
            </a:xfrm>
            <a:custGeom>
              <a:avLst/>
              <a:gdLst/>
              <a:ahLst/>
              <a:cxnLst/>
              <a:rect l="l" t="t" r="r" b="b"/>
              <a:pathLst>
                <a:path w="32919" h="1703" extrusionOk="0">
                  <a:moveTo>
                    <a:pt x="0" y="1"/>
                  </a:moveTo>
                  <a:lnTo>
                    <a:pt x="0" y="1703"/>
                  </a:lnTo>
                  <a:lnTo>
                    <a:pt x="32919" y="1703"/>
                  </a:lnTo>
                  <a:lnTo>
                    <a:pt x="32919"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595;p94"/>
            <p:cNvSpPr/>
            <p:nvPr/>
          </p:nvSpPr>
          <p:spPr>
            <a:xfrm>
              <a:off x="1465400" y="2021688"/>
              <a:ext cx="474200" cy="1270550"/>
            </a:xfrm>
            <a:custGeom>
              <a:avLst/>
              <a:gdLst/>
              <a:ahLst/>
              <a:cxnLst/>
              <a:rect l="l" t="t" r="r" b="b"/>
              <a:pathLst>
                <a:path w="18968" h="50822" extrusionOk="0">
                  <a:moveTo>
                    <a:pt x="3496" y="0"/>
                  </a:moveTo>
                  <a:cubicBezTo>
                    <a:pt x="1551" y="0"/>
                    <a:pt x="1" y="1581"/>
                    <a:pt x="1" y="3496"/>
                  </a:cubicBezTo>
                  <a:lnTo>
                    <a:pt x="1" y="50822"/>
                  </a:lnTo>
                  <a:lnTo>
                    <a:pt x="18968" y="50822"/>
                  </a:lnTo>
                  <a:lnTo>
                    <a:pt x="18968"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596;p94"/>
            <p:cNvSpPr/>
            <p:nvPr/>
          </p:nvSpPr>
          <p:spPr>
            <a:xfrm>
              <a:off x="1598400" y="2021688"/>
              <a:ext cx="474175" cy="1270550"/>
            </a:xfrm>
            <a:custGeom>
              <a:avLst/>
              <a:gdLst/>
              <a:ahLst/>
              <a:cxnLst/>
              <a:rect l="l" t="t" r="r" b="b"/>
              <a:pathLst>
                <a:path w="18967" h="50822" extrusionOk="0">
                  <a:moveTo>
                    <a:pt x="3496" y="0"/>
                  </a:moveTo>
                  <a:cubicBezTo>
                    <a:pt x="1550" y="0"/>
                    <a:pt x="0" y="1581"/>
                    <a:pt x="0" y="3496"/>
                  </a:cubicBezTo>
                  <a:lnTo>
                    <a:pt x="0" y="50822"/>
                  </a:lnTo>
                  <a:lnTo>
                    <a:pt x="18967" y="50822"/>
                  </a:lnTo>
                  <a:lnTo>
                    <a:pt x="18967"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597;p94"/>
            <p:cNvSpPr/>
            <p:nvPr/>
          </p:nvSpPr>
          <p:spPr>
            <a:xfrm>
              <a:off x="1554325" y="3292213"/>
              <a:ext cx="2166475" cy="123900"/>
            </a:xfrm>
            <a:custGeom>
              <a:avLst/>
              <a:gdLst/>
              <a:ahLst/>
              <a:cxnLst/>
              <a:rect l="l" t="t" r="r" b="b"/>
              <a:pathLst>
                <a:path w="86659" h="4956" extrusionOk="0">
                  <a:moveTo>
                    <a:pt x="2037" y="1"/>
                  </a:moveTo>
                  <a:cubicBezTo>
                    <a:pt x="912" y="1"/>
                    <a:pt x="0" y="913"/>
                    <a:pt x="0" y="2037"/>
                  </a:cubicBezTo>
                  <a:lnTo>
                    <a:pt x="0" y="2919"/>
                  </a:lnTo>
                  <a:cubicBezTo>
                    <a:pt x="0" y="4043"/>
                    <a:pt x="912" y="4955"/>
                    <a:pt x="2037" y="4955"/>
                  </a:cubicBezTo>
                  <a:lnTo>
                    <a:pt x="84591" y="4955"/>
                  </a:lnTo>
                  <a:cubicBezTo>
                    <a:pt x="85746" y="4955"/>
                    <a:pt x="86658" y="4043"/>
                    <a:pt x="86658" y="2919"/>
                  </a:cubicBezTo>
                  <a:lnTo>
                    <a:pt x="86658" y="2037"/>
                  </a:lnTo>
                  <a:cubicBezTo>
                    <a:pt x="86658" y="913"/>
                    <a:pt x="85746" y="1"/>
                    <a:pt x="84591" y="1"/>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98;p94"/>
            <p:cNvSpPr/>
            <p:nvPr/>
          </p:nvSpPr>
          <p:spPr>
            <a:xfrm>
              <a:off x="2079400" y="2270163"/>
              <a:ext cx="766750" cy="1026650"/>
            </a:xfrm>
            <a:custGeom>
              <a:avLst/>
              <a:gdLst/>
              <a:ahLst/>
              <a:cxnLst/>
              <a:rect l="l" t="t" r="r" b="b"/>
              <a:pathLst>
                <a:path w="30670" h="41066" extrusionOk="0">
                  <a:moveTo>
                    <a:pt x="1855" y="1"/>
                  </a:moveTo>
                  <a:lnTo>
                    <a:pt x="1" y="16840"/>
                  </a:lnTo>
                  <a:lnTo>
                    <a:pt x="4894" y="41065"/>
                  </a:lnTo>
                  <a:lnTo>
                    <a:pt x="30670" y="41065"/>
                  </a:lnTo>
                  <a:cubicBezTo>
                    <a:pt x="30670" y="40913"/>
                    <a:pt x="30670" y="40761"/>
                    <a:pt x="30670" y="40609"/>
                  </a:cubicBezTo>
                  <a:cubicBezTo>
                    <a:pt x="30487" y="37479"/>
                    <a:pt x="27782" y="35077"/>
                    <a:pt x="24621" y="35077"/>
                  </a:cubicBezTo>
                  <a:lnTo>
                    <a:pt x="12706" y="35077"/>
                  </a:lnTo>
                  <a:cubicBezTo>
                    <a:pt x="12706" y="35077"/>
                    <a:pt x="9788" y="18421"/>
                    <a:pt x="8451" y="10366"/>
                  </a:cubicBezTo>
                  <a:cubicBezTo>
                    <a:pt x="7143" y="2280"/>
                    <a:pt x="1855" y="1"/>
                    <a:pt x="1855" y="1"/>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599;p94"/>
            <p:cNvSpPr/>
            <p:nvPr/>
          </p:nvSpPr>
          <p:spPr>
            <a:xfrm>
              <a:off x="1706300" y="1727388"/>
              <a:ext cx="459750" cy="657550"/>
            </a:xfrm>
            <a:custGeom>
              <a:avLst/>
              <a:gdLst/>
              <a:ahLst/>
              <a:cxnLst/>
              <a:rect l="l" t="t" r="r" b="b"/>
              <a:pathLst>
                <a:path w="18390" h="26302" extrusionOk="0">
                  <a:moveTo>
                    <a:pt x="10682" y="0"/>
                  </a:moveTo>
                  <a:cubicBezTo>
                    <a:pt x="7792" y="0"/>
                    <a:pt x="4686" y="1341"/>
                    <a:pt x="2827" y="5177"/>
                  </a:cubicBezTo>
                  <a:cubicBezTo>
                    <a:pt x="0" y="11043"/>
                    <a:pt x="1520" y="26302"/>
                    <a:pt x="1520" y="26302"/>
                  </a:cubicBezTo>
                  <a:lnTo>
                    <a:pt x="17903" y="26302"/>
                  </a:lnTo>
                  <a:cubicBezTo>
                    <a:pt x="17903" y="26302"/>
                    <a:pt x="16292" y="15815"/>
                    <a:pt x="15897" y="14022"/>
                  </a:cubicBezTo>
                  <a:cubicBezTo>
                    <a:pt x="15502" y="12228"/>
                    <a:pt x="17873" y="9341"/>
                    <a:pt x="17873" y="9341"/>
                  </a:cubicBezTo>
                  <a:cubicBezTo>
                    <a:pt x="17873" y="9341"/>
                    <a:pt x="18390" y="2715"/>
                    <a:pt x="14925" y="982"/>
                  </a:cubicBezTo>
                  <a:cubicBezTo>
                    <a:pt x="13724" y="387"/>
                    <a:pt x="12234" y="0"/>
                    <a:pt x="10682" y="0"/>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00;p94"/>
            <p:cNvSpPr/>
            <p:nvPr/>
          </p:nvSpPr>
          <p:spPr>
            <a:xfrm>
              <a:off x="2079400" y="2270163"/>
              <a:ext cx="246225" cy="600350"/>
            </a:xfrm>
            <a:custGeom>
              <a:avLst/>
              <a:gdLst/>
              <a:ahLst/>
              <a:cxnLst/>
              <a:rect l="l" t="t" r="r" b="b"/>
              <a:pathLst>
                <a:path w="9849" h="24014" extrusionOk="0">
                  <a:moveTo>
                    <a:pt x="1855" y="1"/>
                  </a:moveTo>
                  <a:lnTo>
                    <a:pt x="1" y="16840"/>
                  </a:lnTo>
                  <a:lnTo>
                    <a:pt x="1460" y="24013"/>
                  </a:lnTo>
                  <a:cubicBezTo>
                    <a:pt x="1794" y="23922"/>
                    <a:pt x="2128" y="23709"/>
                    <a:pt x="2371" y="23345"/>
                  </a:cubicBezTo>
                  <a:cubicBezTo>
                    <a:pt x="4013" y="21065"/>
                    <a:pt x="7539" y="19454"/>
                    <a:pt x="9849" y="18603"/>
                  </a:cubicBezTo>
                  <a:cubicBezTo>
                    <a:pt x="9332" y="15563"/>
                    <a:pt x="8846" y="12615"/>
                    <a:pt x="8451" y="10366"/>
                  </a:cubicBezTo>
                  <a:cubicBezTo>
                    <a:pt x="7143" y="2280"/>
                    <a:pt x="1855" y="1"/>
                    <a:pt x="185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01;p94"/>
            <p:cNvSpPr/>
            <p:nvPr/>
          </p:nvSpPr>
          <p:spPr>
            <a:xfrm>
              <a:off x="2277725" y="3266388"/>
              <a:ext cx="509150" cy="30425"/>
            </a:xfrm>
            <a:custGeom>
              <a:avLst/>
              <a:gdLst/>
              <a:ahLst/>
              <a:cxnLst/>
              <a:rect l="l" t="t" r="r" b="b"/>
              <a:pathLst>
                <a:path w="20366" h="1217" extrusionOk="0">
                  <a:moveTo>
                    <a:pt x="1" y="0"/>
                  </a:moveTo>
                  <a:lnTo>
                    <a:pt x="1703" y="1216"/>
                  </a:lnTo>
                  <a:lnTo>
                    <a:pt x="20366" y="1216"/>
                  </a:lnTo>
                  <a:lnTo>
                    <a:pt x="20366"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602;p94"/>
            <p:cNvSpPr/>
            <p:nvPr/>
          </p:nvSpPr>
          <p:spPr>
            <a:xfrm>
              <a:off x="1672850" y="2214688"/>
              <a:ext cx="582875" cy="1082125"/>
            </a:xfrm>
            <a:custGeom>
              <a:avLst/>
              <a:gdLst/>
              <a:ahLst/>
              <a:cxnLst/>
              <a:rect l="l" t="t" r="r" b="b"/>
              <a:pathLst>
                <a:path w="23315" h="43285" extrusionOk="0">
                  <a:moveTo>
                    <a:pt x="9211" y="1"/>
                  </a:moveTo>
                  <a:lnTo>
                    <a:pt x="1" y="4317"/>
                  </a:lnTo>
                  <a:lnTo>
                    <a:pt x="1" y="11338"/>
                  </a:lnTo>
                  <a:lnTo>
                    <a:pt x="3861" y="43284"/>
                  </a:lnTo>
                  <a:lnTo>
                    <a:pt x="23314" y="43284"/>
                  </a:lnTo>
                  <a:lnTo>
                    <a:pt x="19849" y="23831"/>
                  </a:lnTo>
                  <a:cubicBezTo>
                    <a:pt x="19849" y="23831"/>
                    <a:pt x="22220" y="20579"/>
                    <a:pt x="21916" y="17600"/>
                  </a:cubicBezTo>
                  <a:cubicBezTo>
                    <a:pt x="21612" y="11734"/>
                    <a:pt x="18117" y="2220"/>
                    <a:pt x="18117" y="2220"/>
                  </a:cubicBezTo>
                  <a:lnTo>
                    <a:pt x="13071" y="153"/>
                  </a:lnTo>
                  <a:lnTo>
                    <a:pt x="9211"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03;p94"/>
            <p:cNvSpPr/>
            <p:nvPr/>
          </p:nvSpPr>
          <p:spPr>
            <a:xfrm>
              <a:off x="2008725" y="2299813"/>
              <a:ext cx="122375" cy="483300"/>
            </a:xfrm>
            <a:custGeom>
              <a:avLst/>
              <a:gdLst/>
              <a:ahLst/>
              <a:cxnLst/>
              <a:rect l="l" t="t" r="r" b="b"/>
              <a:pathLst>
                <a:path w="4895" h="19332" fill="none" extrusionOk="0">
                  <a:moveTo>
                    <a:pt x="1" y="0"/>
                  </a:moveTo>
                  <a:cubicBezTo>
                    <a:pt x="1" y="0"/>
                    <a:pt x="4894" y="11976"/>
                    <a:pt x="2280" y="19332"/>
                  </a:cubicBezTo>
                </a:path>
              </a:pathLst>
            </a:custGeom>
            <a:noFill/>
            <a:ln w="9875" cap="flat" cmpd="sng">
              <a:solidFill>
                <a:srgbClr val="FEFEF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04;p94"/>
            <p:cNvSpPr/>
            <p:nvPr/>
          </p:nvSpPr>
          <p:spPr>
            <a:xfrm>
              <a:off x="1892475" y="2030813"/>
              <a:ext cx="131250" cy="301275"/>
            </a:xfrm>
            <a:custGeom>
              <a:avLst/>
              <a:gdLst/>
              <a:ahLst/>
              <a:cxnLst/>
              <a:rect l="l" t="t" r="r" b="b"/>
              <a:pathLst>
                <a:path w="5250" h="12051" extrusionOk="0">
                  <a:moveTo>
                    <a:pt x="0" y="0"/>
                  </a:moveTo>
                  <a:lnTo>
                    <a:pt x="426" y="7356"/>
                  </a:lnTo>
                  <a:lnTo>
                    <a:pt x="4620" y="11946"/>
                  </a:lnTo>
                  <a:cubicBezTo>
                    <a:pt x="4693" y="12019"/>
                    <a:pt x="4780" y="12050"/>
                    <a:pt x="4864" y="12050"/>
                  </a:cubicBezTo>
                  <a:cubicBezTo>
                    <a:pt x="5062" y="12050"/>
                    <a:pt x="5250" y="11876"/>
                    <a:pt x="5228" y="11642"/>
                  </a:cubicBezTo>
                  <a:lnTo>
                    <a:pt x="4651" y="8085"/>
                  </a:lnTo>
                  <a:lnTo>
                    <a:pt x="4651" y="3009"/>
                  </a:lnTo>
                  <a:lnTo>
                    <a:pt x="0"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05;p94"/>
            <p:cNvSpPr/>
            <p:nvPr/>
          </p:nvSpPr>
          <p:spPr>
            <a:xfrm>
              <a:off x="1892475" y="2030813"/>
              <a:ext cx="116275" cy="164925"/>
            </a:xfrm>
            <a:custGeom>
              <a:avLst/>
              <a:gdLst/>
              <a:ahLst/>
              <a:cxnLst/>
              <a:rect l="l" t="t" r="r" b="b"/>
              <a:pathLst>
                <a:path w="4651" h="6597" extrusionOk="0">
                  <a:moveTo>
                    <a:pt x="0" y="0"/>
                  </a:moveTo>
                  <a:cubicBezTo>
                    <a:pt x="0" y="1"/>
                    <a:pt x="1794" y="4924"/>
                    <a:pt x="4651" y="6596"/>
                  </a:cubicBezTo>
                  <a:lnTo>
                    <a:pt x="4651" y="3009"/>
                  </a:lnTo>
                  <a:lnTo>
                    <a:pt x="0" y="0"/>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06;p94"/>
            <p:cNvSpPr/>
            <p:nvPr/>
          </p:nvSpPr>
          <p:spPr>
            <a:xfrm>
              <a:off x="1878800" y="1789913"/>
              <a:ext cx="261425" cy="376975"/>
            </a:xfrm>
            <a:custGeom>
              <a:avLst/>
              <a:gdLst/>
              <a:ahLst/>
              <a:cxnLst/>
              <a:rect l="l" t="t" r="r" b="b"/>
              <a:pathLst>
                <a:path w="10457" h="15079" extrusionOk="0">
                  <a:moveTo>
                    <a:pt x="7994" y="1"/>
                  </a:moveTo>
                  <a:cubicBezTo>
                    <a:pt x="7994" y="1"/>
                    <a:pt x="6414" y="2676"/>
                    <a:pt x="5198" y="3436"/>
                  </a:cubicBezTo>
                  <a:cubicBezTo>
                    <a:pt x="4012" y="4226"/>
                    <a:pt x="1702" y="4834"/>
                    <a:pt x="0" y="6627"/>
                  </a:cubicBezTo>
                  <a:cubicBezTo>
                    <a:pt x="61" y="11885"/>
                    <a:pt x="4347" y="14955"/>
                    <a:pt x="6657" y="15077"/>
                  </a:cubicBezTo>
                  <a:cubicBezTo>
                    <a:pt x="6681" y="15078"/>
                    <a:pt x="6704" y="15078"/>
                    <a:pt x="6728" y="15078"/>
                  </a:cubicBezTo>
                  <a:cubicBezTo>
                    <a:pt x="8995" y="15078"/>
                    <a:pt x="10335" y="10776"/>
                    <a:pt x="10395" y="6414"/>
                  </a:cubicBezTo>
                  <a:cubicBezTo>
                    <a:pt x="10456" y="2007"/>
                    <a:pt x="7994" y="1"/>
                    <a:pt x="799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07;p94"/>
            <p:cNvSpPr/>
            <p:nvPr/>
          </p:nvSpPr>
          <p:spPr>
            <a:xfrm>
              <a:off x="1968450" y="1951788"/>
              <a:ext cx="67650" cy="16725"/>
            </a:xfrm>
            <a:custGeom>
              <a:avLst/>
              <a:gdLst/>
              <a:ahLst/>
              <a:cxnLst/>
              <a:rect l="l" t="t" r="r" b="b"/>
              <a:pathLst>
                <a:path w="2706" h="669" fill="none" extrusionOk="0">
                  <a:moveTo>
                    <a:pt x="2706" y="669"/>
                  </a:moveTo>
                  <a:cubicBezTo>
                    <a:pt x="2706" y="669"/>
                    <a:pt x="1703" y="0"/>
                    <a:pt x="1" y="669"/>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08;p94"/>
            <p:cNvSpPr/>
            <p:nvPr/>
          </p:nvSpPr>
          <p:spPr>
            <a:xfrm>
              <a:off x="2112825" y="1960888"/>
              <a:ext cx="25875" cy="3825"/>
            </a:xfrm>
            <a:custGeom>
              <a:avLst/>
              <a:gdLst/>
              <a:ahLst/>
              <a:cxnLst/>
              <a:rect l="l" t="t" r="r" b="b"/>
              <a:pathLst>
                <a:path w="1035" h="153" fill="none" extrusionOk="0">
                  <a:moveTo>
                    <a:pt x="1" y="153"/>
                  </a:moveTo>
                  <a:cubicBezTo>
                    <a:pt x="1" y="153"/>
                    <a:pt x="426" y="1"/>
                    <a:pt x="1034"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09;p94"/>
            <p:cNvSpPr/>
            <p:nvPr/>
          </p:nvSpPr>
          <p:spPr>
            <a:xfrm>
              <a:off x="1963125" y="1887188"/>
              <a:ext cx="72975" cy="22050"/>
            </a:xfrm>
            <a:custGeom>
              <a:avLst/>
              <a:gdLst/>
              <a:ahLst/>
              <a:cxnLst/>
              <a:rect l="l" t="t" r="r" b="b"/>
              <a:pathLst>
                <a:path w="2919" h="882" fill="none" extrusionOk="0">
                  <a:moveTo>
                    <a:pt x="2919" y="882"/>
                  </a:moveTo>
                  <a:cubicBezTo>
                    <a:pt x="2919" y="882"/>
                    <a:pt x="1551" y="0"/>
                    <a:pt x="1" y="882"/>
                  </a:cubicBezTo>
                </a:path>
              </a:pathLst>
            </a:custGeom>
            <a:noFill/>
            <a:ln w="9875" cap="flat" cmpd="sng">
              <a:solidFill>
                <a:srgbClr val="B556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10;p94"/>
            <p:cNvSpPr/>
            <p:nvPr/>
          </p:nvSpPr>
          <p:spPr>
            <a:xfrm>
              <a:off x="2100675" y="1891738"/>
              <a:ext cx="32700" cy="7625"/>
            </a:xfrm>
            <a:custGeom>
              <a:avLst/>
              <a:gdLst/>
              <a:ahLst/>
              <a:cxnLst/>
              <a:rect l="l" t="t" r="r" b="b"/>
              <a:pathLst>
                <a:path w="1308" h="305" fill="none" extrusionOk="0">
                  <a:moveTo>
                    <a:pt x="1" y="305"/>
                  </a:moveTo>
                  <a:cubicBezTo>
                    <a:pt x="1" y="305"/>
                    <a:pt x="609" y="1"/>
                    <a:pt x="1308" y="92"/>
                  </a:cubicBezTo>
                </a:path>
              </a:pathLst>
            </a:custGeom>
            <a:noFill/>
            <a:ln w="9875" cap="flat" cmpd="sng">
              <a:solidFill>
                <a:srgbClr val="B556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11;p94"/>
            <p:cNvSpPr/>
            <p:nvPr/>
          </p:nvSpPr>
          <p:spPr>
            <a:xfrm>
              <a:off x="2068750" y="2033088"/>
              <a:ext cx="25125" cy="6450"/>
            </a:xfrm>
            <a:custGeom>
              <a:avLst/>
              <a:gdLst/>
              <a:ahLst/>
              <a:cxnLst/>
              <a:rect l="l" t="t" r="r" b="b"/>
              <a:pathLst>
                <a:path w="1005" h="258" extrusionOk="0">
                  <a:moveTo>
                    <a:pt x="1" y="0"/>
                  </a:moveTo>
                  <a:cubicBezTo>
                    <a:pt x="214" y="193"/>
                    <a:pt x="396" y="257"/>
                    <a:pt x="545" y="257"/>
                  </a:cubicBezTo>
                  <a:cubicBezTo>
                    <a:pt x="842" y="257"/>
                    <a:pt x="1004" y="0"/>
                    <a:pt x="1004" y="0"/>
                  </a:cubicBezTo>
                  <a:close/>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12;p94"/>
            <p:cNvSpPr/>
            <p:nvPr/>
          </p:nvSpPr>
          <p:spPr>
            <a:xfrm>
              <a:off x="2002650" y="2065763"/>
              <a:ext cx="98050" cy="25350"/>
            </a:xfrm>
            <a:custGeom>
              <a:avLst/>
              <a:gdLst/>
              <a:ahLst/>
              <a:cxnLst/>
              <a:rect l="l" t="t" r="r" b="b"/>
              <a:pathLst>
                <a:path w="3922" h="1014" extrusionOk="0">
                  <a:moveTo>
                    <a:pt x="1" y="0"/>
                  </a:moveTo>
                  <a:cubicBezTo>
                    <a:pt x="1" y="0"/>
                    <a:pt x="1257" y="1014"/>
                    <a:pt x="2419" y="1014"/>
                  </a:cubicBezTo>
                  <a:cubicBezTo>
                    <a:pt x="3000" y="1014"/>
                    <a:pt x="3557" y="760"/>
                    <a:pt x="3922" y="0"/>
                  </a:cubicBezTo>
                  <a:close/>
                </a:path>
              </a:pathLst>
            </a:custGeom>
            <a:solidFill>
              <a:srgbClr val="FEFEFE"/>
            </a:solidFill>
            <a:ln w="9875" cap="flat" cmpd="sng">
              <a:solidFill>
                <a:srgbClr val="E659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13;p94"/>
            <p:cNvSpPr/>
            <p:nvPr/>
          </p:nvSpPr>
          <p:spPr>
            <a:xfrm>
              <a:off x="2093850" y="1919863"/>
              <a:ext cx="102600" cy="101850"/>
            </a:xfrm>
            <a:custGeom>
              <a:avLst/>
              <a:gdLst/>
              <a:ahLst/>
              <a:cxnLst/>
              <a:rect l="l" t="t" r="r" b="b"/>
              <a:pathLst>
                <a:path w="4104" h="4074" extrusionOk="0">
                  <a:moveTo>
                    <a:pt x="2067" y="0"/>
                  </a:moveTo>
                  <a:cubicBezTo>
                    <a:pt x="912" y="0"/>
                    <a:pt x="0" y="912"/>
                    <a:pt x="0" y="2037"/>
                  </a:cubicBezTo>
                  <a:cubicBezTo>
                    <a:pt x="0" y="3162"/>
                    <a:pt x="912" y="4073"/>
                    <a:pt x="2067" y="4073"/>
                  </a:cubicBezTo>
                  <a:cubicBezTo>
                    <a:pt x="3192" y="4073"/>
                    <a:pt x="4103" y="3162"/>
                    <a:pt x="4103" y="2037"/>
                  </a:cubicBezTo>
                  <a:cubicBezTo>
                    <a:pt x="4103" y="912"/>
                    <a:pt x="3192" y="0"/>
                    <a:pt x="20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14;p94"/>
            <p:cNvSpPr/>
            <p:nvPr/>
          </p:nvSpPr>
          <p:spPr>
            <a:xfrm>
              <a:off x="1948700" y="1910738"/>
              <a:ext cx="120075" cy="120100"/>
            </a:xfrm>
            <a:custGeom>
              <a:avLst/>
              <a:gdLst/>
              <a:ahLst/>
              <a:cxnLst/>
              <a:rect l="l" t="t" r="r" b="b"/>
              <a:pathLst>
                <a:path w="4803" h="4804" extrusionOk="0">
                  <a:moveTo>
                    <a:pt x="2402" y="1"/>
                  </a:moveTo>
                  <a:cubicBezTo>
                    <a:pt x="1064" y="1"/>
                    <a:pt x="0" y="1065"/>
                    <a:pt x="0" y="2402"/>
                  </a:cubicBezTo>
                  <a:cubicBezTo>
                    <a:pt x="0" y="3709"/>
                    <a:pt x="1064" y="4803"/>
                    <a:pt x="2402" y="4803"/>
                  </a:cubicBezTo>
                  <a:cubicBezTo>
                    <a:pt x="3709" y="4803"/>
                    <a:pt x="4803" y="3709"/>
                    <a:pt x="4803" y="2402"/>
                  </a:cubicBezTo>
                  <a:cubicBezTo>
                    <a:pt x="4803" y="1065"/>
                    <a:pt x="3709" y="1"/>
                    <a:pt x="240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15;p94"/>
            <p:cNvSpPr/>
            <p:nvPr/>
          </p:nvSpPr>
          <p:spPr>
            <a:xfrm>
              <a:off x="2093850" y="1919863"/>
              <a:ext cx="102600" cy="101850"/>
            </a:xfrm>
            <a:custGeom>
              <a:avLst/>
              <a:gdLst/>
              <a:ahLst/>
              <a:cxnLst/>
              <a:rect l="l" t="t" r="r" b="b"/>
              <a:pathLst>
                <a:path w="4104" h="4074" fill="none" extrusionOk="0">
                  <a:moveTo>
                    <a:pt x="4103" y="2037"/>
                  </a:moveTo>
                  <a:cubicBezTo>
                    <a:pt x="4103" y="3162"/>
                    <a:pt x="3192" y="4073"/>
                    <a:pt x="2067" y="4073"/>
                  </a:cubicBezTo>
                  <a:cubicBezTo>
                    <a:pt x="912" y="4073"/>
                    <a:pt x="0" y="3162"/>
                    <a:pt x="0" y="2037"/>
                  </a:cubicBezTo>
                  <a:cubicBezTo>
                    <a:pt x="0" y="912"/>
                    <a:pt x="912" y="0"/>
                    <a:pt x="2067" y="0"/>
                  </a:cubicBezTo>
                  <a:cubicBezTo>
                    <a:pt x="3192" y="0"/>
                    <a:pt x="4103" y="912"/>
                    <a:pt x="4103" y="2037"/>
                  </a:cubicBezTo>
                  <a:close/>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16;p94"/>
            <p:cNvSpPr/>
            <p:nvPr/>
          </p:nvSpPr>
          <p:spPr>
            <a:xfrm>
              <a:off x="1948700" y="1910738"/>
              <a:ext cx="120075" cy="120100"/>
            </a:xfrm>
            <a:custGeom>
              <a:avLst/>
              <a:gdLst/>
              <a:ahLst/>
              <a:cxnLst/>
              <a:rect l="l" t="t" r="r" b="b"/>
              <a:pathLst>
                <a:path w="4803" h="4804" fill="none" extrusionOk="0">
                  <a:moveTo>
                    <a:pt x="4803" y="2402"/>
                  </a:moveTo>
                  <a:cubicBezTo>
                    <a:pt x="4803" y="3709"/>
                    <a:pt x="3709" y="4803"/>
                    <a:pt x="2402" y="4803"/>
                  </a:cubicBezTo>
                  <a:cubicBezTo>
                    <a:pt x="1064" y="4803"/>
                    <a:pt x="0" y="3709"/>
                    <a:pt x="0" y="2402"/>
                  </a:cubicBezTo>
                  <a:cubicBezTo>
                    <a:pt x="0" y="1065"/>
                    <a:pt x="1064" y="1"/>
                    <a:pt x="2402" y="1"/>
                  </a:cubicBezTo>
                  <a:cubicBezTo>
                    <a:pt x="3709" y="1"/>
                    <a:pt x="4803" y="1065"/>
                    <a:pt x="4803" y="2402"/>
                  </a:cubicBezTo>
                  <a:close/>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17;p94"/>
            <p:cNvSpPr/>
            <p:nvPr/>
          </p:nvSpPr>
          <p:spPr>
            <a:xfrm>
              <a:off x="2068750" y="1970763"/>
              <a:ext cx="25125" cy="25"/>
            </a:xfrm>
            <a:custGeom>
              <a:avLst/>
              <a:gdLst/>
              <a:ahLst/>
              <a:cxnLst/>
              <a:rect l="l" t="t" r="r" b="b"/>
              <a:pathLst>
                <a:path w="1005" h="1" fill="none" extrusionOk="0">
                  <a:moveTo>
                    <a:pt x="1004" y="1"/>
                  </a:moveTo>
                  <a:lnTo>
                    <a:pt x="1" y="1"/>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18;p94"/>
            <p:cNvSpPr/>
            <p:nvPr/>
          </p:nvSpPr>
          <p:spPr>
            <a:xfrm>
              <a:off x="1878800" y="1970763"/>
              <a:ext cx="69925" cy="25"/>
            </a:xfrm>
            <a:custGeom>
              <a:avLst/>
              <a:gdLst/>
              <a:ahLst/>
              <a:cxnLst/>
              <a:rect l="l" t="t" r="r" b="b"/>
              <a:pathLst>
                <a:path w="2797" h="1" fill="none" extrusionOk="0">
                  <a:moveTo>
                    <a:pt x="2796" y="1"/>
                  </a:moveTo>
                  <a:lnTo>
                    <a:pt x="0" y="1"/>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19;p94"/>
            <p:cNvSpPr/>
            <p:nvPr/>
          </p:nvSpPr>
          <p:spPr>
            <a:xfrm>
              <a:off x="1801275" y="1964688"/>
              <a:ext cx="101850" cy="101850"/>
            </a:xfrm>
            <a:custGeom>
              <a:avLst/>
              <a:gdLst/>
              <a:ahLst/>
              <a:cxnLst/>
              <a:rect l="l" t="t" r="r" b="b"/>
              <a:pathLst>
                <a:path w="4074" h="4074" extrusionOk="0">
                  <a:moveTo>
                    <a:pt x="2037" y="1"/>
                  </a:moveTo>
                  <a:cubicBezTo>
                    <a:pt x="913" y="1"/>
                    <a:pt x="1" y="913"/>
                    <a:pt x="1" y="2037"/>
                  </a:cubicBezTo>
                  <a:cubicBezTo>
                    <a:pt x="1" y="3162"/>
                    <a:pt x="913" y="4074"/>
                    <a:pt x="2037" y="4074"/>
                  </a:cubicBezTo>
                  <a:cubicBezTo>
                    <a:pt x="3162" y="4074"/>
                    <a:pt x="4074" y="3162"/>
                    <a:pt x="4074" y="2037"/>
                  </a:cubicBezTo>
                  <a:cubicBezTo>
                    <a:pt x="4074" y="913"/>
                    <a:pt x="3162" y="1"/>
                    <a:pt x="2037"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20;p94"/>
            <p:cNvSpPr/>
            <p:nvPr/>
          </p:nvSpPr>
          <p:spPr>
            <a:xfrm>
              <a:off x="1841550" y="2039913"/>
              <a:ext cx="38775" cy="38025"/>
            </a:xfrm>
            <a:custGeom>
              <a:avLst/>
              <a:gdLst/>
              <a:ahLst/>
              <a:cxnLst/>
              <a:rect l="l" t="t" r="r" b="b"/>
              <a:pathLst>
                <a:path w="1551" h="1521" extrusionOk="0">
                  <a:moveTo>
                    <a:pt x="791" y="1"/>
                  </a:moveTo>
                  <a:cubicBezTo>
                    <a:pt x="365" y="1"/>
                    <a:pt x="1" y="335"/>
                    <a:pt x="1" y="761"/>
                  </a:cubicBezTo>
                  <a:cubicBezTo>
                    <a:pt x="1" y="1186"/>
                    <a:pt x="365" y="1521"/>
                    <a:pt x="791" y="1521"/>
                  </a:cubicBezTo>
                  <a:cubicBezTo>
                    <a:pt x="1216" y="1521"/>
                    <a:pt x="1551" y="1186"/>
                    <a:pt x="1551" y="761"/>
                  </a:cubicBezTo>
                  <a:cubicBezTo>
                    <a:pt x="1551" y="335"/>
                    <a:pt x="1216" y="1"/>
                    <a:pt x="79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21;p94"/>
            <p:cNvSpPr/>
            <p:nvPr/>
          </p:nvSpPr>
          <p:spPr>
            <a:xfrm>
              <a:off x="1460850" y="2322613"/>
              <a:ext cx="859450" cy="974200"/>
            </a:xfrm>
            <a:custGeom>
              <a:avLst/>
              <a:gdLst/>
              <a:ahLst/>
              <a:cxnLst/>
              <a:rect l="l" t="t" r="r" b="b"/>
              <a:pathLst>
                <a:path w="34378" h="38968" extrusionOk="0">
                  <a:moveTo>
                    <a:pt x="8450" y="0"/>
                  </a:moveTo>
                  <a:cubicBezTo>
                    <a:pt x="6232" y="1246"/>
                    <a:pt x="4712" y="3465"/>
                    <a:pt x="4347" y="5988"/>
                  </a:cubicBezTo>
                  <a:lnTo>
                    <a:pt x="456" y="32706"/>
                  </a:lnTo>
                  <a:cubicBezTo>
                    <a:pt x="0" y="35988"/>
                    <a:pt x="2554" y="38967"/>
                    <a:pt x="5897" y="38967"/>
                  </a:cubicBezTo>
                  <a:lnTo>
                    <a:pt x="34378" y="38967"/>
                  </a:lnTo>
                  <a:cubicBezTo>
                    <a:pt x="34378" y="38967"/>
                    <a:pt x="32493" y="31125"/>
                    <a:pt x="23739" y="31125"/>
                  </a:cubicBezTo>
                  <a:lnTo>
                    <a:pt x="9788" y="31125"/>
                  </a:lnTo>
                  <a:lnTo>
                    <a:pt x="12584" y="8480"/>
                  </a:lnTo>
                  <a:cubicBezTo>
                    <a:pt x="12827" y="6383"/>
                    <a:pt x="12432" y="4255"/>
                    <a:pt x="11338" y="2493"/>
                  </a:cubicBezTo>
                  <a:cubicBezTo>
                    <a:pt x="10669" y="1398"/>
                    <a:pt x="9757" y="395"/>
                    <a:pt x="848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22;p94"/>
            <p:cNvSpPr/>
            <p:nvPr/>
          </p:nvSpPr>
          <p:spPr>
            <a:xfrm>
              <a:off x="1608275" y="3100738"/>
              <a:ext cx="97275" cy="25"/>
            </a:xfrm>
            <a:custGeom>
              <a:avLst/>
              <a:gdLst/>
              <a:ahLst/>
              <a:cxnLst/>
              <a:rect l="l" t="t" r="r" b="b"/>
              <a:pathLst>
                <a:path w="3891" h="1" fill="none" extrusionOk="0">
                  <a:moveTo>
                    <a:pt x="3891" y="0"/>
                  </a:moveTo>
                  <a:lnTo>
                    <a:pt x="0" y="0"/>
                  </a:ln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23;p94"/>
            <p:cNvSpPr/>
            <p:nvPr/>
          </p:nvSpPr>
          <p:spPr>
            <a:xfrm>
              <a:off x="2114350" y="3200263"/>
              <a:ext cx="111725" cy="96550"/>
            </a:xfrm>
            <a:custGeom>
              <a:avLst/>
              <a:gdLst/>
              <a:ahLst/>
              <a:cxnLst/>
              <a:rect l="l" t="t" r="r" b="b"/>
              <a:pathLst>
                <a:path w="4469" h="3862" fill="none" extrusionOk="0">
                  <a:moveTo>
                    <a:pt x="4469" y="3861"/>
                  </a:moveTo>
                  <a:cubicBezTo>
                    <a:pt x="4469" y="3861"/>
                    <a:pt x="3466" y="579"/>
                    <a:pt x="1"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24;p94"/>
            <p:cNvSpPr/>
            <p:nvPr/>
          </p:nvSpPr>
          <p:spPr>
            <a:xfrm>
              <a:off x="2074850" y="2923663"/>
              <a:ext cx="151225" cy="234075"/>
            </a:xfrm>
            <a:custGeom>
              <a:avLst/>
              <a:gdLst/>
              <a:ahLst/>
              <a:cxnLst/>
              <a:rect l="l" t="t" r="r" b="b"/>
              <a:pathLst>
                <a:path w="6049" h="9363" extrusionOk="0">
                  <a:moveTo>
                    <a:pt x="1581" y="1"/>
                  </a:moveTo>
                  <a:lnTo>
                    <a:pt x="0" y="791"/>
                  </a:lnTo>
                  <a:lnTo>
                    <a:pt x="3496" y="7843"/>
                  </a:lnTo>
                  <a:lnTo>
                    <a:pt x="6049" y="9363"/>
                  </a:lnTo>
                  <a:lnTo>
                    <a:pt x="158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25;p94"/>
            <p:cNvSpPr/>
            <p:nvPr/>
          </p:nvSpPr>
          <p:spPr>
            <a:xfrm>
              <a:off x="1895500" y="2214688"/>
              <a:ext cx="93500" cy="354900"/>
            </a:xfrm>
            <a:custGeom>
              <a:avLst/>
              <a:gdLst/>
              <a:ahLst/>
              <a:cxnLst/>
              <a:rect l="l" t="t" r="r" b="b"/>
              <a:pathLst>
                <a:path w="3740" h="14196" extrusionOk="0">
                  <a:moveTo>
                    <a:pt x="305" y="1"/>
                  </a:moveTo>
                  <a:lnTo>
                    <a:pt x="1" y="14196"/>
                  </a:lnTo>
                  <a:lnTo>
                    <a:pt x="3739" y="3740"/>
                  </a:lnTo>
                  <a:lnTo>
                    <a:pt x="305"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26;p94"/>
            <p:cNvSpPr/>
            <p:nvPr/>
          </p:nvSpPr>
          <p:spPr>
            <a:xfrm>
              <a:off x="2008725" y="2222288"/>
              <a:ext cx="141375" cy="276625"/>
            </a:xfrm>
            <a:custGeom>
              <a:avLst/>
              <a:gdLst/>
              <a:ahLst/>
              <a:cxnLst/>
              <a:rect l="l" t="t" r="r" b="b"/>
              <a:pathLst>
                <a:path w="5655" h="11065" extrusionOk="0">
                  <a:moveTo>
                    <a:pt x="1" y="1"/>
                  </a:moveTo>
                  <a:lnTo>
                    <a:pt x="1" y="426"/>
                  </a:lnTo>
                  <a:lnTo>
                    <a:pt x="457" y="3344"/>
                  </a:lnTo>
                  <a:lnTo>
                    <a:pt x="5654" y="11065"/>
                  </a:lnTo>
                  <a:lnTo>
                    <a:pt x="1703" y="700"/>
                  </a:lnTo>
                  <a:lnTo>
                    <a:pt x="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27;p94"/>
            <p:cNvSpPr/>
            <p:nvPr/>
          </p:nvSpPr>
          <p:spPr>
            <a:xfrm>
              <a:off x="1464650" y="3147088"/>
              <a:ext cx="143650" cy="149725"/>
            </a:xfrm>
            <a:custGeom>
              <a:avLst/>
              <a:gdLst/>
              <a:ahLst/>
              <a:cxnLst/>
              <a:rect l="l" t="t" r="r" b="b"/>
              <a:pathLst>
                <a:path w="5746" h="5989" extrusionOk="0">
                  <a:moveTo>
                    <a:pt x="304" y="0"/>
                  </a:moveTo>
                  <a:lnTo>
                    <a:pt x="304" y="0"/>
                  </a:lnTo>
                  <a:cubicBezTo>
                    <a:pt x="0" y="3192"/>
                    <a:pt x="2493" y="5988"/>
                    <a:pt x="5745" y="5988"/>
                  </a:cubicBezTo>
                  <a:cubicBezTo>
                    <a:pt x="5745" y="5836"/>
                    <a:pt x="5745" y="5654"/>
                    <a:pt x="5745" y="5502"/>
                  </a:cubicBezTo>
                  <a:cubicBezTo>
                    <a:pt x="5745" y="2493"/>
                    <a:pt x="3314" y="31"/>
                    <a:pt x="304" y="0"/>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628;p94"/>
            <p:cNvSpPr/>
            <p:nvPr/>
          </p:nvSpPr>
          <p:spPr>
            <a:xfrm>
              <a:off x="1515550" y="2322613"/>
              <a:ext cx="266000" cy="531175"/>
            </a:xfrm>
            <a:custGeom>
              <a:avLst/>
              <a:gdLst/>
              <a:ahLst/>
              <a:cxnLst/>
              <a:rect l="l" t="t" r="r" b="b"/>
              <a:pathLst>
                <a:path w="10640" h="21247" extrusionOk="0">
                  <a:moveTo>
                    <a:pt x="6262" y="0"/>
                  </a:moveTo>
                  <a:cubicBezTo>
                    <a:pt x="4044" y="1246"/>
                    <a:pt x="2524" y="3465"/>
                    <a:pt x="2159" y="5988"/>
                  </a:cubicBezTo>
                  <a:lnTo>
                    <a:pt x="1" y="20851"/>
                  </a:lnTo>
                  <a:cubicBezTo>
                    <a:pt x="1114" y="20601"/>
                    <a:pt x="2640" y="20342"/>
                    <a:pt x="4261" y="20342"/>
                  </a:cubicBezTo>
                  <a:cubicBezTo>
                    <a:pt x="5783" y="20342"/>
                    <a:pt x="7388" y="20570"/>
                    <a:pt x="8816" y="21247"/>
                  </a:cubicBezTo>
                  <a:lnTo>
                    <a:pt x="10396" y="8480"/>
                  </a:lnTo>
                  <a:cubicBezTo>
                    <a:pt x="10639" y="6383"/>
                    <a:pt x="10244" y="4255"/>
                    <a:pt x="9150" y="2493"/>
                  </a:cubicBezTo>
                  <a:cubicBezTo>
                    <a:pt x="8481" y="1398"/>
                    <a:pt x="7569" y="395"/>
                    <a:pt x="6293"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629;p94"/>
            <p:cNvSpPr/>
            <p:nvPr/>
          </p:nvSpPr>
          <p:spPr>
            <a:xfrm>
              <a:off x="2103725" y="3103738"/>
              <a:ext cx="213550" cy="85925"/>
            </a:xfrm>
            <a:custGeom>
              <a:avLst/>
              <a:gdLst/>
              <a:ahLst/>
              <a:cxnLst/>
              <a:rect l="l" t="t" r="r" b="b"/>
              <a:pathLst>
                <a:path w="8542" h="3437" extrusionOk="0">
                  <a:moveTo>
                    <a:pt x="914" y="1"/>
                  </a:moveTo>
                  <a:cubicBezTo>
                    <a:pt x="343" y="1"/>
                    <a:pt x="0" y="32"/>
                    <a:pt x="0" y="32"/>
                  </a:cubicBezTo>
                  <a:cubicBezTo>
                    <a:pt x="0" y="32"/>
                    <a:pt x="520" y="1738"/>
                    <a:pt x="2379" y="1738"/>
                  </a:cubicBezTo>
                  <a:cubicBezTo>
                    <a:pt x="2426" y="1738"/>
                    <a:pt x="2474" y="1737"/>
                    <a:pt x="2523" y="1734"/>
                  </a:cubicBezTo>
                  <a:cubicBezTo>
                    <a:pt x="2588" y="1730"/>
                    <a:pt x="2654" y="1728"/>
                    <a:pt x="2721" y="1728"/>
                  </a:cubicBezTo>
                  <a:cubicBezTo>
                    <a:pt x="4734" y="1728"/>
                    <a:pt x="7751" y="3436"/>
                    <a:pt x="7751" y="3436"/>
                  </a:cubicBezTo>
                  <a:lnTo>
                    <a:pt x="8541" y="2129"/>
                  </a:lnTo>
                  <a:cubicBezTo>
                    <a:pt x="5899" y="248"/>
                    <a:pt x="2513" y="1"/>
                    <a:pt x="91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30;p94"/>
            <p:cNvSpPr/>
            <p:nvPr/>
          </p:nvSpPr>
          <p:spPr>
            <a:xfrm>
              <a:off x="1735175" y="2228388"/>
              <a:ext cx="4100" cy="19050"/>
            </a:xfrm>
            <a:custGeom>
              <a:avLst/>
              <a:gdLst/>
              <a:ahLst/>
              <a:cxnLst/>
              <a:rect l="l" t="t" r="r" b="b"/>
              <a:pathLst>
                <a:path w="164" h="762" extrusionOk="0">
                  <a:moveTo>
                    <a:pt x="0" y="0"/>
                  </a:moveTo>
                  <a:cubicBezTo>
                    <a:pt x="0" y="213"/>
                    <a:pt x="0" y="426"/>
                    <a:pt x="31" y="608"/>
                  </a:cubicBezTo>
                  <a:cubicBezTo>
                    <a:pt x="80" y="707"/>
                    <a:pt x="114" y="761"/>
                    <a:pt x="130" y="761"/>
                  </a:cubicBezTo>
                  <a:cubicBezTo>
                    <a:pt x="163" y="761"/>
                    <a:pt x="123" y="532"/>
                    <a:pt x="0"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631;p94"/>
            <p:cNvSpPr/>
            <p:nvPr/>
          </p:nvSpPr>
          <p:spPr>
            <a:xfrm>
              <a:off x="1734400" y="1727488"/>
              <a:ext cx="298675" cy="415800"/>
            </a:xfrm>
            <a:custGeom>
              <a:avLst/>
              <a:gdLst/>
              <a:ahLst/>
              <a:cxnLst/>
              <a:rect l="l" t="t" r="r" b="b"/>
              <a:pathLst>
                <a:path w="11947" h="16632" extrusionOk="0">
                  <a:moveTo>
                    <a:pt x="9542" y="0"/>
                  </a:moveTo>
                  <a:cubicBezTo>
                    <a:pt x="6659" y="0"/>
                    <a:pt x="3567" y="1350"/>
                    <a:pt x="1703" y="5173"/>
                  </a:cubicBezTo>
                  <a:cubicBezTo>
                    <a:pt x="426" y="7817"/>
                    <a:pt x="31" y="12407"/>
                    <a:pt x="1" y="16632"/>
                  </a:cubicBezTo>
                  <a:cubicBezTo>
                    <a:pt x="548" y="12650"/>
                    <a:pt x="2828" y="7604"/>
                    <a:pt x="5776" y="6632"/>
                  </a:cubicBezTo>
                  <a:cubicBezTo>
                    <a:pt x="9180" y="5537"/>
                    <a:pt x="11369" y="1434"/>
                    <a:pt x="11946" y="309"/>
                  </a:cubicBezTo>
                  <a:cubicBezTo>
                    <a:pt x="11185" y="112"/>
                    <a:pt x="10372" y="0"/>
                    <a:pt x="954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632;p94"/>
            <p:cNvSpPr/>
            <p:nvPr/>
          </p:nvSpPr>
          <p:spPr>
            <a:xfrm>
              <a:off x="1391700" y="3292213"/>
              <a:ext cx="939250" cy="123900"/>
            </a:xfrm>
            <a:custGeom>
              <a:avLst/>
              <a:gdLst/>
              <a:ahLst/>
              <a:cxnLst/>
              <a:rect l="l" t="t" r="r" b="b"/>
              <a:pathLst>
                <a:path w="37570" h="4956" extrusionOk="0">
                  <a:moveTo>
                    <a:pt x="2037" y="1"/>
                  </a:moveTo>
                  <a:cubicBezTo>
                    <a:pt x="912" y="1"/>
                    <a:pt x="0" y="913"/>
                    <a:pt x="0" y="2037"/>
                  </a:cubicBezTo>
                  <a:lnTo>
                    <a:pt x="0" y="2919"/>
                  </a:lnTo>
                  <a:cubicBezTo>
                    <a:pt x="0" y="4043"/>
                    <a:pt x="912" y="4955"/>
                    <a:pt x="2037" y="4955"/>
                  </a:cubicBezTo>
                  <a:lnTo>
                    <a:pt x="35533" y="4955"/>
                  </a:lnTo>
                  <a:cubicBezTo>
                    <a:pt x="36658" y="4955"/>
                    <a:pt x="37569" y="4043"/>
                    <a:pt x="37569" y="2919"/>
                  </a:cubicBezTo>
                  <a:lnTo>
                    <a:pt x="37569" y="2037"/>
                  </a:lnTo>
                  <a:cubicBezTo>
                    <a:pt x="37569" y="913"/>
                    <a:pt x="36658" y="1"/>
                    <a:pt x="35533"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CuadroTexto 70">
            <a:extLst>
              <a:ext uri="{FF2B5EF4-FFF2-40B4-BE49-F238E27FC236}">
                <a16:creationId xmlns:a16="http://schemas.microsoft.com/office/drawing/2014/main" id="{58337225-BF78-F9CA-320C-8F2F7DAE7E4E}"/>
              </a:ext>
            </a:extLst>
          </p:cNvPr>
          <p:cNvSpPr txBox="1"/>
          <p:nvPr/>
        </p:nvSpPr>
        <p:spPr>
          <a:xfrm>
            <a:off x="2763147" y="1668573"/>
            <a:ext cx="5919769" cy="26262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30200" algn="just">
              <a:lnSpc>
                <a:spcPct val="150000"/>
              </a:lnSpc>
              <a:buClr>
                <a:schemeClr val="dk2"/>
              </a:buClr>
              <a:buSzPts val="1600"/>
              <a:buFont typeface="Livvic"/>
              <a:buNone/>
              <a:defRPr>
                <a:solidFill>
                  <a:schemeClr val="dk2"/>
                </a:solidFill>
                <a:latin typeface="Livvic"/>
                <a:ea typeface="Livvic"/>
                <a:cs typeface="Livvic"/>
                <a:sym typeface="Livvic"/>
              </a:defRPr>
            </a:lvl1pPr>
            <a:lvl2pPr marL="914400" indent="-330200">
              <a:buClr>
                <a:schemeClr val="dk2"/>
              </a:buClr>
              <a:buSzPts val="1600"/>
              <a:buFont typeface="Livvic"/>
              <a:buNone/>
              <a:defRPr>
                <a:solidFill>
                  <a:schemeClr val="dk2"/>
                </a:solidFill>
                <a:latin typeface="Livvic"/>
                <a:ea typeface="Livvic"/>
                <a:cs typeface="Livvic"/>
                <a:sym typeface="Livvic"/>
              </a:defRPr>
            </a:lvl2pPr>
            <a:lvl3pPr marL="1371600" indent="-330200">
              <a:buClr>
                <a:schemeClr val="dk2"/>
              </a:buClr>
              <a:buSzPts val="1600"/>
              <a:buFont typeface="Livvic"/>
              <a:buNone/>
              <a:defRPr>
                <a:solidFill>
                  <a:schemeClr val="dk2"/>
                </a:solidFill>
                <a:latin typeface="Livvic"/>
                <a:ea typeface="Livvic"/>
                <a:cs typeface="Livvic"/>
                <a:sym typeface="Livvic"/>
              </a:defRPr>
            </a:lvl3pPr>
            <a:lvl4pPr marL="1828800" indent="-330200">
              <a:buClr>
                <a:schemeClr val="dk2"/>
              </a:buClr>
              <a:buSzPts val="1600"/>
              <a:buFont typeface="Livvic"/>
              <a:buNone/>
              <a:defRPr>
                <a:solidFill>
                  <a:schemeClr val="dk2"/>
                </a:solidFill>
                <a:latin typeface="Livvic"/>
                <a:ea typeface="Livvic"/>
                <a:cs typeface="Livvic"/>
                <a:sym typeface="Livvic"/>
              </a:defRPr>
            </a:lvl4pPr>
            <a:lvl5pPr marL="2286000" indent="-330200">
              <a:buClr>
                <a:schemeClr val="dk2"/>
              </a:buClr>
              <a:buSzPts val="1600"/>
              <a:buFont typeface="Livvic"/>
              <a:buNone/>
              <a:defRPr>
                <a:solidFill>
                  <a:schemeClr val="dk2"/>
                </a:solidFill>
                <a:latin typeface="Livvic"/>
                <a:ea typeface="Livvic"/>
                <a:cs typeface="Livvic"/>
                <a:sym typeface="Livvic"/>
              </a:defRPr>
            </a:lvl5pPr>
            <a:lvl6pPr marL="2743200" indent="-330200">
              <a:buClr>
                <a:schemeClr val="dk2"/>
              </a:buClr>
              <a:buSzPts val="1600"/>
              <a:buFont typeface="Livvic"/>
              <a:buNone/>
              <a:defRPr>
                <a:solidFill>
                  <a:schemeClr val="dk2"/>
                </a:solidFill>
                <a:latin typeface="Livvic"/>
                <a:ea typeface="Livvic"/>
                <a:cs typeface="Livvic"/>
                <a:sym typeface="Livvic"/>
              </a:defRPr>
            </a:lvl6pPr>
            <a:lvl7pPr marL="3200400" indent="-330200">
              <a:buClr>
                <a:schemeClr val="dk2"/>
              </a:buClr>
              <a:buSzPts val="1600"/>
              <a:buFont typeface="Livvic"/>
              <a:buNone/>
              <a:defRPr>
                <a:solidFill>
                  <a:schemeClr val="dk2"/>
                </a:solidFill>
                <a:latin typeface="Livvic"/>
                <a:ea typeface="Livvic"/>
                <a:cs typeface="Livvic"/>
                <a:sym typeface="Livvic"/>
              </a:defRPr>
            </a:lvl7pPr>
            <a:lvl8pPr marL="3657600" indent="-330200">
              <a:buClr>
                <a:schemeClr val="dk2"/>
              </a:buClr>
              <a:buSzPts val="1600"/>
              <a:buFont typeface="Livvic"/>
              <a:buNone/>
              <a:defRPr>
                <a:solidFill>
                  <a:schemeClr val="dk2"/>
                </a:solidFill>
                <a:latin typeface="Livvic"/>
                <a:ea typeface="Livvic"/>
                <a:cs typeface="Livvic"/>
                <a:sym typeface="Livvic"/>
              </a:defRPr>
            </a:lvl8pPr>
            <a:lvl9pPr marL="4114800" indent="-330200">
              <a:buClr>
                <a:schemeClr val="dk2"/>
              </a:buClr>
              <a:buSzPts val="1600"/>
              <a:buFont typeface="Livvic"/>
              <a:buNone/>
              <a:defRPr>
                <a:solidFill>
                  <a:schemeClr val="dk2"/>
                </a:solidFill>
                <a:latin typeface="Livvic"/>
                <a:ea typeface="Livvic"/>
                <a:cs typeface="Livvic"/>
                <a:sym typeface="Livvic"/>
              </a:defRPr>
            </a:lvl9pPr>
          </a:lstStyle>
          <a:p>
            <a:pPr>
              <a:lnSpc>
                <a:spcPct val="100000"/>
              </a:lnSpc>
            </a:pPr>
            <a:r>
              <a:rPr lang="es-ES" sz="1600" dirty="0">
                <a:sym typeface="Helvetica"/>
              </a:rPr>
              <a:t>        P</a:t>
            </a:r>
            <a:r>
              <a:rPr lang="es-ES" sz="1600" dirty="0"/>
              <a:t>ropende por la transformación digital pública. Con esta política pública se busca fortalecer la relación Ciudadano - Estado, mejorando la prestación de servicios por parte de las entidades, y generando confianza en las instituciones que conforman la administración pública y el Estado en general, a través del uso y aprovechamiento de las TIC. Hace parte del Modelo Integrado de Planeación y Gestión - MIPG y se integra con las políticas de Gestión y Desempeño Institucional. </a:t>
            </a:r>
            <a:endParaRPr lang="es-ES" sz="1600" dirty="0">
              <a:sym typeface="Helvetica"/>
            </a:endParaRPr>
          </a:p>
        </p:txBody>
      </p:sp>
      <p:pic>
        <p:nvPicPr>
          <p:cNvPr id="73" name="Picture 4" descr="Soluciones en Gobierno Digital | Warescolombia">
            <a:extLst>
              <a:ext uri="{FF2B5EF4-FFF2-40B4-BE49-F238E27FC236}">
                <a16:creationId xmlns:a16="http://schemas.microsoft.com/office/drawing/2014/main" id="{273E4953-707E-D403-990A-30AAF2C3FB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734" y="1858696"/>
            <a:ext cx="878082" cy="55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11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2484" y="-37741"/>
            <a:ext cx="9226484" cy="5276067"/>
            <a:chOff x="-82484" y="-121201"/>
            <a:chExt cx="9226484" cy="5276067"/>
          </a:xfrm>
        </p:grpSpPr>
        <p:pic>
          <p:nvPicPr>
            <p:cNvPr id="9" name="Imagen 8">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10" name="Rectángulo 9">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Imagen 10">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82" y="-121201"/>
              <a:ext cx="2159986" cy="1123193"/>
            </a:xfrm>
            <a:prstGeom prst="rect">
              <a:avLst/>
            </a:prstGeom>
          </p:spPr>
        </p:pic>
        <p:pic>
          <p:nvPicPr>
            <p:cNvPr id="12" name="Imagen 11">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13" name="Imagen 12">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4" name="Imagen 13">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5" name="Imagen 14">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6" name="Imagen 15">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7" name="CuadroTexto 16">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8" name="CuadroTexto 17">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9" name="Imagen 18">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20" name="Google Shape;1581;p94"/>
          <p:cNvSpPr txBox="1">
            <a:spLocks noGrp="1"/>
          </p:cNvSpPr>
          <p:nvPr>
            <p:ph type="title"/>
          </p:nvPr>
        </p:nvSpPr>
        <p:spPr>
          <a:xfrm>
            <a:off x="2695816" y="621600"/>
            <a:ext cx="3636000" cy="644100"/>
          </a:xfrm>
          <a:prstGeom prst="rect">
            <a:avLst/>
          </a:prstGeom>
        </p:spPr>
        <p:txBody>
          <a:bodyPr spcFirstLastPara="1" wrap="square" lIns="91425" tIns="91425" rIns="91425" bIns="91425" anchor="t" anchorCtr="0">
            <a:noAutofit/>
          </a:bodyPr>
          <a:lstStyle/>
          <a:p>
            <a:pPr lvl="0"/>
            <a:r>
              <a:rPr lang="es-419" sz="2000" dirty="0"/>
              <a:t>3.5 Política Gobierno </a:t>
            </a:r>
            <a:r>
              <a:rPr lang="es-419" sz="2000" dirty="0">
                <a:solidFill>
                  <a:schemeClr val="bg1"/>
                </a:solidFill>
              </a:rPr>
              <a:t>Digital</a:t>
            </a:r>
            <a:r>
              <a:rPr lang="es-419" sz="2000" dirty="0"/>
              <a:t> </a:t>
            </a:r>
            <a:br>
              <a:rPr lang="es-419" sz="2000" dirty="0"/>
            </a:br>
            <a:endParaRPr sz="2000" dirty="0"/>
          </a:p>
        </p:txBody>
      </p:sp>
      <p:sp>
        <p:nvSpPr>
          <p:cNvPr id="71" name="CuadroTexto 70">
            <a:extLst>
              <a:ext uri="{FF2B5EF4-FFF2-40B4-BE49-F238E27FC236}">
                <a16:creationId xmlns:a16="http://schemas.microsoft.com/office/drawing/2014/main" id="{58337225-BF78-F9CA-320C-8F2F7DAE7E4E}"/>
              </a:ext>
            </a:extLst>
          </p:cNvPr>
          <p:cNvSpPr txBox="1"/>
          <p:nvPr/>
        </p:nvSpPr>
        <p:spPr>
          <a:xfrm>
            <a:off x="2625620" y="1207197"/>
            <a:ext cx="6050130" cy="2853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30200" algn="just">
              <a:lnSpc>
                <a:spcPct val="150000"/>
              </a:lnSpc>
              <a:buClr>
                <a:schemeClr val="dk2"/>
              </a:buClr>
              <a:buSzPts val="1600"/>
              <a:buFont typeface="Livvic"/>
              <a:buNone/>
              <a:defRPr>
                <a:solidFill>
                  <a:schemeClr val="dk2"/>
                </a:solidFill>
                <a:latin typeface="Livvic"/>
                <a:ea typeface="Livvic"/>
                <a:cs typeface="Livvic"/>
                <a:sym typeface="Livvic"/>
              </a:defRPr>
            </a:lvl1pPr>
            <a:lvl2pPr marL="914400" indent="-330200">
              <a:buClr>
                <a:schemeClr val="dk2"/>
              </a:buClr>
              <a:buSzPts val="1600"/>
              <a:buFont typeface="Livvic"/>
              <a:buNone/>
              <a:defRPr>
                <a:solidFill>
                  <a:schemeClr val="dk2"/>
                </a:solidFill>
                <a:latin typeface="Livvic"/>
                <a:ea typeface="Livvic"/>
                <a:cs typeface="Livvic"/>
                <a:sym typeface="Livvic"/>
              </a:defRPr>
            </a:lvl2pPr>
            <a:lvl3pPr marL="1371600" indent="-330200">
              <a:buClr>
                <a:schemeClr val="dk2"/>
              </a:buClr>
              <a:buSzPts val="1600"/>
              <a:buFont typeface="Livvic"/>
              <a:buNone/>
              <a:defRPr>
                <a:solidFill>
                  <a:schemeClr val="dk2"/>
                </a:solidFill>
                <a:latin typeface="Livvic"/>
                <a:ea typeface="Livvic"/>
                <a:cs typeface="Livvic"/>
                <a:sym typeface="Livvic"/>
              </a:defRPr>
            </a:lvl3pPr>
            <a:lvl4pPr marL="1828800" indent="-330200">
              <a:buClr>
                <a:schemeClr val="dk2"/>
              </a:buClr>
              <a:buSzPts val="1600"/>
              <a:buFont typeface="Livvic"/>
              <a:buNone/>
              <a:defRPr>
                <a:solidFill>
                  <a:schemeClr val="dk2"/>
                </a:solidFill>
                <a:latin typeface="Livvic"/>
                <a:ea typeface="Livvic"/>
                <a:cs typeface="Livvic"/>
                <a:sym typeface="Livvic"/>
              </a:defRPr>
            </a:lvl4pPr>
            <a:lvl5pPr marL="2286000" indent="-330200">
              <a:buClr>
                <a:schemeClr val="dk2"/>
              </a:buClr>
              <a:buSzPts val="1600"/>
              <a:buFont typeface="Livvic"/>
              <a:buNone/>
              <a:defRPr>
                <a:solidFill>
                  <a:schemeClr val="dk2"/>
                </a:solidFill>
                <a:latin typeface="Livvic"/>
                <a:ea typeface="Livvic"/>
                <a:cs typeface="Livvic"/>
                <a:sym typeface="Livvic"/>
              </a:defRPr>
            </a:lvl5pPr>
            <a:lvl6pPr marL="2743200" indent="-330200">
              <a:buClr>
                <a:schemeClr val="dk2"/>
              </a:buClr>
              <a:buSzPts val="1600"/>
              <a:buFont typeface="Livvic"/>
              <a:buNone/>
              <a:defRPr>
                <a:solidFill>
                  <a:schemeClr val="dk2"/>
                </a:solidFill>
                <a:latin typeface="Livvic"/>
                <a:ea typeface="Livvic"/>
                <a:cs typeface="Livvic"/>
                <a:sym typeface="Livvic"/>
              </a:defRPr>
            </a:lvl6pPr>
            <a:lvl7pPr marL="3200400" indent="-330200">
              <a:buClr>
                <a:schemeClr val="dk2"/>
              </a:buClr>
              <a:buSzPts val="1600"/>
              <a:buFont typeface="Livvic"/>
              <a:buNone/>
              <a:defRPr>
                <a:solidFill>
                  <a:schemeClr val="dk2"/>
                </a:solidFill>
                <a:latin typeface="Livvic"/>
                <a:ea typeface="Livvic"/>
                <a:cs typeface="Livvic"/>
                <a:sym typeface="Livvic"/>
              </a:defRPr>
            </a:lvl7pPr>
            <a:lvl8pPr marL="3657600" indent="-330200">
              <a:buClr>
                <a:schemeClr val="dk2"/>
              </a:buClr>
              <a:buSzPts val="1600"/>
              <a:buFont typeface="Livvic"/>
              <a:buNone/>
              <a:defRPr>
                <a:solidFill>
                  <a:schemeClr val="dk2"/>
                </a:solidFill>
                <a:latin typeface="Livvic"/>
                <a:ea typeface="Livvic"/>
                <a:cs typeface="Livvic"/>
                <a:sym typeface="Livvic"/>
              </a:defRPr>
            </a:lvl8pPr>
            <a:lvl9pPr marL="4114800" indent="-330200">
              <a:buClr>
                <a:schemeClr val="dk2"/>
              </a:buClr>
              <a:buSzPts val="1600"/>
              <a:buFont typeface="Livvic"/>
              <a:buNone/>
              <a:defRPr>
                <a:solidFill>
                  <a:schemeClr val="dk2"/>
                </a:solidFill>
                <a:latin typeface="Livvic"/>
                <a:ea typeface="Livvic"/>
                <a:cs typeface="Livvic"/>
                <a:sym typeface="Livvic"/>
              </a:defRPr>
            </a:lvl9pPr>
          </a:lstStyle>
          <a:p>
            <a:pPr>
              <a:lnSpc>
                <a:spcPct val="100000"/>
              </a:lnSpc>
            </a:pPr>
            <a:r>
              <a:rPr lang="es-ES" sz="1600" b="1" dirty="0">
                <a:solidFill>
                  <a:schemeClr val="accent1"/>
                </a:solidFill>
                <a:sym typeface="Helvetica"/>
              </a:rPr>
              <a:t>      Lineamientos Generales para su implementación:</a:t>
            </a:r>
          </a:p>
          <a:p>
            <a:pPr>
              <a:lnSpc>
                <a:spcPct val="100000"/>
              </a:lnSpc>
            </a:pPr>
            <a:endParaRPr lang="es-ES" sz="1600" dirty="0">
              <a:sym typeface="Helvetica"/>
            </a:endParaRPr>
          </a:p>
          <a:p>
            <a:pPr>
              <a:lnSpc>
                <a:spcPct val="100000"/>
              </a:lnSpc>
            </a:pPr>
            <a:r>
              <a:rPr lang="es-ES" sz="1600" dirty="0"/>
              <a:t>       Los lineamientos para la implementación de la Política de Gobierno Digital están previstos en el Manual del Gobierno Digital, el cual es un instrumento centralizado, estandarizado y fácil de uso, donde encuentran todo lo que necesitan las entidades públicas para transformarse digitalmente. A través del siguiente enlace se puede consultar el Manual Interactivo de Gobierno Digital: </a:t>
            </a:r>
            <a:r>
              <a:rPr lang="es-ES" sz="1600" dirty="0">
                <a:hlinkClick r:id="rId10"/>
              </a:rPr>
              <a:t>https://gobiernodigital.mintic.gov.co/portal/Manual-de-Gobierno-Digital/</a:t>
            </a:r>
            <a:r>
              <a:rPr lang="es-ES" sz="1600" dirty="0"/>
              <a:t> </a:t>
            </a:r>
            <a:endParaRPr lang="es-ES" sz="1600" dirty="0">
              <a:sym typeface="Helvetica"/>
            </a:endParaRPr>
          </a:p>
        </p:txBody>
      </p:sp>
      <p:pic>
        <p:nvPicPr>
          <p:cNvPr id="3" name="Imagen 2">
            <a:extLst>
              <a:ext uri="{FF2B5EF4-FFF2-40B4-BE49-F238E27FC236}">
                <a16:creationId xmlns:a16="http://schemas.microsoft.com/office/drawing/2014/main" id="{DA0972AB-7BC3-40DA-ABCC-F3E1254321BE}"/>
              </a:ext>
            </a:extLst>
          </p:cNvPr>
          <p:cNvPicPr>
            <a:picLocks noChangeAspect="1"/>
          </p:cNvPicPr>
          <p:nvPr/>
        </p:nvPicPr>
        <p:blipFill>
          <a:blip r:embed="rId11"/>
          <a:stretch>
            <a:fillRect/>
          </a:stretch>
        </p:blipFill>
        <p:spPr>
          <a:xfrm>
            <a:off x="330723" y="2019999"/>
            <a:ext cx="2743583" cy="2305372"/>
          </a:xfrm>
          <a:prstGeom prst="rect">
            <a:avLst/>
          </a:prstGeom>
        </p:spPr>
      </p:pic>
      <p:pic>
        <p:nvPicPr>
          <p:cNvPr id="72" name="Picture 4" descr="Soluciones en Gobierno Digital | Warescolombia">
            <a:extLst>
              <a:ext uri="{FF2B5EF4-FFF2-40B4-BE49-F238E27FC236}">
                <a16:creationId xmlns:a16="http://schemas.microsoft.com/office/drawing/2014/main" id="{DFF7413C-A350-4769-8BC2-765D3C8D71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9520" y="2949427"/>
            <a:ext cx="704446" cy="44651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MIPG Modelo Integrado de Planeación y Gestión">
            <a:extLst>
              <a:ext uri="{FF2B5EF4-FFF2-40B4-BE49-F238E27FC236}">
                <a16:creationId xmlns:a16="http://schemas.microsoft.com/office/drawing/2014/main" id="{E761E934-596C-4D6A-B71E-2FD7E653556F}"/>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650481" y="3395943"/>
            <a:ext cx="425655" cy="20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23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2484" y="-94768"/>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100" name="Google Shape;1494;p93"/>
          <p:cNvSpPr txBox="1">
            <a:spLocks noGrp="1"/>
          </p:cNvSpPr>
          <p:nvPr>
            <p:ph type="title"/>
          </p:nvPr>
        </p:nvSpPr>
        <p:spPr>
          <a:xfrm>
            <a:off x="710483" y="702004"/>
            <a:ext cx="5311986" cy="1110600"/>
          </a:xfrm>
          <a:prstGeom prst="rect">
            <a:avLst/>
          </a:prstGeom>
        </p:spPr>
        <p:txBody>
          <a:bodyPr spcFirstLastPara="1" wrap="square" lIns="91425" tIns="91425" rIns="91425" bIns="91425" anchor="ctr" anchorCtr="0">
            <a:noAutofit/>
          </a:bodyPr>
          <a:lstStyle/>
          <a:p>
            <a:pPr algn="ctr"/>
            <a:r>
              <a:rPr lang="es-ES" sz="1800" b="1" dirty="0">
                <a:solidFill>
                  <a:schemeClr val="bg2">
                    <a:lumMod val="60000"/>
                    <a:lumOff val="40000"/>
                  </a:schemeClr>
                </a:solidFill>
                <a:latin typeface="Livvic" panose="020B0604020202020204" charset="0"/>
              </a:rPr>
              <a:t>3.6 Política de Transparencia, acceso a la información pública y lucha contra la corrupción </a:t>
            </a:r>
            <a:br>
              <a:rPr lang="es-ES" sz="1000" b="1" dirty="0"/>
            </a:br>
            <a:endParaRPr sz="2000" dirty="0">
              <a:solidFill>
                <a:schemeClr val="accent3"/>
              </a:solidFill>
            </a:endParaRPr>
          </a:p>
        </p:txBody>
      </p:sp>
      <p:sp>
        <p:nvSpPr>
          <p:cNvPr id="101" name="Google Shape;1495;p93"/>
          <p:cNvSpPr txBox="1">
            <a:spLocks noGrp="1"/>
          </p:cNvSpPr>
          <p:nvPr>
            <p:ph type="subTitle" idx="1"/>
          </p:nvPr>
        </p:nvSpPr>
        <p:spPr>
          <a:xfrm>
            <a:off x="-84972" y="1070886"/>
            <a:ext cx="6287478" cy="3465648"/>
          </a:xfrm>
          <a:prstGeom prst="rect">
            <a:avLst/>
          </a:prstGeom>
          <a:noFill/>
          <a:ln>
            <a:noFill/>
          </a:ln>
        </p:spPr>
        <p:txBody>
          <a:bodyPr spcFirstLastPara="1" wrap="square" lIns="91425" tIns="91425" rIns="91425" bIns="91425" anchor="t" anchorCtr="0">
            <a:noAutofit/>
          </a:bodyPr>
          <a:lstStyle/>
          <a:p>
            <a:pPr algn="just"/>
            <a:r>
              <a:rPr lang="es-ES" sz="1600" dirty="0"/>
              <a:t>        </a:t>
            </a:r>
          </a:p>
          <a:p>
            <a:pPr algn="just"/>
            <a:r>
              <a:rPr lang="es-ES" sz="1600" dirty="0"/>
              <a:t>       </a:t>
            </a:r>
          </a:p>
          <a:p>
            <a:pPr algn="just"/>
            <a:r>
              <a:rPr lang="es-ES" sz="1600" dirty="0"/>
              <a:t>       Permite a la entidad articular acciones para la prevención, detección e investigación de los riesgos de en los procesos de la gestión administrativa y misional de las entidades públicas, así como garantizar el ejercicio del derecho fundamental de acceder a la información pública a los ciudadanos y responderles de buena fe, de manera adecuada, veraz, oportuna y gratuita a sus solicitudes de acceso a la información pública.</a:t>
            </a:r>
          </a:p>
          <a:p>
            <a:pPr algn="just"/>
            <a:endParaRPr lang="es-ES" dirty="0"/>
          </a:p>
          <a:p>
            <a:pPr algn="just"/>
            <a:r>
              <a:rPr lang="es-ES" b="1" dirty="0">
                <a:solidFill>
                  <a:srgbClr val="00B0F0"/>
                </a:solidFill>
              </a:rPr>
              <a:t>       Todas las entidades se encuentran obligadas a implementar el estatuto anticorrupción y la ley de transparencia y acceso a la información.</a:t>
            </a:r>
            <a:endParaRPr lang="es-CO" b="1" dirty="0">
              <a:solidFill>
                <a:srgbClr val="00B0F0"/>
              </a:solidFill>
            </a:endParaRPr>
          </a:p>
        </p:txBody>
      </p:sp>
      <p:grpSp>
        <p:nvGrpSpPr>
          <p:cNvPr id="102" name="Google Shape;1496;p93"/>
          <p:cNvGrpSpPr/>
          <p:nvPr/>
        </p:nvGrpSpPr>
        <p:grpSpPr>
          <a:xfrm>
            <a:off x="6390931" y="1410186"/>
            <a:ext cx="2361025" cy="2987775"/>
            <a:chOff x="4570250" y="1507275"/>
            <a:chExt cx="2361025" cy="2987775"/>
          </a:xfrm>
        </p:grpSpPr>
        <p:sp>
          <p:nvSpPr>
            <p:cNvPr id="103" name="Google Shape;1497;p93"/>
            <p:cNvSpPr/>
            <p:nvPr/>
          </p:nvSpPr>
          <p:spPr>
            <a:xfrm>
              <a:off x="5490500" y="2694100"/>
              <a:ext cx="208225" cy="179350"/>
            </a:xfrm>
            <a:custGeom>
              <a:avLst/>
              <a:gdLst/>
              <a:ahLst/>
              <a:cxnLst/>
              <a:rect l="l" t="t" r="r" b="b"/>
              <a:pathLst>
                <a:path w="8329" h="7174" extrusionOk="0">
                  <a:moveTo>
                    <a:pt x="7447" y="0"/>
                  </a:moveTo>
                  <a:lnTo>
                    <a:pt x="0" y="1186"/>
                  </a:lnTo>
                  <a:lnTo>
                    <a:pt x="152" y="7174"/>
                  </a:lnTo>
                  <a:lnTo>
                    <a:pt x="8329" y="5107"/>
                  </a:lnTo>
                  <a:lnTo>
                    <a:pt x="7447" y="0"/>
                  </a:ln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498;p93"/>
            <p:cNvSpPr/>
            <p:nvPr/>
          </p:nvSpPr>
          <p:spPr>
            <a:xfrm>
              <a:off x="5240475" y="2830125"/>
              <a:ext cx="105650" cy="161200"/>
            </a:xfrm>
            <a:custGeom>
              <a:avLst/>
              <a:gdLst/>
              <a:ahLst/>
              <a:cxnLst/>
              <a:rect l="l" t="t" r="r" b="b"/>
              <a:pathLst>
                <a:path w="4226" h="6448" extrusionOk="0">
                  <a:moveTo>
                    <a:pt x="1" y="0"/>
                  </a:moveTo>
                  <a:lnTo>
                    <a:pt x="700" y="5958"/>
                  </a:lnTo>
                  <a:cubicBezTo>
                    <a:pt x="728" y="6242"/>
                    <a:pt x="943" y="6447"/>
                    <a:pt x="1220" y="6447"/>
                  </a:cubicBezTo>
                  <a:cubicBezTo>
                    <a:pt x="1239" y="6447"/>
                    <a:pt x="1258" y="6446"/>
                    <a:pt x="1278" y="6444"/>
                  </a:cubicBezTo>
                  <a:lnTo>
                    <a:pt x="1794" y="6383"/>
                  </a:lnTo>
                  <a:cubicBezTo>
                    <a:pt x="2281" y="6353"/>
                    <a:pt x="2645" y="5958"/>
                    <a:pt x="2645" y="5471"/>
                  </a:cubicBezTo>
                  <a:lnTo>
                    <a:pt x="2645" y="4377"/>
                  </a:lnTo>
                  <a:lnTo>
                    <a:pt x="2980" y="5745"/>
                  </a:lnTo>
                  <a:cubicBezTo>
                    <a:pt x="3031" y="6001"/>
                    <a:pt x="3276" y="6192"/>
                    <a:pt x="3533" y="6192"/>
                  </a:cubicBezTo>
                  <a:cubicBezTo>
                    <a:pt x="3581" y="6192"/>
                    <a:pt x="3631" y="6185"/>
                    <a:pt x="3679" y="6171"/>
                  </a:cubicBezTo>
                  <a:cubicBezTo>
                    <a:pt x="4013" y="6110"/>
                    <a:pt x="4226" y="5806"/>
                    <a:pt x="4165" y="5471"/>
                  </a:cubicBezTo>
                  <a:lnTo>
                    <a:pt x="3405" y="1368"/>
                  </a:lnTo>
                  <a:lnTo>
                    <a:pt x="1" y="0"/>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499;p93"/>
            <p:cNvSpPr/>
            <p:nvPr/>
          </p:nvSpPr>
          <p:spPr>
            <a:xfrm>
              <a:off x="5026200" y="3476025"/>
              <a:ext cx="283450" cy="973450"/>
            </a:xfrm>
            <a:custGeom>
              <a:avLst/>
              <a:gdLst/>
              <a:ahLst/>
              <a:cxnLst/>
              <a:rect l="l" t="t" r="r" b="b"/>
              <a:pathLst>
                <a:path w="11338" h="38938" extrusionOk="0">
                  <a:moveTo>
                    <a:pt x="0" y="1"/>
                  </a:moveTo>
                  <a:lnTo>
                    <a:pt x="1946" y="38937"/>
                  </a:lnTo>
                  <a:lnTo>
                    <a:pt x="11338" y="38937"/>
                  </a:lnTo>
                  <a:cubicBezTo>
                    <a:pt x="11338" y="36627"/>
                    <a:pt x="6779" y="35411"/>
                    <a:pt x="6779" y="35411"/>
                  </a:cubicBezTo>
                  <a:lnTo>
                    <a:pt x="8511" y="1"/>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500;p93"/>
            <p:cNvSpPr/>
            <p:nvPr/>
          </p:nvSpPr>
          <p:spPr>
            <a:xfrm>
              <a:off x="5071800" y="4361300"/>
              <a:ext cx="237850" cy="88175"/>
            </a:xfrm>
            <a:custGeom>
              <a:avLst/>
              <a:gdLst/>
              <a:ahLst/>
              <a:cxnLst/>
              <a:rect l="l" t="t" r="r" b="b"/>
              <a:pathLst>
                <a:path w="9514" h="3527" extrusionOk="0">
                  <a:moveTo>
                    <a:pt x="4955" y="0"/>
                  </a:moveTo>
                  <a:cubicBezTo>
                    <a:pt x="4955" y="0"/>
                    <a:pt x="3222" y="122"/>
                    <a:pt x="2310" y="1429"/>
                  </a:cubicBezTo>
                  <a:cubicBezTo>
                    <a:pt x="1368" y="1429"/>
                    <a:pt x="608" y="1459"/>
                    <a:pt x="0" y="1490"/>
                  </a:cubicBezTo>
                  <a:lnTo>
                    <a:pt x="122" y="3526"/>
                  </a:lnTo>
                  <a:lnTo>
                    <a:pt x="9514" y="3526"/>
                  </a:lnTo>
                  <a:cubicBezTo>
                    <a:pt x="9514" y="1216"/>
                    <a:pt x="4955" y="0"/>
                    <a:pt x="4955"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501;p93"/>
            <p:cNvSpPr/>
            <p:nvPr/>
          </p:nvSpPr>
          <p:spPr>
            <a:xfrm>
              <a:off x="4844575" y="3493500"/>
              <a:ext cx="319950" cy="955975"/>
            </a:xfrm>
            <a:custGeom>
              <a:avLst/>
              <a:gdLst/>
              <a:ahLst/>
              <a:cxnLst/>
              <a:rect l="l" t="t" r="r" b="b"/>
              <a:pathLst>
                <a:path w="12798" h="38239" extrusionOk="0">
                  <a:moveTo>
                    <a:pt x="9180" y="1"/>
                  </a:moveTo>
                  <a:lnTo>
                    <a:pt x="1" y="335"/>
                  </a:lnTo>
                  <a:lnTo>
                    <a:pt x="1824" y="38238"/>
                  </a:lnTo>
                  <a:lnTo>
                    <a:pt x="12797" y="38238"/>
                  </a:lnTo>
                  <a:cubicBezTo>
                    <a:pt x="12797" y="38238"/>
                    <a:pt x="11733" y="35715"/>
                    <a:pt x="10123" y="35320"/>
                  </a:cubicBezTo>
                  <a:lnTo>
                    <a:pt x="918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502;p93"/>
            <p:cNvSpPr/>
            <p:nvPr/>
          </p:nvSpPr>
          <p:spPr>
            <a:xfrm>
              <a:off x="4887900" y="4376500"/>
              <a:ext cx="276625" cy="72975"/>
            </a:xfrm>
            <a:custGeom>
              <a:avLst/>
              <a:gdLst/>
              <a:ahLst/>
              <a:cxnLst/>
              <a:rect l="l" t="t" r="r" b="b"/>
              <a:pathLst>
                <a:path w="11065" h="2919" extrusionOk="0">
                  <a:moveTo>
                    <a:pt x="8363" y="0"/>
                  </a:moveTo>
                  <a:cubicBezTo>
                    <a:pt x="8030" y="0"/>
                    <a:pt x="4601" y="28"/>
                    <a:pt x="4225" y="1155"/>
                  </a:cubicBezTo>
                  <a:lnTo>
                    <a:pt x="0" y="1155"/>
                  </a:lnTo>
                  <a:lnTo>
                    <a:pt x="91" y="2918"/>
                  </a:lnTo>
                  <a:lnTo>
                    <a:pt x="11064" y="2918"/>
                  </a:lnTo>
                  <a:cubicBezTo>
                    <a:pt x="11064" y="2918"/>
                    <a:pt x="10000" y="395"/>
                    <a:pt x="8390" y="0"/>
                  </a:cubicBezTo>
                  <a:cubicBezTo>
                    <a:pt x="8390" y="0"/>
                    <a:pt x="8381" y="0"/>
                    <a:pt x="8363"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503;p93"/>
            <p:cNvSpPr/>
            <p:nvPr/>
          </p:nvSpPr>
          <p:spPr>
            <a:xfrm>
              <a:off x="4844575" y="3476025"/>
              <a:ext cx="394425" cy="90925"/>
            </a:xfrm>
            <a:custGeom>
              <a:avLst/>
              <a:gdLst/>
              <a:ahLst/>
              <a:cxnLst/>
              <a:rect l="l" t="t" r="r" b="b"/>
              <a:pathLst>
                <a:path w="15777" h="3637" extrusionOk="0">
                  <a:moveTo>
                    <a:pt x="7265" y="1"/>
                  </a:moveTo>
                  <a:lnTo>
                    <a:pt x="7326" y="760"/>
                  </a:lnTo>
                  <a:lnTo>
                    <a:pt x="1" y="1034"/>
                  </a:lnTo>
                  <a:cubicBezTo>
                    <a:pt x="1" y="1034"/>
                    <a:pt x="8554" y="3636"/>
                    <a:pt x="14725" y="3636"/>
                  </a:cubicBezTo>
                  <a:cubicBezTo>
                    <a:pt x="15021" y="3636"/>
                    <a:pt x="15310" y="3630"/>
                    <a:pt x="15594" y="3618"/>
                  </a:cubicBezTo>
                  <a:lnTo>
                    <a:pt x="15776"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504;p93"/>
            <p:cNvSpPr/>
            <p:nvPr/>
          </p:nvSpPr>
          <p:spPr>
            <a:xfrm>
              <a:off x="4991250" y="3669800"/>
              <a:ext cx="92725" cy="202900"/>
            </a:xfrm>
            <a:custGeom>
              <a:avLst/>
              <a:gdLst/>
              <a:ahLst/>
              <a:cxnLst/>
              <a:rect l="l" t="t" r="r" b="b"/>
              <a:pathLst>
                <a:path w="3709" h="8116" extrusionOk="0">
                  <a:moveTo>
                    <a:pt x="3496" y="0"/>
                  </a:moveTo>
                  <a:cubicBezTo>
                    <a:pt x="1520" y="274"/>
                    <a:pt x="0" y="1976"/>
                    <a:pt x="0" y="4043"/>
                  </a:cubicBezTo>
                  <a:cubicBezTo>
                    <a:pt x="0" y="6171"/>
                    <a:pt x="1611" y="7934"/>
                    <a:pt x="3708" y="8116"/>
                  </a:cubicBezTo>
                  <a:cubicBezTo>
                    <a:pt x="3617" y="4681"/>
                    <a:pt x="3556" y="2037"/>
                    <a:pt x="349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505;p93"/>
            <p:cNvSpPr/>
            <p:nvPr/>
          </p:nvSpPr>
          <p:spPr>
            <a:xfrm>
              <a:off x="5172850" y="3679675"/>
              <a:ext cx="56250" cy="177850"/>
            </a:xfrm>
            <a:custGeom>
              <a:avLst/>
              <a:gdLst/>
              <a:ahLst/>
              <a:cxnLst/>
              <a:rect l="l" t="t" r="r" b="b"/>
              <a:pathLst>
                <a:path w="2250" h="7114" extrusionOk="0">
                  <a:moveTo>
                    <a:pt x="2250" y="1"/>
                  </a:moveTo>
                  <a:lnTo>
                    <a:pt x="2250" y="1"/>
                  </a:lnTo>
                  <a:cubicBezTo>
                    <a:pt x="913" y="669"/>
                    <a:pt x="1" y="2037"/>
                    <a:pt x="1" y="3648"/>
                  </a:cubicBezTo>
                  <a:cubicBezTo>
                    <a:pt x="1" y="5107"/>
                    <a:pt x="761" y="6384"/>
                    <a:pt x="1885" y="7113"/>
                  </a:cubicBezTo>
                  <a:lnTo>
                    <a:pt x="2250" y="1"/>
                  </a:lnTo>
                  <a:close/>
                </a:path>
              </a:pathLst>
            </a:custGeom>
            <a:solidFill>
              <a:srgbClr val="BC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506;p93"/>
            <p:cNvSpPr/>
            <p:nvPr/>
          </p:nvSpPr>
          <p:spPr>
            <a:xfrm>
              <a:off x="5188050" y="1971450"/>
              <a:ext cx="175575" cy="968425"/>
            </a:xfrm>
            <a:custGeom>
              <a:avLst/>
              <a:gdLst/>
              <a:ahLst/>
              <a:cxnLst/>
              <a:rect l="l" t="t" r="r" b="b"/>
              <a:pathLst>
                <a:path w="7023" h="38737" extrusionOk="0">
                  <a:moveTo>
                    <a:pt x="1095" y="0"/>
                  </a:moveTo>
                  <a:lnTo>
                    <a:pt x="1" y="20487"/>
                  </a:lnTo>
                  <a:cubicBezTo>
                    <a:pt x="1" y="20487"/>
                    <a:pt x="1824" y="34438"/>
                    <a:pt x="2371" y="35502"/>
                  </a:cubicBezTo>
                  <a:cubicBezTo>
                    <a:pt x="2839" y="36410"/>
                    <a:pt x="4369" y="36477"/>
                    <a:pt x="4807" y="36477"/>
                  </a:cubicBezTo>
                  <a:cubicBezTo>
                    <a:pt x="4882" y="36477"/>
                    <a:pt x="4925" y="36475"/>
                    <a:pt x="4925" y="36475"/>
                  </a:cubicBezTo>
                  <a:lnTo>
                    <a:pt x="5320" y="38116"/>
                  </a:lnTo>
                  <a:cubicBezTo>
                    <a:pt x="5418" y="38486"/>
                    <a:pt x="5757" y="38736"/>
                    <a:pt x="6125" y="38736"/>
                  </a:cubicBezTo>
                  <a:cubicBezTo>
                    <a:pt x="6211" y="38736"/>
                    <a:pt x="6298" y="38723"/>
                    <a:pt x="6384" y="38694"/>
                  </a:cubicBezTo>
                  <a:cubicBezTo>
                    <a:pt x="6779" y="38572"/>
                    <a:pt x="7022" y="38147"/>
                    <a:pt x="6961" y="37752"/>
                  </a:cubicBezTo>
                  <a:lnTo>
                    <a:pt x="3770" y="21034"/>
                  </a:lnTo>
                  <a:cubicBezTo>
                    <a:pt x="3770" y="21034"/>
                    <a:pt x="4986" y="8845"/>
                    <a:pt x="4803" y="5927"/>
                  </a:cubicBezTo>
                  <a:cubicBezTo>
                    <a:pt x="4590" y="3040"/>
                    <a:pt x="1095" y="0"/>
                    <a:pt x="1095"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507;p93"/>
            <p:cNvSpPr/>
            <p:nvPr/>
          </p:nvSpPr>
          <p:spPr>
            <a:xfrm>
              <a:off x="5233650" y="2789700"/>
              <a:ext cx="129975" cy="150175"/>
            </a:xfrm>
            <a:custGeom>
              <a:avLst/>
              <a:gdLst/>
              <a:ahLst/>
              <a:cxnLst/>
              <a:rect l="l" t="t" r="r" b="b"/>
              <a:pathLst>
                <a:path w="5199" h="6007" extrusionOk="0">
                  <a:moveTo>
                    <a:pt x="1880" y="0"/>
                  </a:moveTo>
                  <a:cubicBezTo>
                    <a:pt x="1245" y="0"/>
                    <a:pt x="576" y="69"/>
                    <a:pt x="0" y="280"/>
                  </a:cubicBezTo>
                  <a:cubicBezTo>
                    <a:pt x="213" y="1587"/>
                    <a:pt x="426" y="2529"/>
                    <a:pt x="547" y="2772"/>
                  </a:cubicBezTo>
                  <a:cubicBezTo>
                    <a:pt x="1015" y="3680"/>
                    <a:pt x="2545" y="3747"/>
                    <a:pt x="2983" y="3747"/>
                  </a:cubicBezTo>
                  <a:cubicBezTo>
                    <a:pt x="3058" y="3747"/>
                    <a:pt x="3101" y="3745"/>
                    <a:pt x="3101" y="3745"/>
                  </a:cubicBezTo>
                  <a:lnTo>
                    <a:pt x="3496" y="5386"/>
                  </a:lnTo>
                  <a:cubicBezTo>
                    <a:pt x="3594" y="5756"/>
                    <a:pt x="3933" y="6006"/>
                    <a:pt x="4301" y="6006"/>
                  </a:cubicBezTo>
                  <a:cubicBezTo>
                    <a:pt x="4387" y="6006"/>
                    <a:pt x="4474" y="5993"/>
                    <a:pt x="4560" y="5964"/>
                  </a:cubicBezTo>
                  <a:cubicBezTo>
                    <a:pt x="4955" y="5842"/>
                    <a:pt x="5198" y="5417"/>
                    <a:pt x="5137" y="5022"/>
                  </a:cubicBezTo>
                  <a:lnTo>
                    <a:pt x="4225" y="249"/>
                  </a:lnTo>
                  <a:cubicBezTo>
                    <a:pt x="3994" y="211"/>
                    <a:pt x="2988" y="0"/>
                    <a:pt x="1880"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508;p93"/>
            <p:cNvSpPr/>
            <p:nvPr/>
          </p:nvSpPr>
          <p:spPr>
            <a:xfrm>
              <a:off x="4743525" y="2694100"/>
              <a:ext cx="531175" cy="827700"/>
            </a:xfrm>
            <a:custGeom>
              <a:avLst/>
              <a:gdLst/>
              <a:ahLst/>
              <a:cxnLst/>
              <a:rect l="l" t="t" r="r" b="b"/>
              <a:pathLst>
                <a:path w="21247" h="33108" extrusionOk="0">
                  <a:moveTo>
                    <a:pt x="6201" y="0"/>
                  </a:moveTo>
                  <a:cubicBezTo>
                    <a:pt x="6201" y="0"/>
                    <a:pt x="0" y="14833"/>
                    <a:pt x="4043" y="32311"/>
                  </a:cubicBezTo>
                  <a:cubicBezTo>
                    <a:pt x="7417" y="32909"/>
                    <a:pt x="10453" y="33108"/>
                    <a:pt x="13002" y="33108"/>
                  </a:cubicBezTo>
                  <a:cubicBezTo>
                    <a:pt x="18099" y="33108"/>
                    <a:pt x="21247" y="32311"/>
                    <a:pt x="21247" y="32311"/>
                  </a:cubicBezTo>
                  <a:lnTo>
                    <a:pt x="20548"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509;p93"/>
            <p:cNvSpPr/>
            <p:nvPr/>
          </p:nvSpPr>
          <p:spPr>
            <a:xfrm>
              <a:off x="4743525" y="2694100"/>
              <a:ext cx="227225" cy="821475"/>
            </a:xfrm>
            <a:custGeom>
              <a:avLst/>
              <a:gdLst/>
              <a:ahLst/>
              <a:cxnLst/>
              <a:rect l="l" t="t" r="r" b="b"/>
              <a:pathLst>
                <a:path w="9089" h="32859" extrusionOk="0">
                  <a:moveTo>
                    <a:pt x="6201" y="0"/>
                  </a:moveTo>
                  <a:cubicBezTo>
                    <a:pt x="6201" y="0"/>
                    <a:pt x="0" y="14833"/>
                    <a:pt x="4043" y="32311"/>
                  </a:cubicBezTo>
                  <a:cubicBezTo>
                    <a:pt x="5471" y="32554"/>
                    <a:pt x="6839" y="32736"/>
                    <a:pt x="8116" y="32858"/>
                  </a:cubicBezTo>
                  <a:cubicBezTo>
                    <a:pt x="8116" y="32828"/>
                    <a:pt x="8085" y="32797"/>
                    <a:pt x="8085" y="32767"/>
                  </a:cubicBezTo>
                  <a:cubicBezTo>
                    <a:pt x="4803" y="23983"/>
                    <a:pt x="8359" y="3861"/>
                    <a:pt x="9088"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510;p93"/>
            <p:cNvSpPr/>
            <p:nvPr/>
          </p:nvSpPr>
          <p:spPr>
            <a:xfrm>
              <a:off x="4866625" y="1924325"/>
              <a:ext cx="419475" cy="802225"/>
            </a:xfrm>
            <a:custGeom>
              <a:avLst/>
              <a:gdLst/>
              <a:ahLst/>
              <a:cxnLst/>
              <a:rect l="l" t="t" r="r" b="b"/>
              <a:pathLst>
                <a:path w="16779" h="32089" extrusionOk="0">
                  <a:moveTo>
                    <a:pt x="7538" y="1"/>
                  </a:moveTo>
                  <a:lnTo>
                    <a:pt x="0" y="4256"/>
                  </a:lnTo>
                  <a:cubicBezTo>
                    <a:pt x="0" y="4256"/>
                    <a:pt x="2371" y="24682"/>
                    <a:pt x="1277" y="30791"/>
                  </a:cubicBezTo>
                  <a:cubicBezTo>
                    <a:pt x="4448" y="31764"/>
                    <a:pt x="7099" y="32088"/>
                    <a:pt x="9225" y="32088"/>
                  </a:cubicBezTo>
                  <a:cubicBezTo>
                    <a:pt x="13476" y="32088"/>
                    <a:pt x="15624" y="30791"/>
                    <a:pt x="15624" y="30791"/>
                  </a:cubicBezTo>
                  <a:cubicBezTo>
                    <a:pt x="15624" y="30791"/>
                    <a:pt x="14560" y="19180"/>
                    <a:pt x="15077" y="16050"/>
                  </a:cubicBezTo>
                  <a:cubicBezTo>
                    <a:pt x="15624" y="12949"/>
                    <a:pt x="16779" y="11065"/>
                    <a:pt x="15168" y="5715"/>
                  </a:cubicBezTo>
                  <a:lnTo>
                    <a:pt x="13952" y="1885"/>
                  </a:lnTo>
                  <a:lnTo>
                    <a:pt x="10791"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511;p93"/>
            <p:cNvSpPr/>
            <p:nvPr/>
          </p:nvSpPr>
          <p:spPr>
            <a:xfrm>
              <a:off x="5048225" y="1924325"/>
              <a:ext cx="152000" cy="802375"/>
            </a:xfrm>
            <a:custGeom>
              <a:avLst/>
              <a:gdLst/>
              <a:ahLst/>
              <a:cxnLst/>
              <a:rect l="l" t="t" r="r" b="b"/>
              <a:pathLst>
                <a:path w="6080" h="32095" extrusionOk="0">
                  <a:moveTo>
                    <a:pt x="274" y="1"/>
                  </a:moveTo>
                  <a:lnTo>
                    <a:pt x="1" y="6657"/>
                  </a:lnTo>
                  <a:cubicBezTo>
                    <a:pt x="882" y="10426"/>
                    <a:pt x="973" y="32068"/>
                    <a:pt x="973" y="32068"/>
                  </a:cubicBezTo>
                  <a:cubicBezTo>
                    <a:pt x="1338" y="32086"/>
                    <a:pt x="1691" y="32095"/>
                    <a:pt x="2031" y="32095"/>
                  </a:cubicBezTo>
                  <a:cubicBezTo>
                    <a:pt x="3389" y="32095"/>
                    <a:pt x="4542" y="31959"/>
                    <a:pt x="5442" y="31764"/>
                  </a:cubicBezTo>
                  <a:cubicBezTo>
                    <a:pt x="6080" y="26263"/>
                    <a:pt x="4925" y="5533"/>
                    <a:pt x="4925" y="5533"/>
                  </a:cubicBezTo>
                  <a:lnTo>
                    <a:pt x="3527" y="1"/>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512;p93"/>
            <p:cNvSpPr/>
            <p:nvPr/>
          </p:nvSpPr>
          <p:spPr>
            <a:xfrm>
              <a:off x="5134100" y="2001850"/>
              <a:ext cx="18275" cy="721900"/>
            </a:xfrm>
            <a:custGeom>
              <a:avLst/>
              <a:gdLst/>
              <a:ahLst/>
              <a:cxnLst/>
              <a:rect l="l" t="t" r="r" b="b"/>
              <a:pathLst>
                <a:path w="731" h="28876" fill="none" extrusionOk="0">
                  <a:moveTo>
                    <a:pt x="1" y="0"/>
                  </a:moveTo>
                  <a:lnTo>
                    <a:pt x="730" y="28876"/>
                  </a:lnTo>
                </a:path>
              </a:pathLst>
            </a:custGeom>
            <a:noFill/>
            <a:ln w="532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513;p93"/>
            <p:cNvSpPr/>
            <p:nvPr/>
          </p:nvSpPr>
          <p:spPr>
            <a:xfrm>
              <a:off x="4570250" y="4404600"/>
              <a:ext cx="1017525" cy="90450"/>
            </a:xfrm>
            <a:custGeom>
              <a:avLst/>
              <a:gdLst/>
              <a:ahLst/>
              <a:cxnLst/>
              <a:rect l="l" t="t" r="r" b="b"/>
              <a:pathLst>
                <a:path w="40701" h="3618" extrusionOk="0">
                  <a:moveTo>
                    <a:pt x="20336" y="1"/>
                  </a:moveTo>
                  <a:cubicBezTo>
                    <a:pt x="9089" y="1"/>
                    <a:pt x="1" y="791"/>
                    <a:pt x="1" y="1794"/>
                  </a:cubicBezTo>
                  <a:cubicBezTo>
                    <a:pt x="1" y="2797"/>
                    <a:pt x="9089" y="3618"/>
                    <a:pt x="20336" y="3618"/>
                  </a:cubicBezTo>
                  <a:cubicBezTo>
                    <a:pt x="31582" y="3618"/>
                    <a:pt x="40701" y="2797"/>
                    <a:pt x="40701" y="1794"/>
                  </a:cubicBezTo>
                  <a:cubicBezTo>
                    <a:pt x="40701" y="791"/>
                    <a:pt x="31582" y="1"/>
                    <a:pt x="20336"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514;p93"/>
            <p:cNvSpPr/>
            <p:nvPr/>
          </p:nvSpPr>
          <p:spPr>
            <a:xfrm>
              <a:off x="4770875" y="2030725"/>
              <a:ext cx="670250" cy="791050"/>
            </a:xfrm>
            <a:custGeom>
              <a:avLst/>
              <a:gdLst/>
              <a:ahLst/>
              <a:cxnLst/>
              <a:rect l="l" t="t" r="r" b="b"/>
              <a:pathLst>
                <a:path w="26810" h="31642" extrusionOk="0">
                  <a:moveTo>
                    <a:pt x="3830" y="0"/>
                  </a:moveTo>
                  <a:cubicBezTo>
                    <a:pt x="3830" y="0"/>
                    <a:pt x="0" y="2614"/>
                    <a:pt x="1034" y="6961"/>
                  </a:cubicBezTo>
                  <a:cubicBezTo>
                    <a:pt x="1824" y="10395"/>
                    <a:pt x="7295" y="19453"/>
                    <a:pt x="9575" y="23162"/>
                  </a:cubicBezTo>
                  <a:cubicBezTo>
                    <a:pt x="10244" y="24225"/>
                    <a:pt x="11186" y="25076"/>
                    <a:pt x="12311" y="25624"/>
                  </a:cubicBezTo>
                  <a:lnTo>
                    <a:pt x="24894" y="31642"/>
                  </a:lnTo>
                  <a:cubicBezTo>
                    <a:pt x="24894" y="31642"/>
                    <a:pt x="25290" y="27539"/>
                    <a:pt x="26809" y="25897"/>
                  </a:cubicBezTo>
                  <a:lnTo>
                    <a:pt x="14864" y="19514"/>
                  </a:lnTo>
                  <a:lnTo>
                    <a:pt x="6292" y="2128"/>
                  </a:lnTo>
                  <a:cubicBezTo>
                    <a:pt x="6292" y="2128"/>
                    <a:pt x="5320" y="395"/>
                    <a:pt x="3830"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515;p93"/>
            <p:cNvSpPr/>
            <p:nvPr/>
          </p:nvSpPr>
          <p:spPr>
            <a:xfrm>
              <a:off x="5393225" y="2678150"/>
              <a:ext cx="196825" cy="178825"/>
            </a:xfrm>
            <a:custGeom>
              <a:avLst/>
              <a:gdLst/>
              <a:ahLst/>
              <a:cxnLst/>
              <a:rect l="l" t="t" r="r" b="b"/>
              <a:pathLst>
                <a:path w="7873" h="7153" extrusionOk="0">
                  <a:moveTo>
                    <a:pt x="1915" y="0"/>
                  </a:moveTo>
                  <a:cubicBezTo>
                    <a:pt x="61" y="1520"/>
                    <a:pt x="0" y="5745"/>
                    <a:pt x="0" y="5745"/>
                  </a:cubicBezTo>
                  <a:lnTo>
                    <a:pt x="3526" y="7082"/>
                  </a:lnTo>
                  <a:cubicBezTo>
                    <a:pt x="3653" y="7130"/>
                    <a:pt x="3787" y="7153"/>
                    <a:pt x="3920" y="7153"/>
                  </a:cubicBezTo>
                  <a:cubicBezTo>
                    <a:pt x="4296" y="7153"/>
                    <a:pt x="4670" y="6971"/>
                    <a:pt x="4894" y="6657"/>
                  </a:cubicBezTo>
                  <a:lnTo>
                    <a:pt x="6627" y="4073"/>
                  </a:lnTo>
                  <a:lnTo>
                    <a:pt x="6688" y="4104"/>
                  </a:lnTo>
                  <a:cubicBezTo>
                    <a:pt x="6731" y="4110"/>
                    <a:pt x="6774" y="4113"/>
                    <a:pt x="6818" y="4113"/>
                  </a:cubicBezTo>
                  <a:cubicBezTo>
                    <a:pt x="7197" y="4113"/>
                    <a:pt x="7557" y="3878"/>
                    <a:pt x="7721" y="3496"/>
                  </a:cubicBezTo>
                  <a:cubicBezTo>
                    <a:pt x="7873" y="3040"/>
                    <a:pt x="7660" y="2523"/>
                    <a:pt x="7204" y="2310"/>
                  </a:cubicBezTo>
                  <a:lnTo>
                    <a:pt x="1915"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516;p93"/>
            <p:cNvSpPr/>
            <p:nvPr/>
          </p:nvSpPr>
          <p:spPr>
            <a:xfrm>
              <a:off x="5048225" y="1924325"/>
              <a:ext cx="48675" cy="166450"/>
            </a:xfrm>
            <a:custGeom>
              <a:avLst/>
              <a:gdLst/>
              <a:ahLst/>
              <a:cxnLst/>
              <a:rect l="l" t="t" r="r" b="b"/>
              <a:pathLst>
                <a:path w="1947" h="6658" extrusionOk="0">
                  <a:moveTo>
                    <a:pt x="274" y="1"/>
                  </a:moveTo>
                  <a:lnTo>
                    <a:pt x="1" y="6657"/>
                  </a:lnTo>
                  <a:lnTo>
                    <a:pt x="1946" y="1672"/>
                  </a:lnTo>
                  <a:lnTo>
                    <a:pt x="274"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517;p93"/>
            <p:cNvSpPr/>
            <p:nvPr/>
          </p:nvSpPr>
          <p:spPr>
            <a:xfrm>
              <a:off x="5134100" y="1924325"/>
              <a:ext cx="37250" cy="138425"/>
            </a:xfrm>
            <a:custGeom>
              <a:avLst/>
              <a:gdLst/>
              <a:ahLst/>
              <a:cxnLst/>
              <a:rect l="l" t="t" r="r" b="b"/>
              <a:pathLst>
                <a:path w="1490" h="5537" extrusionOk="0">
                  <a:moveTo>
                    <a:pt x="92" y="1"/>
                  </a:moveTo>
                  <a:lnTo>
                    <a:pt x="1" y="3101"/>
                  </a:lnTo>
                  <a:cubicBezTo>
                    <a:pt x="1" y="3101"/>
                    <a:pt x="1421" y="5537"/>
                    <a:pt x="1488" y="5537"/>
                  </a:cubicBezTo>
                  <a:cubicBezTo>
                    <a:pt x="1489" y="5537"/>
                    <a:pt x="1490" y="5536"/>
                    <a:pt x="1490" y="5533"/>
                  </a:cubicBezTo>
                  <a:cubicBezTo>
                    <a:pt x="1490" y="5411"/>
                    <a:pt x="730" y="396"/>
                    <a:pt x="730" y="396"/>
                  </a:cubicBezTo>
                  <a:lnTo>
                    <a:pt x="92"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518;p93"/>
            <p:cNvSpPr/>
            <p:nvPr/>
          </p:nvSpPr>
          <p:spPr>
            <a:xfrm>
              <a:off x="4905375" y="1712325"/>
              <a:ext cx="143650" cy="142875"/>
            </a:xfrm>
            <a:custGeom>
              <a:avLst/>
              <a:gdLst/>
              <a:ahLst/>
              <a:cxnLst/>
              <a:rect l="l" t="t" r="r" b="b"/>
              <a:pathLst>
                <a:path w="5746" h="5715" extrusionOk="0">
                  <a:moveTo>
                    <a:pt x="2888" y="0"/>
                  </a:moveTo>
                  <a:cubicBezTo>
                    <a:pt x="1307" y="0"/>
                    <a:pt x="0" y="1277"/>
                    <a:pt x="0" y="2858"/>
                  </a:cubicBezTo>
                  <a:cubicBezTo>
                    <a:pt x="0" y="4438"/>
                    <a:pt x="1307" y="5715"/>
                    <a:pt x="2888" y="5715"/>
                  </a:cubicBezTo>
                  <a:cubicBezTo>
                    <a:pt x="4469" y="5715"/>
                    <a:pt x="5745" y="4438"/>
                    <a:pt x="5745" y="2858"/>
                  </a:cubicBezTo>
                  <a:cubicBezTo>
                    <a:pt x="5745" y="1277"/>
                    <a:pt x="4469" y="0"/>
                    <a:pt x="2888"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519;p93"/>
            <p:cNvSpPr/>
            <p:nvPr/>
          </p:nvSpPr>
          <p:spPr>
            <a:xfrm>
              <a:off x="4957800" y="1712325"/>
              <a:ext cx="91225" cy="117800"/>
            </a:xfrm>
            <a:custGeom>
              <a:avLst/>
              <a:gdLst/>
              <a:ahLst/>
              <a:cxnLst/>
              <a:rect l="l" t="t" r="r" b="b"/>
              <a:pathLst>
                <a:path w="3649" h="4712" extrusionOk="0">
                  <a:moveTo>
                    <a:pt x="791" y="0"/>
                  </a:moveTo>
                  <a:cubicBezTo>
                    <a:pt x="517" y="0"/>
                    <a:pt x="244" y="31"/>
                    <a:pt x="1" y="92"/>
                  </a:cubicBezTo>
                  <a:cubicBezTo>
                    <a:pt x="274" y="1186"/>
                    <a:pt x="1065" y="3465"/>
                    <a:pt x="2979" y="4712"/>
                  </a:cubicBezTo>
                  <a:cubicBezTo>
                    <a:pt x="3405" y="4195"/>
                    <a:pt x="3648" y="3557"/>
                    <a:pt x="3648" y="2858"/>
                  </a:cubicBezTo>
                  <a:cubicBezTo>
                    <a:pt x="3648" y="1277"/>
                    <a:pt x="2372" y="0"/>
                    <a:pt x="7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520;p93"/>
            <p:cNvSpPr/>
            <p:nvPr/>
          </p:nvSpPr>
          <p:spPr>
            <a:xfrm>
              <a:off x="4917525" y="1546350"/>
              <a:ext cx="294100" cy="237425"/>
            </a:xfrm>
            <a:custGeom>
              <a:avLst/>
              <a:gdLst/>
              <a:ahLst/>
              <a:cxnLst/>
              <a:rect l="l" t="t" r="r" b="b"/>
              <a:pathLst>
                <a:path w="11764" h="9497" extrusionOk="0">
                  <a:moveTo>
                    <a:pt x="7823" y="0"/>
                  </a:moveTo>
                  <a:cubicBezTo>
                    <a:pt x="7598" y="0"/>
                    <a:pt x="7362" y="14"/>
                    <a:pt x="7113" y="44"/>
                  </a:cubicBezTo>
                  <a:cubicBezTo>
                    <a:pt x="3527" y="469"/>
                    <a:pt x="1" y="5302"/>
                    <a:pt x="4013" y="9071"/>
                  </a:cubicBezTo>
                  <a:lnTo>
                    <a:pt x="5502" y="9497"/>
                  </a:lnTo>
                  <a:cubicBezTo>
                    <a:pt x="5502" y="9497"/>
                    <a:pt x="11551" y="4907"/>
                    <a:pt x="11764" y="2475"/>
                  </a:cubicBezTo>
                  <a:cubicBezTo>
                    <a:pt x="11764" y="2475"/>
                    <a:pt x="10842" y="0"/>
                    <a:pt x="7823"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521;p93"/>
            <p:cNvSpPr/>
            <p:nvPr/>
          </p:nvSpPr>
          <p:spPr>
            <a:xfrm>
              <a:off x="5055075" y="1780700"/>
              <a:ext cx="84375" cy="221175"/>
            </a:xfrm>
            <a:custGeom>
              <a:avLst/>
              <a:gdLst/>
              <a:ahLst/>
              <a:cxnLst/>
              <a:rect l="l" t="t" r="r" b="b"/>
              <a:pathLst>
                <a:path w="3375" h="8847" extrusionOk="0">
                  <a:moveTo>
                    <a:pt x="0" y="1"/>
                  </a:moveTo>
                  <a:lnTo>
                    <a:pt x="0" y="5746"/>
                  </a:lnTo>
                  <a:lnTo>
                    <a:pt x="3162" y="8846"/>
                  </a:lnTo>
                  <a:lnTo>
                    <a:pt x="3374" y="1916"/>
                  </a:lnTo>
                  <a:lnTo>
                    <a:pt x="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522;p93"/>
            <p:cNvSpPr/>
            <p:nvPr/>
          </p:nvSpPr>
          <p:spPr>
            <a:xfrm>
              <a:off x="5055075" y="1780700"/>
              <a:ext cx="84375" cy="120850"/>
            </a:xfrm>
            <a:custGeom>
              <a:avLst/>
              <a:gdLst/>
              <a:ahLst/>
              <a:cxnLst/>
              <a:rect l="l" t="t" r="r" b="b"/>
              <a:pathLst>
                <a:path w="3375" h="4834" extrusionOk="0">
                  <a:moveTo>
                    <a:pt x="0" y="1"/>
                  </a:moveTo>
                  <a:lnTo>
                    <a:pt x="0" y="1"/>
                  </a:lnTo>
                  <a:cubicBezTo>
                    <a:pt x="0" y="1"/>
                    <a:pt x="1247" y="3679"/>
                    <a:pt x="3283" y="4834"/>
                  </a:cubicBezTo>
                  <a:lnTo>
                    <a:pt x="3374" y="1916"/>
                  </a:lnTo>
                  <a:lnTo>
                    <a:pt x="0"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523;p93"/>
            <p:cNvSpPr/>
            <p:nvPr/>
          </p:nvSpPr>
          <p:spPr>
            <a:xfrm>
              <a:off x="5036825" y="1608225"/>
              <a:ext cx="211275" cy="256025"/>
            </a:xfrm>
            <a:custGeom>
              <a:avLst/>
              <a:gdLst/>
              <a:ahLst/>
              <a:cxnLst/>
              <a:rect l="l" t="t" r="r" b="b"/>
              <a:pathLst>
                <a:path w="8451" h="10241" extrusionOk="0">
                  <a:moveTo>
                    <a:pt x="6992" y="0"/>
                  </a:moveTo>
                  <a:lnTo>
                    <a:pt x="6992" y="0"/>
                  </a:lnTo>
                  <a:cubicBezTo>
                    <a:pt x="5594" y="2827"/>
                    <a:pt x="1" y="4863"/>
                    <a:pt x="1" y="4863"/>
                  </a:cubicBezTo>
                  <a:cubicBezTo>
                    <a:pt x="1" y="4863"/>
                    <a:pt x="761" y="8025"/>
                    <a:pt x="2068" y="9058"/>
                  </a:cubicBezTo>
                  <a:cubicBezTo>
                    <a:pt x="2902" y="9753"/>
                    <a:pt x="4333" y="10241"/>
                    <a:pt x="5369" y="10241"/>
                  </a:cubicBezTo>
                  <a:cubicBezTo>
                    <a:pt x="5919" y="10241"/>
                    <a:pt x="6357" y="10104"/>
                    <a:pt x="6536" y="9788"/>
                  </a:cubicBezTo>
                  <a:cubicBezTo>
                    <a:pt x="8451" y="6353"/>
                    <a:pt x="6992" y="1"/>
                    <a:pt x="6992"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524;p93"/>
            <p:cNvSpPr/>
            <p:nvPr/>
          </p:nvSpPr>
          <p:spPr>
            <a:xfrm>
              <a:off x="5113575" y="1731325"/>
              <a:ext cx="47900" cy="11425"/>
            </a:xfrm>
            <a:custGeom>
              <a:avLst/>
              <a:gdLst/>
              <a:ahLst/>
              <a:cxnLst/>
              <a:rect l="l" t="t" r="r" b="b"/>
              <a:pathLst>
                <a:path w="1916" h="457" fill="none" extrusionOk="0">
                  <a:moveTo>
                    <a:pt x="1916" y="456"/>
                  </a:moveTo>
                  <a:cubicBezTo>
                    <a:pt x="1916" y="456"/>
                    <a:pt x="1277" y="0"/>
                    <a:pt x="1" y="456"/>
                  </a:cubicBezTo>
                </a:path>
              </a:pathLst>
            </a:custGeom>
            <a:noFill/>
            <a:ln w="6850" cap="rnd" cmpd="sng">
              <a:solidFill>
                <a:srgbClr val="50637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525;p93"/>
            <p:cNvSpPr/>
            <p:nvPr/>
          </p:nvSpPr>
          <p:spPr>
            <a:xfrm>
              <a:off x="5206300" y="1735875"/>
              <a:ext cx="19000" cy="4600"/>
            </a:xfrm>
            <a:custGeom>
              <a:avLst/>
              <a:gdLst/>
              <a:ahLst/>
              <a:cxnLst/>
              <a:rect l="l" t="t" r="r" b="b"/>
              <a:pathLst>
                <a:path w="760" h="184" fill="none" extrusionOk="0">
                  <a:moveTo>
                    <a:pt x="0" y="183"/>
                  </a:moveTo>
                  <a:cubicBezTo>
                    <a:pt x="0" y="183"/>
                    <a:pt x="486" y="31"/>
                    <a:pt x="760" y="1"/>
                  </a:cubicBezTo>
                </a:path>
              </a:pathLst>
            </a:custGeom>
            <a:noFill/>
            <a:ln w="6850" cap="rnd" cmpd="sng">
              <a:solidFill>
                <a:srgbClr val="50637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526;p93"/>
            <p:cNvSpPr/>
            <p:nvPr/>
          </p:nvSpPr>
          <p:spPr>
            <a:xfrm>
              <a:off x="5113575" y="1691800"/>
              <a:ext cx="47900" cy="12200"/>
            </a:xfrm>
            <a:custGeom>
              <a:avLst/>
              <a:gdLst/>
              <a:ahLst/>
              <a:cxnLst/>
              <a:rect l="l" t="t" r="r" b="b"/>
              <a:pathLst>
                <a:path w="1916" h="488" fill="none" extrusionOk="0">
                  <a:moveTo>
                    <a:pt x="1916" y="244"/>
                  </a:moveTo>
                  <a:cubicBezTo>
                    <a:pt x="1916" y="244"/>
                    <a:pt x="761" y="1"/>
                    <a:pt x="1" y="487"/>
                  </a:cubicBezTo>
                </a:path>
              </a:pathLst>
            </a:custGeom>
            <a:noFill/>
            <a:ln w="987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527;p93"/>
            <p:cNvSpPr/>
            <p:nvPr/>
          </p:nvSpPr>
          <p:spPr>
            <a:xfrm>
              <a:off x="5206300" y="1696375"/>
              <a:ext cx="19000" cy="25"/>
            </a:xfrm>
            <a:custGeom>
              <a:avLst/>
              <a:gdLst/>
              <a:ahLst/>
              <a:cxnLst/>
              <a:rect l="l" t="t" r="r" b="b"/>
              <a:pathLst>
                <a:path w="760" h="1" fill="none" extrusionOk="0">
                  <a:moveTo>
                    <a:pt x="0" y="0"/>
                  </a:moveTo>
                  <a:lnTo>
                    <a:pt x="760" y="0"/>
                  </a:lnTo>
                </a:path>
              </a:pathLst>
            </a:custGeom>
            <a:noFill/>
            <a:ln w="987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528;p93"/>
            <p:cNvSpPr/>
            <p:nvPr/>
          </p:nvSpPr>
          <p:spPr>
            <a:xfrm>
              <a:off x="5147775" y="1814900"/>
              <a:ext cx="47150" cy="10675"/>
            </a:xfrm>
            <a:custGeom>
              <a:avLst/>
              <a:gdLst/>
              <a:ahLst/>
              <a:cxnLst/>
              <a:rect l="l" t="t" r="r" b="b"/>
              <a:pathLst>
                <a:path w="1886" h="427" fill="none" extrusionOk="0">
                  <a:moveTo>
                    <a:pt x="1885" y="244"/>
                  </a:moveTo>
                  <a:cubicBezTo>
                    <a:pt x="1885" y="244"/>
                    <a:pt x="1156" y="426"/>
                    <a:pt x="1" y="1"/>
                  </a:cubicBez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529;p93"/>
            <p:cNvSpPr/>
            <p:nvPr/>
          </p:nvSpPr>
          <p:spPr>
            <a:xfrm>
              <a:off x="5178925" y="1779200"/>
              <a:ext cx="24350" cy="12725"/>
            </a:xfrm>
            <a:custGeom>
              <a:avLst/>
              <a:gdLst/>
              <a:ahLst/>
              <a:cxnLst/>
              <a:rect l="l" t="t" r="r" b="b"/>
              <a:pathLst>
                <a:path w="974" h="509" extrusionOk="0">
                  <a:moveTo>
                    <a:pt x="639" y="0"/>
                  </a:moveTo>
                  <a:lnTo>
                    <a:pt x="639" y="0"/>
                  </a:lnTo>
                  <a:cubicBezTo>
                    <a:pt x="641" y="2"/>
                    <a:pt x="845" y="245"/>
                    <a:pt x="459" y="245"/>
                  </a:cubicBezTo>
                  <a:cubicBezTo>
                    <a:pt x="355" y="245"/>
                    <a:pt x="207" y="228"/>
                    <a:pt x="1" y="183"/>
                  </a:cubicBezTo>
                  <a:lnTo>
                    <a:pt x="1" y="183"/>
                  </a:lnTo>
                  <a:cubicBezTo>
                    <a:pt x="323" y="438"/>
                    <a:pt x="551" y="509"/>
                    <a:pt x="704" y="509"/>
                  </a:cubicBezTo>
                  <a:cubicBezTo>
                    <a:pt x="898" y="509"/>
                    <a:pt x="974" y="395"/>
                    <a:pt x="974" y="395"/>
                  </a:cubicBezTo>
                  <a:lnTo>
                    <a:pt x="639" y="0"/>
                  </a:lnTo>
                  <a:close/>
                </a:path>
              </a:pathLst>
            </a:custGeom>
            <a:solidFill>
              <a:srgbClr val="AF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530;p93"/>
            <p:cNvSpPr/>
            <p:nvPr/>
          </p:nvSpPr>
          <p:spPr>
            <a:xfrm>
              <a:off x="4998850" y="1726000"/>
              <a:ext cx="69925" cy="70700"/>
            </a:xfrm>
            <a:custGeom>
              <a:avLst/>
              <a:gdLst/>
              <a:ahLst/>
              <a:cxnLst/>
              <a:rect l="l" t="t" r="r" b="b"/>
              <a:pathLst>
                <a:path w="2797" h="2828" extrusionOk="0">
                  <a:moveTo>
                    <a:pt x="1398" y="0"/>
                  </a:moveTo>
                  <a:cubicBezTo>
                    <a:pt x="638" y="0"/>
                    <a:pt x="0" y="639"/>
                    <a:pt x="0" y="1429"/>
                  </a:cubicBezTo>
                  <a:cubicBezTo>
                    <a:pt x="0" y="2189"/>
                    <a:pt x="638" y="2827"/>
                    <a:pt x="1398" y="2827"/>
                  </a:cubicBezTo>
                  <a:cubicBezTo>
                    <a:pt x="2189" y="2827"/>
                    <a:pt x="2796" y="2189"/>
                    <a:pt x="2796" y="1429"/>
                  </a:cubicBezTo>
                  <a:cubicBezTo>
                    <a:pt x="2796" y="639"/>
                    <a:pt x="2189" y="0"/>
                    <a:pt x="1398"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531;p93"/>
            <p:cNvSpPr/>
            <p:nvPr/>
          </p:nvSpPr>
          <p:spPr>
            <a:xfrm>
              <a:off x="5016325" y="1756400"/>
              <a:ext cx="32700" cy="27375"/>
            </a:xfrm>
            <a:custGeom>
              <a:avLst/>
              <a:gdLst/>
              <a:ahLst/>
              <a:cxnLst/>
              <a:rect l="l" t="t" r="r" b="b"/>
              <a:pathLst>
                <a:path w="1308" h="1095" fill="none" extrusionOk="0">
                  <a:moveTo>
                    <a:pt x="0" y="0"/>
                  </a:moveTo>
                  <a:lnTo>
                    <a:pt x="1307" y="1095"/>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532;p93"/>
            <p:cNvSpPr/>
            <p:nvPr/>
          </p:nvSpPr>
          <p:spPr>
            <a:xfrm>
              <a:off x="4981350" y="2558075"/>
              <a:ext cx="133775" cy="129200"/>
            </a:xfrm>
            <a:custGeom>
              <a:avLst/>
              <a:gdLst/>
              <a:ahLst/>
              <a:cxnLst/>
              <a:rect l="l" t="t" r="r" b="b"/>
              <a:pathLst>
                <a:path w="5351" h="5168" extrusionOk="0">
                  <a:moveTo>
                    <a:pt x="1156" y="1"/>
                  </a:moveTo>
                  <a:cubicBezTo>
                    <a:pt x="761" y="1"/>
                    <a:pt x="366" y="61"/>
                    <a:pt x="1" y="183"/>
                  </a:cubicBezTo>
                  <a:cubicBezTo>
                    <a:pt x="427" y="882"/>
                    <a:pt x="822" y="1551"/>
                    <a:pt x="1156" y="2068"/>
                  </a:cubicBezTo>
                  <a:cubicBezTo>
                    <a:pt x="1825" y="3131"/>
                    <a:pt x="2767" y="3982"/>
                    <a:pt x="3892" y="4530"/>
                  </a:cubicBezTo>
                  <a:lnTo>
                    <a:pt x="5229" y="5168"/>
                  </a:lnTo>
                  <a:cubicBezTo>
                    <a:pt x="5320" y="4864"/>
                    <a:pt x="5351" y="4530"/>
                    <a:pt x="5351" y="4195"/>
                  </a:cubicBezTo>
                  <a:cubicBezTo>
                    <a:pt x="5351" y="1885"/>
                    <a:pt x="3466" y="1"/>
                    <a:pt x="1156"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533;p93"/>
            <p:cNvSpPr/>
            <p:nvPr/>
          </p:nvSpPr>
          <p:spPr>
            <a:xfrm>
              <a:off x="5386375" y="2779300"/>
              <a:ext cx="85150" cy="70500"/>
            </a:xfrm>
            <a:custGeom>
              <a:avLst/>
              <a:gdLst/>
              <a:ahLst/>
              <a:cxnLst/>
              <a:rect l="l" t="t" r="r" b="b"/>
              <a:pathLst>
                <a:path w="3406" h="2820" extrusionOk="0">
                  <a:moveTo>
                    <a:pt x="2557" y="1"/>
                  </a:moveTo>
                  <a:cubicBezTo>
                    <a:pt x="2397" y="1"/>
                    <a:pt x="2235" y="49"/>
                    <a:pt x="2098" y="149"/>
                  </a:cubicBezTo>
                  <a:lnTo>
                    <a:pt x="366" y="1456"/>
                  </a:lnTo>
                  <a:cubicBezTo>
                    <a:pt x="62" y="1729"/>
                    <a:pt x="1" y="2185"/>
                    <a:pt x="244" y="2520"/>
                  </a:cubicBezTo>
                  <a:cubicBezTo>
                    <a:pt x="388" y="2717"/>
                    <a:pt x="617" y="2819"/>
                    <a:pt x="843" y="2819"/>
                  </a:cubicBezTo>
                  <a:cubicBezTo>
                    <a:pt x="999" y="2819"/>
                    <a:pt x="1153" y="2771"/>
                    <a:pt x="1278" y="2672"/>
                  </a:cubicBezTo>
                  <a:lnTo>
                    <a:pt x="3010" y="1334"/>
                  </a:lnTo>
                  <a:cubicBezTo>
                    <a:pt x="3344" y="1091"/>
                    <a:pt x="3405" y="605"/>
                    <a:pt x="3162" y="301"/>
                  </a:cubicBezTo>
                  <a:cubicBezTo>
                    <a:pt x="3018" y="103"/>
                    <a:pt x="2789" y="1"/>
                    <a:pt x="2557" y="1"/>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534;p93"/>
            <p:cNvSpPr/>
            <p:nvPr/>
          </p:nvSpPr>
          <p:spPr>
            <a:xfrm>
              <a:off x="5420575" y="2795275"/>
              <a:ext cx="85900" cy="70475"/>
            </a:xfrm>
            <a:custGeom>
              <a:avLst/>
              <a:gdLst/>
              <a:ahLst/>
              <a:cxnLst/>
              <a:rect l="l" t="t" r="r" b="b"/>
              <a:pathLst>
                <a:path w="3436" h="2819" extrusionOk="0">
                  <a:moveTo>
                    <a:pt x="2576" y="0"/>
                  </a:moveTo>
                  <a:cubicBezTo>
                    <a:pt x="2422" y="0"/>
                    <a:pt x="2265" y="49"/>
                    <a:pt x="2128" y="148"/>
                  </a:cubicBezTo>
                  <a:lnTo>
                    <a:pt x="396" y="1455"/>
                  </a:lnTo>
                  <a:cubicBezTo>
                    <a:pt x="61" y="1729"/>
                    <a:pt x="1" y="2185"/>
                    <a:pt x="274" y="2519"/>
                  </a:cubicBezTo>
                  <a:cubicBezTo>
                    <a:pt x="418" y="2717"/>
                    <a:pt x="636" y="2819"/>
                    <a:pt x="860" y="2819"/>
                  </a:cubicBezTo>
                  <a:cubicBezTo>
                    <a:pt x="1014" y="2819"/>
                    <a:pt x="1171" y="2770"/>
                    <a:pt x="1308" y="2671"/>
                  </a:cubicBezTo>
                  <a:lnTo>
                    <a:pt x="3040" y="1333"/>
                  </a:lnTo>
                  <a:cubicBezTo>
                    <a:pt x="3375" y="1090"/>
                    <a:pt x="3435" y="604"/>
                    <a:pt x="3162" y="300"/>
                  </a:cubicBezTo>
                  <a:cubicBezTo>
                    <a:pt x="3018" y="102"/>
                    <a:pt x="2800" y="0"/>
                    <a:pt x="257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535;p93"/>
            <p:cNvSpPr/>
            <p:nvPr/>
          </p:nvSpPr>
          <p:spPr>
            <a:xfrm>
              <a:off x="5450975" y="2814275"/>
              <a:ext cx="85900" cy="70475"/>
            </a:xfrm>
            <a:custGeom>
              <a:avLst/>
              <a:gdLst/>
              <a:ahLst/>
              <a:cxnLst/>
              <a:rect l="l" t="t" r="r" b="b"/>
              <a:pathLst>
                <a:path w="3436" h="2819" extrusionOk="0">
                  <a:moveTo>
                    <a:pt x="2576" y="0"/>
                  </a:moveTo>
                  <a:cubicBezTo>
                    <a:pt x="2422" y="0"/>
                    <a:pt x="2265" y="49"/>
                    <a:pt x="2128" y="148"/>
                  </a:cubicBezTo>
                  <a:lnTo>
                    <a:pt x="396" y="1485"/>
                  </a:lnTo>
                  <a:cubicBezTo>
                    <a:pt x="61" y="1729"/>
                    <a:pt x="1" y="2215"/>
                    <a:pt x="274" y="2519"/>
                  </a:cubicBezTo>
                  <a:cubicBezTo>
                    <a:pt x="418" y="2717"/>
                    <a:pt x="636" y="2819"/>
                    <a:pt x="860" y="2819"/>
                  </a:cubicBezTo>
                  <a:cubicBezTo>
                    <a:pt x="1014" y="2819"/>
                    <a:pt x="1171" y="2770"/>
                    <a:pt x="1308" y="2671"/>
                  </a:cubicBezTo>
                  <a:lnTo>
                    <a:pt x="3040" y="1333"/>
                  </a:lnTo>
                  <a:cubicBezTo>
                    <a:pt x="3374" y="1090"/>
                    <a:pt x="3435" y="634"/>
                    <a:pt x="3162" y="300"/>
                  </a:cubicBezTo>
                  <a:cubicBezTo>
                    <a:pt x="3018" y="102"/>
                    <a:pt x="2799" y="0"/>
                    <a:pt x="2576"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536;p93"/>
            <p:cNvSpPr/>
            <p:nvPr/>
          </p:nvSpPr>
          <p:spPr>
            <a:xfrm>
              <a:off x="5707825" y="4404600"/>
              <a:ext cx="1223450" cy="90450"/>
            </a:xfrm>
            <a:custGeom>
              <a:avLst/>
              <a:gdLst/>
              <a:ahLst/>
              <a:cxnLst/>
              <a:rect l="l" t="t" r="r" b="b"/>
              <a:pathLst>
                <a:path w="48938" h="3618" extrusionOk="0">
                  <a:moveTo>
                    <a:pt x="24469" y="1"/>
                  </a:moveTo>
                  <a:cubicBezTo>
                    <a:pt x="10973" y="1"/>
                    <a:pt x="0" y="791"/>
                    <a:pt x="0" y="1794"/>
                  </a:cubicBezTo>
                  <a:cubicBezTo>
                    <a:pt x="0" y="2797"/>
                    <a:pt x="10973" y="3618"/>
                    <a:pt x="24469" y="3618"/>
                  </a:cubicBezTo>
                  <a:cubicBezTo>
                    <a:pt x="37965" y="3618"/>
                    <a:pt x="48937" y="2797"/>
                    <a:pt x="48937" y="1794"/>
                  </a:cubicBezTo>
                  <a:cubicBezTo>
                    <a:pt x="48937" y="791"/>
                    <a:pt x="37965" y="1"/>
                    <a:pt x="24469"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537;p93"/>
            <p:cNvSpPr/>
            <p:nvPr/>
          </p:nvSpPr>
          <p:spPr>
            <a:xfrm>
              <a:off x="6036100" y="2954750"/>
              <a:ext cx="265975" cy="1405050"/>
            </a:xfrm>
            <a:custGeom>
              <a:avLst/>
              <a:gdLst/>
              <a:ahLst/>
              <a:cxnLst/>
              <a:rect l="l" t="t" r="r" b="b"/>
              <a:pathLst>
                <a:path w="10639" h="56202" extrusionOk="0">
                  <a:moveTo>
                    <a:pt x="9453" y="0"/>
                  </a:moveTo>
                  <a:lnTo>
                    <a:pt x="0" y="517"/>
                  </a:lnTo>
                  <a:lnTo>
                    <a:pt x="1429" y="56202"/>
                  </a:lnTo>
                  <a:lnTo>
                    <a:pt x="10639" y="56202"/>
                  </a:lnTo>
                  <a:lnTo>
                    <a:pt x="9453"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538;p93"/>
            <p:cNvSpPr/>
            <p:nvPr/>
          </p:nvSpPr>
          <p:spPr>
            <a:xfrm>
              <a:off x="6261775" y="2938875"/>
              <a:ext cx="387575" cy="1420925"/>
            </a:xfrm>
            <a:custGeom>
              <a:avLst/>
              <a:gdLst/>
              <a:ahLst/>
              <a:cxnLst/>
              <a:rect l="l" t="t" r="r" b="b"/>
              <a:pathLst>
                <a:path w="15503" h="56837" extrusionOk="0">
                  <a:moveTo>
                    <a:pt x="7281" y="0"/>
                  </a:moveTo>
                  <a:cubicBezTo>
                    <a:pt x="5232" y="0"/>
                    <a:pt x="2878" y="159"/>
                    <a:pt x="426" y="635"/>
                  </a:cubicBezTo>
                  <a:cubicBezTo>
                    <a:pt x="1" y="10696"/>
                    <a:pt x="1612" y="56837"/>
                    <a:pt x="1612" y="56837"/>
                  </a:cubicBezTo>
                  <a:lnTo>
                    <a:pt x="15503" y="56837"/>
                  </a:lnTo>
                  <a:lnTo>
                    <a:pt x="14256" y="635"/>
                  </a:lnTo>
                  <a:cubicBezTo>
                    <a:pt x="14256" y="635"/>
                    <a:pt x="11379" y="0"/>
                    <a:pt x="728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539;p93"/>
            <p:cNvSpPr/>
            <p:nvPr/>
          </p:nvSpPr>
          <p:spPr>
            <a:xfrm>
              <a:off x="6207075" y="2948650"/>
              <a:ext cx="65375" cy="386050"/>
            </a:xfrm>
            <a:custGeom>
              <a:avLst/>
              <a:gdLst/>
              <a:ahLst/>
              <a:cxnLst/>
              <a:rect l="l" t="t" r="r" b="b"/>
              <a:pathLst>
                <a:path w="2615" h="15442" extrusionOk="0">
                  <a:moveTo>
                    <a:pt x="0" y="1"/>
                  </a:moveTo>
                  <a:lnTo>
                    <a:pt x="0" y="1"/>
                  </a:lnTo>
                  <a:cubicBezTo>
                    <a:pt x="0" y="1"/>
                    <a:pt x="61" y="13436"/>
                    <a:pt x="2614" y="15442"/>
                  </a:cubicBezTo>
                  <a:lnTo>
                    <a:pt x="2614" y="244"/>
                  </a:lnTo>
                  <a:lnTo>
                    <a:pt x="0" y="1"/>
                  </a:lnTo>
                  <a:close/>
                </a:path>
              </a:pathLst>
            </a:custGeom>
            <a:solidFill>
              <a:srgbClr val="312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540;p93"/>
            <p:cNvSpPr/>
            <p:nvPr/>
          </p:nvSpPr>
          <p:spPr>
            <a:xfrm>
              <a:off x="6036100" y="2911425"/>
              <a:ext cx="574500" cy="120625"/>
            </a:xfrm>
            <a:custGeom>
              <a:avLst/>
              <a:gdLst/>
              <a:ahLst/>
              <a:cxnLst/>
              <a:rect l="l" t="t" r="r" b="b"/>
              <a:pathLst>
                <a:path w="22980" h="4825" extrusionOk="0">
                  <a:moveTo>
                    <a:pt x="22432" y="1"/>
                  </a:moveTo>
                  <a:lnTo>
                    <a:pt x="0" y="2250"/>
                  </a:lnTo>
                  <a:cubicBezTo>
                    <a:pt x="0" y="2250"/>
                    <a:pt x="3358" y="3638"/>
                    <a:pt x="6368" y="3638"/>
                  </a:cubicBezTo>
                  <a:cubicBezTo>
                    <a:pt x="7488" y="3638"/>
                    <a:pt x="8560" y="3446"/>
                    <a:pt x="9392" y="2919"/>
                  </a:cubicBezTo>
                  <a:cubicBezTo>
                    <a:pt x="14150" y="4124"/>
                    <a:pt x="18274" y="4824"/>
                    <a:pt x="20809" y="4824"/>
                  </a:cubicBezTo>
                  <a:cubicBezTo>
                    <a:pt x="21788" y="4824"/>
                    <a:pt x="22530" y="4719"/>
                    <a:pt x="22979" y="4499"/>
                  </a:cubicBezTo>
                  <a:lnTo>
                    <a:pt x="22432"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541;p93"/>
            <p:cNvSpPr/>
            <p:nvPr/>
          </p:nvSpPr>
          <p:spPr>
            <a:xfrm>
              <a:off x="5969225" y="4359775"/>
              <a:ext cx="471150" cy="88925"/>
            </a:xfrm>
            <a:custGeom>
              <a:avLst/>
              <a:gdLst/>
              <a:ahLst/>
              <a:cxnLst/>
              <a:rect l="l" t="t" r="r" b="b"/>
              <a:pathLst>
                <a:path w="18846" h="3557" extrusionOk="0">
                  <a:moveTo>
                    <a:pt x="4742" y="1"/>
                  </a:moveTo>
                  <a:cubicBezTo>
                    <a:pt x="0" y="1"/>
                    <a:pt x="456" y="3557"/>
                    <a:pt x="456" y="3557"/>
                  </a:cubicBezTo>
                  <a:lnTo>
                    <a:pt x="18846" y="3557"/>
                  </a:lnTo>
                  <a:lnTo>
                    <a:pt x="18603"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542;p93"/>
            <p:cNvSpPr/>
            <p:nvPr/>
          </p:nvSpPr>
          <p:spPr>
            <a:xfrm>
              <a:off x="5618900" y="1995750"/>
              <a:ext cx="452925" cy="826025"/>
            </a:xfrm>
            <a:custGeom>
              <a:avLst/>
              <a:gdLst/>
              <a:ahLst/>
              <a:cxnLst/>
              <a:rect l="l" t="t" r="r" b="b"/>
              <a:pathLst>
                <a:path w="18117" h="33041" extrusionOk="0">
                  <a:moveTo>
                    <a:pt x="18117" y="1"/>
                  </a:moveTo>
                  <a:cubicBezTo>
                    <a:pt x="18116" y="2"/>
                    <a:pt x="14500" y="8087"/>
                    <a:pt x="12038" y="20396"/>
                  </a:cubicBezTo>
                  <a:lnTo>
                    <a:pt x="1" y="25442"/>
                  </a:lnTo>
                  <a:lnTo>
                    <a:pt x="3193" y="33041"/>
                  </a:lnTo>
                  <a:lnTo>
                    <a:pt x="17387" y="27235"/>
                  </a:lnTo>
                  <a:lnTo>
                    <a:pt x="18117"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543;p93"/>
            <p:cNvSpPr/>
            <p:nvPr/>
          </p:nvSpPr>
          <p:spPr>
            <a:xfrm>
              <a:off x="6028500" y="1841500"/>
              <a:ext cx="638325" cy="1142975"/>
            </a:xfrm>
            <a:custGeom>
              <a:avLst/>
              <a:gdLst/>
              <a:ahLst/>
              <a:cxnLst/>
              <a:rect l="l" t="t" r="r" b="b"/>
              <a:pathLst>
                <a:path w="25533" h="45719" extrusionOk="0">
                  <a:moveTo>
                    <a:pt x="15684" y="1"/>
                  </a:moveTo>
                  <a:lnTo>
                    <a:pt x="10244" y="213"/>
                  </a:lnTo>
                  <a:lnTo>
                    <a:pt x="1733" y="6171"/>
                  </a:lnTo>
                  <a:cubicBezTo>
                    <a:pt x="0" y="11095"/>
                    <a:pt x="304" y="45047"/>
                    <a:pt x="304" y="45047"/>
                  </a:cubicBezTo>
                  <a:cubicBezTo>
                    <a:pt x="304" y="45047"/>
                    <a:pt x="481" y="45259"/>
                    <a:pt x="2032" y="45259"/>
                  </a:cubicBezTo>
                  <a:cubicBezTo>
                    <a:pt x="3356" y="45259"/>
                    <a:pt x="5683" y="45104"/>
                    <a:pt x="9757" y="44530"/>
                  </a:cubicBezTo>
                  <a:cubicBezTo>
                    <a:pt x="12250" y="45422"/>
                    <a:pt x="14617" y="45719"/>
                    <a:pt x="16666" y="45719"/>
                  </a:cubicBezTo>
                  <a:cubicBezTo>
                    <a:pt x="20764" y="45719"/>
                    <a:pt x="23587" y="44530"/>
                    <a:pt x="23587" y="44530"/>
                  </a:cubicBezTo>
                  <a:lnTo>
                    <a:pt x="25533" y="6931"/>
                  </a:lnTo>
                  <a:lnTo>
                    <a:pt x="1568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44;p93"/>
            <p:cNvSpPr/>
            <p:nvPr/>
          </p:nvSpPr>
          <p:spPr>
            <a:xfrm>
              <a:off x="6289125" y="1841500"/>
              <a:ext cx="233325" cy="532700"/>
            </a:xfrm>
            <a:custGeom>
              <a:avLst/>
              <a:gdLst/>
              <a:ahLst/>
              <a:cxnLst/>
              <a:rect l="l" t="t" r="r" b="b"/>
              <a:pathLst>
                <a:path w="9333" h="21308" extrusionOk="0">
                  <a:moveTo>
                    <a:pt x="5259" y="1"/>
                  </a:moveTo>
                  <a:lnTo>
                    <a:pt x="4530" y="31"/>
                  </a:lnTo>
                  <a:cubicBezTo>
                    <a:pt x="4226" y="1460"/>
                    <a:pt x="3223" y="6110"/>
                    <a:pt x="1" y="21308"/>
                  </a:cubicBezTo>
                  <a:cubicBezTo>
                    <a:pt x="7083" y="17417"/>
                    <a:pt x="8877" y="8025"/>
                    <a:pt x="9332" y="2888"/>
                  </a:cubicBezTo>
                  <a:lnTo>
                    <a:pt x="525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45;p93"/>
            <p:cNvSpPr/>
            <p:nvPr/>
          </p:nvSpPr>
          <p:spPr>
            <a:xfrm>
              <a:off x="6170600" y="1846050"/>
              <a:ext cx="148200" cy="528150"/>
            </a:xfrm>
            <a:custGeom>
              <a:avLst/>
              <a:gdLst/>
              <a:ahLst/>
              <a:cxnLst/>
              <a:rect l="l" t="t" r="r" b="b"/>
              <a:pathLst>
                <a:path w="5928" h="21126" extrusionOk="0">
                  <a:moveTo>
                    <a:pt x="5927" y="1"/>
                  </a:moveTo>
                  <a:lnTo>
                    <a:pt x="4560" y="31"/>
                  </a:lnTo>
                  <a:cubicBezTo>
                    <a:pt x="4560" y="31"/>
                    <a:pt x="4560" y="31"/>
                    <a:pt x="152" y="3132"/>
                  </a:cubicBezTo>
                  <a:cubicBezTo>
                    <a:pt x="0" y="8147"/>
                    <a:pt x="274" y="18755"/>
                    <a:pt x="4742" y="21126"/>
                  </a:cubicBezTo>
                  <a:cubicBezTo>
                    <a:pt x="5471" y="7873"/>
                    <a:pt x="5775" y="2311"/>
                    <a:pt x="5927"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46;p93"/>
            <p:cNvSpPr/>
            <p:nvPr/>
          </p:nvSpPr>
          <p:spPr>
            <a:xfrm>
              <a:off x="6251150" y="1841500"/>
              <a:ext cx="169475" cy="532700"/>
            </a:xfrm>
            <a:custGeom>
              <a:avLst/>
              <a:gdLst/>
              <a:ahLst/>
              <a:cxnLst/>
              <a:rect l="l" t="t" r="r" b="b"/>
              <a:pathLst>
                <a:path w="6779" h="21308" extrusionOk="0">
                  <a:moveTo>
                    <a:pt x="6778" y="1"/>
                  </a:moveTo>
                  <a:lnTo>
                    <a:pt x="1338" y="213"/>
                  </a:lnTo>
                  <a:cubicBezTo>
                    <a:pt x="1338" y="213"/>
                    <a:pt x="0" y="10791"/>
                    <a:pt x="1520" y="21308"/>
                  </a:cubicBezTo>
                  <a:cubicBezTo>
                    <a:pt x="5471" y="16749"/>
                    <a:pt x="6778" y="1"/>
                    <a:pt x="6778" y="1"/>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47;p93"/>
            <p:cNvSpPr/>
            <p:nvPr/>
          </p:nvSpPr>
          <p:spPr>
            <a:xfrm>
              <a:off x="6337775" y="1841500"/>
              <a:ext cx="82850" cy="108700"/>
            </a:xfrm>
            <a:custGeom>
              <a:avLst/>
              <a:gdLst/>
              <a:ahLst/>
              <a:cxnLst/>
              <a:rect l="l" t="t" r="r" b="b"/>
              <a:pathLst>
                <a:path w="3314" h="4348" extrusionOk="0">
                  <a:moveTo>
                    <a:pt x="3313" y="1"/>
                  </a:moveTo>
                  <a:lnTo>
                    <a:pt x="0" y="2068"/>
                  </a:lnTo>
                  <a:lnTo>
                    <a:pt x="2858" y="4347"/>
                  </a:lnTo>
                  <a:cubicBezTo>
                    <a:pt x="3192" y="1794"/>
                    <a:pt x="3313" y="1"/>
                    <a:pt x="3313" y="1"/>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8;p93"/>
            <p:cNvSpPr/>
            <p:nvPr/>
          </p:nvSpPr>
          <p:spPr>
            <a:xfrm>
              <a:off x="6276975" y="1846825"/>
              <a:ext cx="60825" cy="76775"/>
            </a:xfrm>
            <a:custGeom>
              <a:avLst/>
              <a:gdLst/>
              <a:ahLst/>
              <a:cxnLst/>
              <a:rect l="l" t="t" r="r" b="b"/>
              <a:pathLst>
                <a:path w="2433" h="3071" extrusionOk="0">
                  <a:moveTo>
                    <a:pt x="305" y="0"/>
                  </a:moveTo>
                  <a:cubicBezTo>
                    <a:pt x="305" y="0"/>
                    <a:pt x="153" y="1155"/>
                    <a:pt x="1" y="3070"/>
                  </a:cubicBezTo>
                  <a:lnTo>
                    <a:pt x="2432" y="1855"/>
                  </a:lnTo>
                  <a:lnTo>
                    <a:pt x="305"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49;p93"/>
            <p:cNvSpPr/>
            <p:nvPr/>
          </p:nvSpPr>
          <p:spPr>
            <a:xfrm>
              <a:off x="6271650" y="1893175"/>
              <a:ext cx="103375" cy="481025"/>
            </a:xfrm>
            <a:custGeom>
              <a:avLst/>
              <a:gdLst/>
              <a:ahLst/>
              <a:cxnLst/>
              <a:rect l="l" t="t" r="r" b="b"/>
              <a:pathLst>
                <a:path w="4135" h="19241" extrusionOk="0">
                  <a:moveTo>
                    <a:pt x="2645" y="1"/>
                  </a:moveTo>
                  <a:lnTo>
                    <a:pt x="943" y="882"/>
                  </a:lnTo>
                  <a:lnTo>
                    <a:pt x="1885" y="3131"/>
                  </a:lnTo>
                  <a:lnTo>
                    <a:pt x="1" y="10548"/>
                  </a:lnTo>
                  <a:cubicBezTo>
                    <a:pt x="62" y="13314"/>
                    <a:pt x="274" y="16262"/>
                    <a:pt x="700" y="19241"/>
                  </a:cubicBezTo>
                  <a:cubicBezTo>
                    <a:pt x="1855" y="17904"/>
                    <a:pt x="2767" y="15563"/>
                    <a:pt x="3527" y="12858"/>
                  </a:cubicBezTo>
                  <a:lnTo>
                    <a:pt x="2980" y="3222"/>
                  </a:lnTo>
                  <a:lnTo>
                    <a:pt x="4135" y="1186"/>
                  </a:lnTo>
                  <a:lnTo>
                    <a:pt x="2645"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50;p93"/>
            <p:cNvSpPr/>
            <p:nvPr/>
          </p:nvSpPr>
          <p:spPr>
            <a:xfrm>
              <a:off x="6395525" y="3295925"/>
              <a:ext cx="186950" cy="407325"/>
            </a:xfrm>
            <a:custGeom>
              <a:avLst/>
              <a:gdLst/>
              <a:ahLst/>
              <a:cxnLst/>
              <a:rect l="l" t="t" r="r" b="b"/>
              <a:pathLst>
                <a:path w="7478" h="16293" extrusionOk="0">
                  <a:moveTo>
                    <a:pt x="1703" y="1"/>
                  </a:moveTo>
                  <a:cubicBezTo>
                    <a:pt x="760" y="1"/>
                    <a:pt x="0" y="761"/>
                    <a:pt x="0" y="1703"/>
                  </a:cubicBezTo>
                  <a:lnTo>
                    <a:pt x="0" y="14591"/>
                  </a:lnTo>
                  <a:cubicBezTo>
                    <a:pt x="0" y="15533"/>
                    <a:pt x="760" y="16293"/>
                    <a:pt x="1703" y="16293"/>
                  </a:cubicBezTo>
                  <a:lnTo>
                    <a:pt x="7478" y="16293"/>
                  </a:lnTo>
                  <a:lnTo>
                    <a:pt x="7478"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51;p93"/>
            <p:cNvSpPr/>
            <p:nvPr/>
          </p:nvSpPr>
          <p:spPr>
            <a:xfrm>
              <a:off x="6701000" y="3162200"/>
              <a:ext cx="73725" cy="133750"/>
            </a:xfrm>
            <a:custGeom>
              <a:avLst/>
              <a:gdLst/>
              <a:ahLst/>
              <a:cxnLst/>
              <a:rect l="l" t="t" r="r" b="b"/>
              <a:pathLst>
                <a:path w="2949" h="5350" fill="none" extrusionOk="0">
                  <a:moveTo>
                    <a:pt x="0" y="0"/>
                  </a:moveTo>
                  <a:lnTo>
                    <a:pt x="1216" y="0"/>
                  </a:lnTo>
                  <a:cubicBezTo>
                    <a:pt x="2159" y="0"/>
                    <a:pt x="2949" y="790"/>
                    <a:pt x="2949" y="1763"/>
                  </a:cubicBezTo>
                  <a:lnTo>
                    <a:pt x="2949" y="5350"/>
                  </a:lnTo>
                </a:path>
              </a:pathLst>
            </a:custGeom>
            <a:noFill/>
            <a:ln w="4102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52;p93"/>
            <p:cNvSpPr/>
            <p:nvPr/>
          </p:nvSpPr>
          <p:spPr>
            <a:xfrm>
              <a:off x="6556625" y="3023900"/>
              <a:ext cx="184675" cy="227100"/>
            </a:xfrm>
            <a:custGeom>
              <a:avLst/>
              <a:gdLst/>
              <a:ahLst/>
              <a:cxnLst/>
              <a:rect l="l" t="t" r="r" b="b"/>
              <a:pathLst>
                <a:path w="7387" h="9084" extrusionOk="0">
                  <a:moveTo>
                    <a:pt x="7386" y="0"/>
                  </a:moveTo>
                  <a:lnTo>
                    <a:pt x="0" y="1125"/>
                  </a:lnTo>
                  <a:lnTo>
                    <a:pt x="0" y="6444"/>
                  </a:lnTo>
                  <a:cubicBezTo>
                    <a:pt x="0" y="6991"/>
                    <a:pt x="213" y="7508"/>
                    <a:pt x="608" y="7873"/>
                  </a:cubicBezTo>
                  <a:lnTo>
                    <a:pt x="1247" y="8481"/>
                  </a:lnTo>
                  <a:cubicBezTo>
                    <a:pt x="1666" y="8882"/>
                    <a:pt x="2196" y="9083"/>
                    <a:pt x="2733" y="9083"/>
                  </a:cubicBezTo>
                  <a:cubicBezTo>
                    <a:pt x="3129" y="9083"/>
                    <a:pt x="3529" y="8974"/>
                    <a:pt x="3891" y="8754"/>
                  </a:cubicBezTo>
                  <a:lnTo>
                    <a:pt x="6231" y="7295"/>
                  </a:lnTo>
                  <a:cubicBezTo>
                    <a:pt x="6961" y="6839"/>
                    <a:pt x="7386" y="6049"/>
                    <a:pt x="7386" y="5198"/>
                  </a:cubicBezTo>
                  <a:lnTo>
                    <a:pt x="7386"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53;p93"/>
            <p:cNvSpPr/>
            <p:nvPr/>
          </p:nvSpPr>
          <p:spPr>
            <a:xfrm>
              <a:off x="6556625" y="2014750"/>
              <a:ext cx="184675" cy="1040775"/>
            </a:xfrm>
            <a:custGeom>
              <a:avLst/>
              <a:gdLst/>
              <a:ahLst/>
              <a:cxnLst/>
              <a:rect l="l" t="t" r="r" b="b"/>
              <a:pathLst>
                <a:path w="7387" h="41631" extrusionOk="0">
                  <a:moveTo>
                    <a:pt x="4408" y="1"/>
                  </a:moveTo>
                  <a:cubicBezTo>
                    <a:pt x="730" y="852"/>
                    <a:pt x="0" y="8785"/>
                    <a:pt x="0" y="8785"/>
                  </a:cubicBezTo>
                  <a:lnTo>
                    <a:pt x="0" y="41491"/>
                  </a:lnTo>
                  <a:cubicBezTo>
                    <a:pt x="662" y="41589"/>
                    <a:pt x="1294" y="41630"/>
                    <a:pt x="1891" y="41630"/>
                  </a:cubicBezTo>
                  <a:cubicBezTo>
                    <a:pt x="5185" y="41630"/>
                    <a:pt x="7386" y="40366"/>
                    <a:pt x="7386" y="40366"/>
                  </a:cubicBezTo>
                  <a:cubicBezTo>
                    <a:pt x="7386" y="40366"/>
                    <a:pt x="6870" y="9302"/>
                    <a:pt x="6870" y="5624"/>
                  </a:cubicBezTo>
                  <a:cubicBezTo>
                    <a:pt x="6870" y="1916"/>
                    <a:pt x="4408" y="1"/>
                    <a:pt x="4408"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554;p93"/>
            <p:cNvSpPr/>
            <p:nvPr/>
          </p:nvSpPr>
          <p:spPr>
            <a:xfrm>
              <a:off x="6666800" y="2462325"/>
              <a:ext cx="68425" cy="191525"/>
            </a:xfrm>
            <a:custGeom>
              <a:avLst/>
              <a:gdLst/>
              <a:ahLst/>
              <a:cxnLst/>
              <a:rect l="l" t="t" r="r" b="b"/>
              <a:pathLst>
                <a:path w="2737" h="7661" extrusionOk="0">
                  <a:moveTo>
                    <a:pt x="2615" y="1"/>
                  </a:moveTo>
                  <a:cubicBezTo>
                    <a:pt x="1095" y="578"/>
                    <a:pt x="1" y="2068"/>
                    <a:pt x="1" y="3800"/>
                  </a:cubicBezTo>
                  <a:cubicBezTo>
                    <a:pt x="1" y="5594"/>
                    <a:pt x="1156" y="7113"/>
                    <a:pt x="2736" y="7660"/>
                  </a:cubicBezTo>
                  <a:cubicBezTo>
                    <a:pt x="2706" y="5107"/>
                    <a:pt x="2675" y="2493"/>
                    <a:pt x="261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555;p93"/>
            <p:cNvSpPr/>
            <p:nvPr/>
          </p:nvSpPr>
          <p:spPr>
            <a:xfrm>
              <a:off x="6323325" y="2624950"/>
              <a:ext cx="55500" cy="56250"/>
            </a:xfrm>
            <a:custGeom>
              <a:avLst/>
              <a:gdLst/>
              <a:ahLst/>
              <a:cxnLst/>
              <a:rect l="l" t="t" r="r" b="b"/>
              <a:pathLst>
                <a:path w="2220" h="2250" extrusionOk="0">
                  <a:moveTo>
                    <a:pt x="1125" y="0"/>
                  </a:moveTo>
                  <a:cubicBezTo>
                    <a:pt x="487" y="0"/>
                    <a:pt x="1" y="517"/>
                    <a:pt x="1" y="1125"/>
                  </a:cubicBezTo>
                  <a:cubicBezTo>
                    <a:pt x="1" y="1733"/>
                    <a:pt x="487" y="2250"/>
                    <a:pt x="1125" y="2250"/>
                  </a:cubicBezTo>
                  <a:cubicBezTo>
                    <a:pt x="1733" y="2250"/>
                    <a:pt x="2220" y="1733"/>
                    <a:pt x="2220" y="1125"/>
                  </a:cubicBezTo>
                  <a:cubicBezTo>
                    <a:pt x="2220" y="517"/>
                    <a:pt x="1733" y="0"/>
                    <a:pt x="1125"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556;p93"/>
            <p:cNvSpPr/>
            <p:nvPr/>
          </p:nvSpPr>
          <p:spPr>
            <a:xfrm>
              <a:off x="6183500" y="4359775"/>
              <a:ext cx="471925" cy="88925"/>
            </a:xfrm>
            <a:custGeom>
              <a:avLst/>
              <a:gdLst/>
              <a:ahLst/>
              <a:cxnLst/>
              <a:rect l="l" t="t" r="r" b="b"/>
              <a:pathLst>
                <a:path w="18877" h="3557" extrusionOk="0">
                  <a:moveTo>
                    <a:pt x="4743" y="1"/>
                  </a:moveTo>
                  <a:cubicBezTo>
                    <a:pt x="1" y="1"/>
                    <a:pt x="487" y="3557"/>
                    <a:pt x="487" y="3557"/>
                  </a:cubicBezTo>
                  <a:lnTo>
                    <a:pt x="18877" y="3557"/>
                  </a:lnTo>
                  <a:lnTo>
                    <a:pt x="186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557;p93"/>
            <p:cNvSpPr/>
            <p:nvPr/>
          </p:nvSpPr>
          <p:spPr>
            <a:xfrm>
              <a:off x="6272425" y="2374175"/>
              <a:ext cx="16725" cy="580600"/>
            </a:xfrm>
            <a:custGeom>
              <a:avLst/>
              <a:gdLst/>
              <a:ahLst/>
              <a:cxnLst/>
              <a:rect l="l" t="t" r="r" b="b"/>
              <a:pathLst>
                <a:path w="669" h="23224" fill="none" extrusionOk="0">
                  <a:moveTo>
                    <a:pt x="669" y="1"/>
                  </a:moveTo>
                  <a:cubicBezTo>
                    <a:pt x="669" y="1"/>
                    <a:pt x="31" y="13588"/>
                    <a:pt x="0" y="23223"/>
                  </a:cubicBez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558;p93"/>
            <p:cNvSpPr/>
            <p:nvPr/>
          </p:nvSpPr>
          <p:spPr>
            <a:xfrm>
              <a:off x="6230625" y="1644700"/>
              <a:ext cx="66900" cy="66875"/>
            </a:xfrm>
            <a:custGeom>
              <a:avLst/>
              <a:gdLst/>
              <a:ahLst/>
              <a:cxnLst/>
              <a:rect l="l" t="t" r="r" b="b"/>
              <a:pathLst>
                <a:path w="2676" h="2675" extrusionOk="0">
                  <a:moveTo>
                    <a:pt x="1338" y="0"/>
                  </a:moveTo>
                  <a:cubicBezTo>
                    <a:pt x="608" y="0"/>
                    <a:pt x="1" y="608"/>
                    <a:pt x="1" y="1338"/>
                  </a:cubicBezTo>
                  <a:cubicBezTo>
                    <a:pt x="1" y="2067"/>
                    <a:pt x="608" y="2675"/>
                    <a:pt x="1338" y="2675"/>
                  </a:cubicBezTo>
                  <a:cubicBezTo>
                    <a:pt x="2098" y="2675"/>
                    <a:pt x="2675" y="2067"/>
                    <a:pt x="2675" y="1338"/>
                  </a:cubicBezTo>
                  <a:cubicBezTo>
                    <a:pt x="2675" y="608"/>
                    <a:pt x="2098" y="0"/>
                    <a:pt x="1338" y="0"/>
                  </a:cubicBez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559;p93"/>
            <p:cNvSpPr/>
            <p:nvPr/>
          </p:nvSpPr>
          <p:spPr>
            <a:xfrm>
              <a:off x="6284575" y="1712325"/>
              <a:ext cx="136050" cy="180875"/>
            </a:xfrm>
            <a:custGeom>
              <a:avLst/>
              <a:gdLst/>
              <a:ahLst/>
              <a:cxnLst/>
              <a:rect l="l" t="t" r="r" b="b"/>
              <a:pathLst>
                <a:path w="5442" h="7235" extrusionOk="0">
                  <a:moveTo>
                    <a:pt x="5441" y="0"/>
                  </a:moveTo>
                  <a:lnTo>
                    <a:pt x="305" y="2797"/>
                  </a:lnTo>
                  <a:lnTo>
                    <a:pt x="1" y="5380"/>
                  </a:lnTo>
                  <a:lnTo>
                    <a:pt x="2128" y="7235"/>
                  </a:lnTo>
                  <a:lnTo>
                    <a:pt x="5441" y="5168"/>
                  </a:lnTo>
                  <a:lnTo>
                    <a:pt x="544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560;p93"/>
            <p:cNvSpPr/>
            <p:nvPr/>
          </p:nvSpPr>
          <p:spPr>
            <a:xfrm>
              <a:off x="6284575" y="1713075"/>
              <a:ext cx="136050" cy="145175"/>
            </a:xfrm>
            <a:custGeom>
              <a:avLst/>
              <a:gdLst/>
              <a:ahLst/>
              <a:cxnLst/>
              <a:rect l="l" t="t" r="r" b="b"/>
              <a:pathLst>
                <a:path w="5442" h="5807" extrusionOk="0">
                  <a:moveTo>
                    <a:pt x="5411" y="1"/>
                  </a:moveTo>
                  <a:lnTo>
                    <a:pt x="305" y="2767"/>
                  </a:lnTo>
                  <a:lnTo>
                    <a:pt x="1" y="5350"/>
                  </a:lnTo>
                  <a:lnTo>
                    <a:pt x="487" y="5806"/>
                  </a:lnTo>
                  <a:cubicBezTo>
                    <a:pt x="5350" y="4621"/>
                    <a:pt x="5441" y="214"/>
                    <a:pt x="5441" y="214"/>
                  </a:cubicBezTo>
                  <a:lnTo>
                    <a:pt x="5411"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561;p93"/>
            <p:cNvSpPr/>
            <p:nvPr/>
          </p:nvSpPr>
          <p:spPr>
            <a:xfrm>
              <a:off x="6248875" y="1586550"/>
              <a:ext cx="171750" cy="239025"/>
            </a:xfrm>
            <a:custGeom>
              <a:avLst/>
              <a:gdLst/>
              <a:ahLst/>
              <a:cxnLst/>
              <a:rect l="l" t="t" r="r" b="b"/>
              <a:pathLst>
                <a:path w="6870" h="9561" extrusionOk="0">
                  <a:moveTo>
                    <a:pt x="3604" y="1"/>
                  </a:moveTo>
                  <a:cubicBezTo>
                    <a:pt x="2431" y="1"/>
                    <a:pt x="1181" y="136"/>
                    <a:pt x="304" y="594"/>
                  </a:cubicBezTo>
                  <a:cubicBezTo>
                    <a:pt x="304" y="594"/>
                    <a:pt x="0" y="5761"/>
                    <a:pt x="182" y="8466"/>
                  </a:cubicBezTo>
                  <a:cubicBezTo>
                    <a:pt x="243" y="9074"/>
                    <a:pt x="760" y="9560"/>
                    <a:pt x="1368" y="9560"/>
                  </a:cubicBezTo>
                  <a:cubicBezTo>
                    <a:pt x="4103" y="9530"/>
                    <a:pt x="6049" y="8648"/>
                    <a:pt x="6869" y="5062"/>
                  </a:cubicBezTo>
                  <a:lnTo>
                    <a:pt x="6869" y="290"/>
                  </a:lnTo>
                  <a:cubicBezTo>
                    <a:pt x="6869" y="290"/>
                    <a:pt x="5317" y="1"/>
                    <a:pt x="360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562;p93"/>
            <p:cNvSpPr/>
            <p:nvPr/>
          </p:nvSpPr>
          <p:spPr>
            <a:xfrm>
              <a:off x="6240500" y="1507275"/>
              <a:ext cx="232550" cy="318575"/>
            </a:xfrm>
            <a:custGeom>
              <a:avLst/>
              <a:gdLst/>
              <a:ahLst/>
              <a:cxnLst/>
              <a:rect l="l" t="t" r="r" b="b"/>
              <a:pathLst>
                <a:path w="9302" h="12743" extrusionOk="0">
                  <a:moveTo>
                    <a:pt x="3526" y="1"/>
                  </a:moveTo>
                  <a:cubicBezTo>
                    <a:pt x="3240" y="1"/>
                    <a:pt x="2936" y="27"/>
                    <a:pt x="2615" y="87"/>
                  </a:cubicBezTo>
                  <a:cubicBezTo>
                    <a:pt x="1" y="573"/>
                    <a:pt x="122" y="2853"/>
                    <a:pt x="639" y="3765"/>
                  </a:cubicBezTo>
                  <a:cubicBezTo>
                    <a:pt x="1845" y="3224"/>
                    <a:pt x="3436" y="3139"/>
                    <a:pt x="4320" y="3139"/>
                  </a:cubicBezTo>
                  <a:cubicBezTo>
                    <a:pt x="4728" y="3139"/>
                    <a:pt x="4986" y="3157"/>
                    <a:pt x="4986" y="3157"/>
                  </a:cubicBezTo>
                  <a:cubicBezTo>
                    <a:pt x="4986" y="3157"/>
                    <a:pt x="6566" y="3613"/>
                    <a:pt x="6445" y="5862"/>
                  </a:cubicBezTo>
                  <a:cubicBezTo>
                    <a:pt x="6353" y="8142"/>
                    <a:pt x="4347" y="9509"/>
                    <a:pt x="4347" y="9509"/>
                  </a:cubicBezTo>
                  <a:cubicBezTo>
                    <a:pt x="4347" y="9509"/>
                    <a:pt x="3587" y="9266"/>
                    <a:pt x="2463" y="9053"/>
                  </a:cubicBezTo>
                  <a:cubicBezTo>
                    <a:pt x="2308" y="9024"/>
                    <a:pt x="2159" y="9012"/>
                    <a:pt x="2015" y="9012"/>
                  </a:cubicBezTo>
                  <a:cubicBezTo>
                    <a:pt x="1113" y="9012"/>
                    <a:pt x="457" y="9509"/>
                    <a:pt x="457" y="9509"/>
                  </a:cubicBezTo>
                  <a:lnTo>
                    <a:pt x="457" y="12519"/>
                  </a:lnTo>
                  <a:cubicBezTo>
                    <a:pt x="457" y="12519"/>
                    <a:pt x="1068" y="12743"/>
                    <a:pt x="2007" y="12743"/>
                  </a:cubicBezTo>
                  <a:cubicBezTo>
                    <a:pt x="2691" y="12743"/>
                    <a:pt x="3547" y="12624"/>
                    <a:pt x="4469" y="12215"/>
                  </a:cubicBezTo>
                  <a:cubicBezTo>
                    <a:pt x="7660" y="10786"/>
                    <a:pt x="7204" y="7169"/>
                    <a:pt x="7204" y="7169"/>
                  </a:cubicBezTo>
                  <a:cubicBezTo>
                    <a:pt x="7204" y="7169"/>
                    <a:pt x="7387" y="7169"/>
                    <a:pt x="8390" y="5558"/>
                  </a:cubicBezTo>
                  <a:cubicBezTo>
                    <a:pt x="9302" y="2002"/>
                    <a:pt x="6657" y="1333"/>
                    <a:pt x="6657" y="1333"/>
                  </a:cubicBezTo>
                  <a:cubicBezTo>
                    <a:pt x="6657" y="1333"/>
                    <a:pt x="5559" y="1"/>
                    <a:pt x="3526"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563;p93"/>
            <p:cNvSpPr/>
            <p:nvPr/>
          </p:nvSpPr>
          <p:spPr>
            <a:xfrm>
              <a:off x="6410725" y="1650775"/>
              <a:ext cx="69925" cy="69925"/>
            </a:xfrm>
            <a:custGeom>
              <a:avLst/>
              <a:gdLst/>
              <a:ahLst/>
              <a:cxnLst/>
              <a:rect l="l" t="t" r="r" b="b"/>
              <a:pathLst>
                <a:path w="2797" h="2797" extrusionOk="0">
                  <a:moveTo>
                    <a:pt x="1399" y="0"/>
                  </a:moveTo>
                  <a:cubicBezTo>
                    <a:pt x="639" y="0"/>
                    <a:pt x="0" y="639"/>
                    <a:pt x="0" y="1399"/>
                  </a:cubicBezTo>
                  <a:cubicBezTo>
                    <a:pt x="0" y="2158"/>
                    <a:pt x="639" y="2797"/>
                    <a:pt x="1399" y="2797"/>
                  </a:cubicBezTo>
                  <a:cubicBezTo>
                    <a:pt x="2189" y="2797"/>
                    <a:pt x="2797" y="2158"/>
                    <a:pt x="2797" y="1399"/>
                  </a:cubicBezTo>
                  <a:cubicBezTo>
                    <a:pt x="2797" y="639"/>
                    <a:pt x="2189" y="0"/>
                    <a:pt x="1399"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564;p93"/>
            <p:cNvSpPr/>
            <p:nvPr/>
          </p:nvSpPr>
          <p:spPr>
            <a:xfrm>
              <a:off x="6331700" y="1661400"/>
              <a:ext cx="11425" cy="28900"/>
            </a:xfrm>
            <a:custGeom>
              <a:avLst/>
              <a:gdLst/>
              <a:ahLst/>
              <a:cxnLst/>
              <a:rect l="l" t="t" r="r" b="b"/>
              <a:pathLst>
                <a:path w="457" h="1156" extrusionOk="0">
                  <a:moveTo>
                    <a:pt x="243" y="1"/>
                  </a:moveTo>
                  <a:cubicBezTo>
                    <a:pt x="122" y="1"/>
                    <a:pt x="0" y="92"/>
                    <a:pt x="0" y="214"/>
                  </a:cubicBezTo>
                  <a:lnTo>
                    <a:pt x="0" y="913"/>
                  </a:lnTo>
                  <a:cubicBezTo>
                    <a:pt x="0" y="1034"/>
                    <a:pt x="122" y="1156"/>
                    <a:pt x="243" y="1156"/>
                  </a:cubicBezTo>
                  <a:cubicBezTo>
                    <a:pt x="365" y="1156"/>
                    <a:pt x="456" y="1034"/>
                    <a:pt x="456" y="913"/>
                  </a:cubicBezTo>
                  <a:lnTo>
                    <a:pt x="456" y="214"/>
                  </a:lnTo>
                  <a:cubicBezTo>
                    <a:pt x="456" y="92"/>
                    <a:pt x="365" y="1"/>
                    <a:pt x="24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565;p93"/>
            <p:cNvSpPr/>
            <p:nvPr/>
          </p:nvSpPr>
          <p:spPr>
            <a:xfrm>
              <a:off x="6270900" y="1661400"/>
              <a:ext cx="11425" cy="28900"/>
            </a:xfrm>
            <a:custGeom>
              <a:avLst/>
              <a:gdLst/>
              <a:ahLst/>
              <a:cxnLst/>
              <a:rect l="l" t="t" r="r" b="b"/>
              <a:pathLst>
                <a:path w="457" h="1156" extrusionOk="0">
                  <a:moveTo>
                    <a:pt x="244" y="1"/>
                  </a:moveTo>
                  <a:cubicBezTo>
                    <a:pt x="122" y="1"/>
                    <a:pt x="0" y="92"/>
                    <a:pt x="0" y="214"/>
                  </a:cubicBezTo>
                  <a:lnTo>
                    <a:pt x="0" y="913"/>
                  </a:lnTo>
                  <a:cubicBezTo>
                    <a:pt x="0" y="1034"/>
                    <a:pt x="122" y="1156"/>
                    <a:pt x="244" y="1156"/>
                  </a:cubicBezTo>
                  <a:cubicBezTo>
                    <a:pt x="365" y="1156"/>
                    <a:pt x="456" y="1034"/>
                    <a:pt x="456" y="913"/>
                  </a:cubicBezTo>
                  <a:lnTo>
                    <a:pt x="456" y="214"/>
                  </a:lnTo>
                  <a:cubicBezTo>
                    <a:pt x="456" y="92"/>
                    <a:pt x="365" y="1"/>
                    <a:pt x="244"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566;p93"/>
            <p:cNvSpPr/>
            <p:nvPr/>
          </p:nvSpPr>
          <p:spPr>
            <a:xfrm>
              <a:off x="6282300" y="1685725"/>
              <a:ext cx="19775" cy="37250"/>
            </a:xfrm>
            <a:custGeom>
              <a:avLst/>
              <a:gdLst/>
              <a:ahLst/>
              <a:cxnLst/>
              <a:rect l="l" t="t" r="r" b="b"/>
              <a:pathLst>
                <a:path w="791" h="1490" fill="none" extrusionOk="0">
                  <a:moveTo>
                    <a:pt x="578" y="1"/>
                  </a:moveTo>
                  <a:lnTo>
                    <a:pt x="0" y="1490"/>
                  </a:lnTo>
                  <a:lnTo>
                    <a:pt x="791" y="1490"/>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567;p93"/>
            <p:cNvSpPr/>
            <p:nvPr/>
          </p:nvSpPr>
          <p:spPr>
            <a:xfrm>
              <a:off x="6324100" y="1624175"/>
              <a:ext cx="40300" cy="13700"/>
            </a:xfrm>
            <a:custGeom>
              <a:avLst/>
              <a:gdLst/>
              <a:ahLst/>
              <a:cxnLst/>
              <a:rect l="l" t="t" r="r" b="b"/>
              <a:pathLst>
                <a:path w="1612" h="548" fill="none" extrusionOk="0">
                  <a:moveTo>
                    <a:pt x="0" y="548"/>
                  </a:moveTo>
                  <a:cubicBezTo>
                    <a:pt x="0" y="548"/>
                    <a:pt x="669" y="0"/>
                    <a:pt x="1611" y="548"/>
                  </a:cubicBezTo>
                </a:path>
              </a:pathLst>
            </a:custGeom>
            <a:noFill/>
            <a:ln w="9875"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568;p93"/>
            <p:cNvSpPr/>
            <p:nvPr/>
          </p:nvSpPr>
          <p:spPr>
            <a:xfrm>
              <a:off x="6254950" y="1631025"/>
              <a:ext cx="29650" cy="6850"/>
            </a:xfrm>
            <a:custGeom>
              <a:avLst/>
              <a:gdLst/>
              <a:ahLst/>
              <a:cxnLst/>
              <a:rect l="l" t="t" r="r" b="b"/>
              <a:pathLst>
                <a:path w="1186" h="274" fill="none" extrusionOk="0">
                  <a:moveTo>
                    <a:pt x="0" y="61"/>
                  </a:moveTo>
                  <a:cubicBezTo>
                    <a:pt x="304" y="0"/>
                    <a:pt x="699" y="0"/>
                    <a:pt x="1186" y="274"/>
                  </a:cubicBezTo>
                </a:path>
              </a:pathLst>
            </a:custGeom>
            <a:noFill/>
            <a:ln w="9875"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569;p93"/>
            <p:cNvSpPr/>
            <p:nvPr/>
          </p:nvSpPr>
          <p:spPr>
            <a:xfrm>
              <a:off x="6420600" y="1675850"/>
              <a:ext cx="28900" cy="33450"/>
            </a:xfrm>
            <a:custGeom>
              <a:avLst/>
              <a:gdLst/>
              <a:ahLst/>
              <a:cxnLst/>
              <a:rect l="l" t="t" r="r" b="b"/>
              <a:pathLst>
                <a:path w="1156" h="1338" fill="none" extrusionOk="0">
                  <a:moveTo>
                    <a:pt x="0" y="1338"/>
                  </a:moveTo>
                  <a:lnTo>
                    <a:pt x="1155" y="0"/>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570;p93"/>
            <p:cNvSpPr/>
            <p:nvPr/>
          </p:nvSpPr>
          <p:spPr>
            <a:xfrm>
              <a:off x="6522425" y="3295925"/>
              <a:ext cx="408850" cy="407325"/>
            </a:xfrm>
            <a:custGeom>
              <a:avLst/>
              <a:gdLst/>
              <a:ahLst/>
              <a:cxnLst/>
              <a:rect l="l" t="t" r="r" b="b"/>
              <a:pathLst>
                <a:path w="16354" h="16293" extrusionOk="0">
                  <a:moveTo>
                    <a:pt x="1581" y="1"/>
                  </a:moveTo>
                  <a:cubicBezTo>
                    <a:pt x="700" y="1"/>
                    <a:pt x="0" y="700"/>
                    <a:pt x="0" y="1581"/>
                  </a:cubicBezTo>
                  <a:lnTo>
                    <a:pt x="0" y="14743"/>
                  </a:lnTo>
                  <a:cubicBezTo>
                    <a:pt x="0" y="15594"/>
                    <a:pt x="700" y="16293"/>
                    <a:pt x="1581" y="16293"/>
                  </a:cubicBezTo>
                  <a:lnTo>
                    <a:pt x="14621" y="16293"/>
                  </a:lnTo>
                  <a:cubicBezTo>
                    <a:pt x="15563" y="16293"/>
                    <a:pt x="16353" y="15533"/>
                    <a:pt x="16353" y="14591"/>
                  </a:cubicBezTo>
                  <a:lnTo>
                    <a:pt x="16353" y="1733"/>
                  </a:lnTo>
                  <a:cubicBezTo>
                    <a:pt x="16353" y="761"/>
                    <a:pt x="15563" y="1"/>
                    <a:pt x="14621" y="1"/>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571;p93"/>
            <p:cNvSpPr/>
            <p:nvPr/>
          </p:nvSpPr>
          <p:spPr>
            <a:xfrm>
              <a:off x="6522425" y="3488175"/>
              <a:ext cx="408850" cy="25"/>
            </a:xfrm>
            <a:custGeom>
              <a:avLst/>
              <a:gdLst/>
              <a:ahLst/>
              <a:cxnLst/>
              <a:rect l="l" t="t" r="r" b="b"/>
              <a:pathLst>
                <a:path w="16354" h="1" fill="none" extrusionOk="0">
                  <a:moveTo>
                    <a:pt x="0" y="1"/>
                  </a:moveTo>
                  <a:lnTo>
                    <a:pt x="16353" y="1"/>
                  </a:lnTo>
                </a:path>
              </a:pathLst>
            </a:custGeom>
            <a:noFill/>
            <a:ln w="987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572;p93"/>
            <p:cNvSpPr/>
            <p:nvPr/>
          </p:nvSpPr>
          <p:spPr>
            <a:xfrm>
              <a:off x="6735200" y="3408400"/>
              <a:ext cx="39525" cy="39525"/>
            </a:xfrm>
            <a:custGeom>
              <a:avLst/>
              <a:gdLst/>
              <a:ahLst/>
              <a:cxnLst/>
              <a:rect l="l" t="t" r="r" b="b"/>
              <a:pathLst>
                <a:path w="1581" h="1581" extrusionOk="0">
                  <a:moveTo>
                    <a:pt x="791" y="0"/>
                  </a:moveTo>
                  <a:cubicBezTo>
                    <a:pt x="365" y="0"/>
                    <a:pt x="0" y="365"/>
                    <a:pt x="0" y="791"/>
                  </a:cubicBezTo>
                  <a:cubicBezTo>
                    <a:pt x="0" y="1216"/>
                    <a:pt x="365" y="1581"/>
                    <a:pt x="791" y="1581"/>
                  </a:cubicBezTo>
                  <a:cubicBezTo>
                    <a:pt x="1216" y="1581"/>
                    <a:pt x="1581" y="1216"/>
                    <a:pt x="1581" y="791"/>
                  </a:cubicBezTo>
                  <a:cubicBezTo>
                    <a:pt x="1581" y="365"/>
                    <a:pt x="1216" y="0"/>
                    <a:pt x="7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573;p93"/>
            <p:cNvSpPr/>
            <p:nvPr/>
          </p:nvSpPr>
          <p:spPr>
            <a:xfrm>
              <a:off x="6500375" y="3162200"/>
              <a:ext cx="110225" cy="133750"/>
            </a:xfrm>
            <a:custGeom>
              <a:avLst/>
              <a:gdLst/>
              <a:ahLst/>
              <a:cxnLst/>
              <a:rect l="l" t="t" r="r" b="b"/>
              <a:pathLst>
                <a:path w="4409" h="5350" fill="none" extrusionOk="0">
                  <a:moveTo>
                    <a:pt x="1" y="5350"/>
                  </a:moveTo>
                  <a:lnTo>
                    <a:pt x="1" y="1763"/>
                  </a:lnTo>
                  <a:cubicBezTo>
                    <a:pt x="1" y="790"/>
                    <a:pt x="791" y="0"/>
                    <a:pt x="1734" y="0"/>
                  </a:cubicBezTo>
                  <a:lnTo>
                    <a:pt x="4408" y="0"/>
                  </a:lnTo>
                </a:path>
              </a:pathLst>
            </a:custGeom>
            <a:noFill/>
            <a:ln w="410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574;p93"/>
            <p:cNvSpPr/>
            <p:nvPr/>
          </p:nvSpPr>
          <p:spPr>
            <a:xfrm>
              <a:off x="6085475" y="2984375"/>
              <a:ext cx="50200" cy="1375425"/>
            </a:xfrm>
            <a:custGeom>
              <a:avLst/>
              <a:gdLst/>
              <a:ahLst/>
              <a:cxnLst/>
              <a:rect l="l" t="t" r="r" b="b"/>
              <a:pathLst>
                <a:path w="2008" h="55017" fill="none" extrusionOk="0">
                  <a:moveTo>
                    <a:pt x="1" y="1"/>
                  </a:moveTo>
                  <a:lnTo>
                    <a:pt x="2007" y="55017"/>
                  </a:lnTo>
                </a:path>
              </a:pathLst>
            </a:custGeom>
            <a:noFill/>
            <a:ln w="987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575;p93"/>
            <p:cNvSpPr/>
            <p:nvPr/>
          </p:nvSpPr>
          <p:spPr>
            <a:xfrm>
              <a:off x="6351450" y="3003375"/>
              <a:ext cx="22050" cy="1356425"/>
            </a:xfrm>
            <a:custGeom>
              <a:avLst/>
              <a:gdLst/>
              <a:ahLst/>
              <a:cxnLst/>
              <a:rect l="l" t="t" r="r" b="b"/>
              <a:pathLst>
                <a:path w="882" h="54257" fill="none" extrusionOk="0">
                  <a:moveTo>
                    <a:pt x="0" y="0"/>
                  </a:moveTo>
                  <a:lnTo>
                    <a:pt x="882" y="54257"/>
                  </a:ln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576;p93"/>
            <p:cNvSpPr/>
            <p:nvPr/>
          </p:nvSpPr>
          <p:spPr>
            <a:xfrm>
              <a:off x="5414500" y="2631800"/>
              <a:ext cx="262200" cy="141425"/>
            </a:xfrm>
            <a:custGeom>
              <a:avLst/>
              <a:gdLst/>
              <a:ahLst/>
              <a:cxnLst/>
              <a:rect l="l" t="t" r="r" b="b"/>
              <a:pathLst>
                <a:path w="10488" h="5657" extrusionOk="0">
                  <a:moveTo>
                    <a:pt x="8177" y="0"/>
                  </a:moveTo>
                  <a:lnTo>
                    <a:pt x="943" y="2918"/>
                  </a:lnTo>
                  <a:cubicBezTo>
                    <a:pt x="304" y="3192"/>
                    <a:pt x="1" y="3951"/>
                    <a:pt x="304" y="4590"/>
                  </a:cubicBezTo>
                  <a:lnTo>
                    <a:pt x="304" y="4620"/>
                  </a:lnTo>
                  <a:cubicBezTo>
                    <a:pt x="516" y="5044"/>
                    <a:pt x="982" y="5306"/>
                    <a:pt x="1461" y="5306"/>
                  </a:cubicBezTo>
                  <a:cubicBezTo>
                    <a:pt x="1531" y="5306"/>
                    <a:pt x="1602" y="5301"/>
                    <a:pt x="1672" y="5289"/>
                  </a:cubicBezTo>
                  <a:lnTo>
                    <a:pt x="5897" y="4407"/>
                  </a:lnTo>
                  <a:cubicBezTo>
                    <a:pt x="5897" y="4407"/>
                    <a:pt x="7750" y="5656"/>
                    <a:pt x="9457" y="5656"/>
                  </a:cubicBezTo>
                  <a:cubicBezTo>
                    <a:pt x="9813" y="5656"/>
                    <a:pt x="10162" y="5602"/>
                    <a:pt x="10487" y="5471"/>
                  </a:cubicBezTo>
                  <a:lnTo>
                    <a:pt x="8177" y="0"/>
                  </a:ln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98" name="Picture 2" descr="Presentación de PowerPoint">
            <a:extLst>
              <a:ext uri="{FF2B5EF4-FFF2-40B4-BE49-F238E27FC236}">
                <a16:creationId xmlns:a16="http://schemas.microsoft.com/office/drawing/2014/main" id="{F605B026-4BB2-505C-B72C-D2ADDC931B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0063" y="3235863"/>
            <a:ext cx="608646" cy="36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04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1559011" y="744318"/>
            <a:ext cx="5140189" cy="663151"/>
          </a:xfrm>
          <a:prstGeom prst="rect">
            <a:avLst/>
          </a:prstGeom>
        </p:spPr>
        <p:txBody>
          <a:bodyPr spcFirstLastPara="1" wrap="square" lIns="91425" tIns="91425" rIns="91425" bIns="91425" anchor="t" anchorCtr="0">
            <a:noAutofit/>
          </a:bodyPr>
          <a:lstStyle/>
          <a:p>
            <a:pPr algn="ctr"/>
            <a:r>
              <a:rPr lang="es-419" sz="2000" dirty="0">
                <a:solidFill>
                  <a:schemeClr val="accent3"/>
                </a:solidFill>
              </a:rPr>
              <a:t>3.7 Política de Seguridad </a:t>
            </a:r>
            <a:r>
              <a:rPr lang="es-419" sz="2000" dirty="0">
                <a:solidFill>
                  <a:schemeClr val="bg1"/>
                </a:solidFill>
              </a:rPr>
              <a:t>Digital</a:t>
            </a:r>
            <a:r>
              <a:rPr lang="es-419" sz="2000" dirty="0">
                <a:solidFill>
                  <a:schemeClr val="accent3"/>
                </a:solidFill>
              </a:rPr>
              <a:t> </a:t>
            </a:r>
          </a:p>
        </p:txBody>
      </p:sp>
      <p:grpSp>
        <p:nvGrpSpPr>
          <p:cNvPr id="1707" name="Google Shape;1707;p97"/>
          <p:cNvGrpSpPr/>
          <p:nvPr/>
        </p:nvGrpSpPr>
        <p:grpSpPr>
          <a:xfrm>
            <a:off x="6929956" y="1477032"/>
            <a:ext cx="2153777" cy="2605125"/>
            <a:chOff x="5747825" y="1820575"/>
            <a:chExt cx="2439938" cy="2605125"/>
          </a:xfrm>
        </p:grpSpPr>
        <p:sp>
          <p:nvSpPr>
            <p:cNvPr id="1708" name="Google Shape;1708;p97"/>
            <p:cNvSpPr/>
            <p:nvPr/>
          </p:nvSpPr>
          <p:spPr>
            <a:xfrm>
              <a:off x="6508000" y="2177175"/>
              <a:ext cx="899750" cy="1537275"/>
            </a:xfrm>
            <a:custGeom>
              <a:avLst/>
              <a:gdLst/>
              <a:ahLst/>
              <a:cxnLst/>
              <a:rect l="l" t="t" r="r" b="b"/>
              <a:pathLst>
                <a:path w="35990" h="61491" extrusionOk="0">
                  <a:moveTo>
                    <a:pt x="5198" y="0"/>
                  </a:moveTo>
                  <a:cubicBezTo>
                    <a:pt x="2311" y="0"/>
                    <a:pt x="1" y="2341"/>
                    <a:pt x="1" y="5198"/>
                  </a:cubicBezTo>
                  <a:lnTo>
                    <a:pt x="1" y="61491"/>
                  </a:lnTo>
                  <a:lnTo>
                    <a:pt x="35989" y="61491"/>
                  </a:lnTo>
                  <a:lnTo>
                    <a:pt x="35989" y="5198"/>
                  </a:lnTo>
                  <a:cubicBezTo>
                    <a:pt x="35989" y="2341"/>
                    <a:pt x="33649" y="0"/>
                    <a:pt x="3076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97"/>
            <p:cNvSpPr/>
            <p:nvPr/>
          </p:nvSpPr>
          <p:spPr>
            <a:xfrm>
              <a:off x="6316525" y="2346625"/>
              <a:ext cx="406550" cy="797900"/>
            </a:xfrm>
            <a:custGeom>
              <a:avLst/>
              <a:gdLst/>
              <a:ahLst/>
              <a:cxnLst/>
              <a:rect l="l" t="t" r="r" b="b"/>
              <a:pathLst>
                <a:path w="16262" h="31916" extrusionOk="0">
                  <a:moveTo>
                    <a:pt x="10791" y="1"/>
                  </a:moveTo>
                  <a:cubicBezTo>
                    <a:pt x="10791" y="1"/>
                    <a:pt x="7569" y="3010"/>
                    <a:pt x="6444" y="8451"/>
                  </a:cubicBezTo>
                  <a:cubicBezTo>
                    <a:pt x="5350" y="13922"/>
                    <a:pt x="0" y="31916"/>
                    <a:pt x="0" y="31916"/>
                  </a:cubicBezTo>
                  <a:lnTo>
                    <a:pt x="16262" y="31916"/>
                  </a:lnTo>
                  <a:lnTo>
                    <a:pt x="10791" y="1"/>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97"/>
            <p:cNvSpPr/>
            <p:nvPr/>
          </p:nvSpPr>
          <p:spPr>
            <a:xfrm>
              <a:off x="7185075" y="2346625"/>
              <a:ext cx="405800" cy="797900"/>
            </a:xfrm>
            <a:custGeom>
              <a:avLst/>
              <a:gdLst/>
              <a:ahLst/>
              <a:cxnLst/>
              <a:rect l="l" t="t" r="r" b="b"/>
              <a:pathLst>
                <a:path w="16232" h="31916" extrusionOk="0">
                  <a:moveTo>
                    <a:pt x="5441" y="1"/>
                  </a:moveTo>
                  <a:lnTo>
                    <a:pt x="0" y="31916"/>
                  </a:lnTo>
                  <a:lnTo>
                    <a:pt x="16232" y="31916"/>
                  </a:lnTo>
                  <a:cubicBezTo>
                    <a:pt x="16232" y="31916"/>
                    <a:pt x="10882" y="13922"/>
                    <a:pt x="9788" y="8451"/>
                  </a:cubicBezTo>
                  <a:cubicBezTo>
                    <a:pt x="8663" y="3010"/>
                    <a:pt x="5441" y="1"/>
                    <a:pt x="5441" y="1"/>
                  </a:cubicBez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97"/>
            <p:cNvSpPr/>
            <p:nvPr/>
          </p:nvSpPr>
          <p:spPr>
            <a:xfrm>
              <a:off x="6586275" y="2168050"/>
              <a:ext cx="734850" cy="1183175"/>
            </a:xfrm>
            <a:custGeom>
              <a:avLst/>
              <a:gdLst/>
              <a:ahLst/>
              <a:cxnLst/>
              <a:rect l="l" t="t" r="r" b="b"/>
              <a:pathLst>
                <a:path w="29394" h="47327" extrusionOk="0">
                  <a:moveTo>
                    <a:pt x="14712" y="1"/>
                  </a:moveTo>
                  <a:lnTo>
                    <a:pt x="1" y="7144"/>
                  </a:lnTo>
                  <a:lnTo>
                    <a:pt x="3223" y="46324"/>
                  </a:lnTo>
                  <a:cubicBezTo>
                    <a:pt x="3223" y="46324"/>
                    <a:pt x="5441" y="47327"/>
                    <a:pt x="14712" y="47327"/>
                  </a:cubicBezTo>
                  <a:cubicBezTo>
                    <a:pt x="23952" y="47327"/>
                    <a:pt x="26202" y="46324"/>
                    <a:pt x="26202" y="46324"/>
                  </a:cubicBezTo>
                  <a:lnTo>
                    <a:pt x="29393" y="7144"/>
                  </a:lnTo>
                  <a:lnTo>
                    <a:pt x="14712"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2" name="Google Shape;1712;p97"/>
            <p:cNvSpPr/>
            <p:nvPr/>
          </p:nvSpPr>
          <p:spPr>
            <a:xfrm>
              <a:off x="6903150" y="2254675"/>
              <a:ext cx="101850" cy="727250"/>
            </a:xfrm>
            <a:custGeom>
              <a:avLst/>
              <a:gdLst/>
              <a:ahLst/>
              <a:cxnLst/>
              <a:rect l="l" t="t" r="r" b="b"/>
              <a:pathLst>
                <a:path w="4074" h="29090" extrusionOk="0">
                  <a:moveTo>
                    <a:pt x="2037" y="1"/>
                  </a:moveTo>
                  <a:lnTo>
                    <a:pt x="1" y="1308"/>
                  </a:lnTo>
                  <a:lnTo>
                    <a:pt x="943" y="4773"/>
                  </a:lnTo>
                  <a:lnTo>
                    <a:pt x="1" y="26506"/>
                  </a:lnTo>
                  <a:lnTo>
                    <a:pt x="2037" y="29089"/>
                  </a:lnTo>
                  <a:lnTo>
                    <a:pt x="4074" y="26506"/>
                  </a:lnTo>
                  <a:lnTo>
                    <a:pt x="3131" y="4773"/>
                  </a:lnTo>
                  <a:lnTo>
                    <a:pt x="4074" y="1308"/>
                  </a:lnTo>
                  <a:lnTo>
                    <a:pt x="2037"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97"/>
            <p:cNvSpPr/>
            <p:nvPr/>
          </p:nvSpPr>
          <p:spPr>
            <a:xfrm>
              <a:off x="6859075" y="2205300"/>
              <a:ext cx="95025" cy="136800"/>
            </a:xfrm>
            <a:custGeom>
              <a:avLst/>
              <a:gdLst/>
              <a:ahLst/>
              <a:cxnLst/>
              <a:rect l="l" t="t" r="r" b="b"/>
              <a:pathLst>
                <a:path w="3801" h="5472" extrusionOk="0">
                  <a:moveTo>
                    <a:pt x="730" y="0"/>
                  </a:moveTo>
                  <a:lnTo>
                    <a:pt x="1" y="5471"/>
                  </a:lnTo>
                  <a:lnTo>
                    <a:pt x="3800" y="1976"/>
                  </a:lnTo>
                  <a:lnTo>
                    <a:pt x="730"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97"/>
            <p:cNvSpPr/>
            <p:nvPr/>
          </p:nvSpPr>
          <p:spPr>
            <a:xfrm>
              <a:off x="6316525" y="2965175"/>
              <a:ext cx="639075" cy="179350"/>
            </a:xfrm>
            <a:custGeom>
              <a:avLst/>
              <a:gdLst/>
              <a:ahLst/>
              <a:cxnLst/>
              <a:rect l="l" t="t" r="r" b="b"/>
              <a:pathLst>
                <a:path w="25563" h="7174" extrusionOk="0">
                  <a:moveTo>
                    <a:pt x="2097" y="1"/>
                  </a:moveTo>
                  <a:lnTo>
                    <a:pt x="0" y="7174"/>
                  </a:lnTo>
                  <a:lnTo>
                    <a:pt x="25563" y="7174"/>
                  </a:lnTo>
                  <a:cubicBezTo>
                    <a:pt x="25563" y="274"/>
                    <a:pt x="19332" y="1"/>
                    <a:pt x="19332" y="1"/>
                  </a:cubicBezTo>
                  <a:close/>
                </a:path>
              </a:pathLst>
            </a:custGeom>
            <a:solidFill>
              <a:srgbClr val="F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97"/>
            <p:cNvSpPr/>
            <p:nvPr/>
          </p:nvSpPr>
          <p:spPr>
            <a:xfrm>
              <a:off x="6954075" y="2205300"/>
              <a:ext cx="95000" cy="136800"/>
            </a:xfrm>
            <a:custGeom>
              <a:avLst/>
              <a:gdLst/>
              <a:ahLst/>
              <a:cxnLst/>
              <a:rect l="l" t="t" r="r" b="b"/>
              <a:pathLst>
                <a:path w="3800" h="5472" extrusionOk="0">
                  <a:moveTo>
                    <a:pt x="3040" y="0"/>
                  </a:moveTo>
                  <a:lnTo>
                    <a:pt x="0" y="1976"/>
                  </a:lnTo>
                  <a:lnTo>
                    <a:pt x="3800" y="5471"/>
                  </a:lnTo>
                  <a:lnTo>
                    <a:pt x="3040"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6" name="Google Shape;1716;p97"/>
            <p:cNvSpPr/>
            <p:nvPr/>
          </p:nvSpPr>
          <p:spPr>
            <a:xfrm>
              <a:off x="6805875" y="2168050"/>
              <a:ext cx="223450" cy="106750"/>
            </a:xfrm>
            <a:custGeom>
              <a:avLst/>
              <a:gdLst/>
              <a:ahLst/>
              <a:cxnLst/>
              <a:rect l="l" t="t" r="r" b="b"/>
              <a:pathLst>
                <a:path w="8938" h="4270" extrusionOk="0">
                  <a:moveTo>
                    <a:pt x="5928" y="1"/>
                  </a:moveTo>
                  <a:lnTo>
                    <a:pt x="1" y="2858"/>
                  </a:lnTo>
                  <a:cubicBezTo>
                    <a:pt x="2188" y="3890"/>
                    <a:pt x="3843" y="4269"/>
                    <a:pt x="5095" y="4269"/>
                  </a:cubicBezTo>
                  <a:cubicBezTo>
                    <a:pt x="8158" y="4269"/>
                    <a:pt x="8808" y="1999"/>
                    <a:pt x="8937" y="1460"/>
                  </a:cubicBezTo>
                  <a:lnTo>
                    <a:pt x="5928"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7" name="Google Shape;1717;p97"/>
            <p:cNvSpPr/>
            <p:nvPr/>
          </p:nvSpPr>
          <p:spPr>
            <a:xfrm>
              <a:off x="6751350" y="1820575"/>
              <a:ext cx="404700" cy="241125"/>
            </a:xfrm>
            <a:custGeom>
              <a:avLst/>
              <a:gdLst/>
              <a:ahLst/>
              <a:cxnLst/>
              <a:rect l="l" t="t" r="r" b="b"/>
              <a:pathLst>
                <a:path w="16188" h="9645" extrusionOk="0">
                  <a:moveTo>
                    <a:pt x="7712" y="1"/>
                  </a:moveTo>
                  <a:cubicBezTo>
                    <a:pt x="1" y="1"/>
                    <a:pt x="2911" y="9644"/>
                    <a:pt x="2911" y="9644"/>
                  </a:cubicBezTo>
                  <a:lnTo>
                    <a:pt x="8109" y="8337"/>
                  </a:lnTo>
                  <a:lnTo>
                    <a:pt x="13276" y="9644"/>
                  </a:lnTo>
                  <a:cubicBezTo>
                    <a:pt x="13276" y="9644"/>
                    <a:pt x="16187" y="1"/>
                    <a:pt x="8505" y="1"/>
                  </a:cubicBezTo>
                  <a:cubicBezTo>
                    <a:pt x="8376" y="1"/>
                    <a:pt x="8244" y="3"/>
                    <a:pt x="8109" y="9"/>
                  </a:cubicBezTo>
                  <a:cubicBezTo>
                    <a:pt x="7974" y="3"/>
                    <a:pt x="7841" y="1"/>
                    <a:pt x="7712" y="1"/>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97"/>
            <p:cNvSpPr/>
            <p:nvPr/>
          </p:nvSpPr>
          <p:spPr>
            <a:xfrm>
              <a:off x="7020925" y="2032025"/>
              <a:ext cx="80575" cy="79825"/>
            </a:xfrm>
            <a:custGeom>
              <a:avLst/>
              <a:gdLst/>
              <a:ahLst/>
              <a:cxnLst/>
              <a:rect l="l" t="t" r="r" b="b"/>
              <a:pathLst>
                <a:path w="3223" h="3193" extrusionOk="0">
                  <a:moveTo>
                    <a:pt x="1612" y="1"/>
                  </a:moveTo>
                  <a:cubicBezTo>
                    <a:pt x="730" y="1"/>
                    <a:pt x="1" y="730"/>
                    <a:pt x="1" y="1612"/>
                  </a:cubicBezTo>
                  <a:cubicBezTo>
                    <a:pt x="1" y="2493"/>
                    <a:pt x="730" y="3192"/>
                    <a:pt x="1612" y="3192"/>
                  </a:cubicBezTo>
                  <a:cubicBezTo>
                    <a:pt x="2493" y="3192"/>
                    <a:pt x="3223" y="2493"/>
                    <a:pt x="3223" y="1612"/>
                  </a:cubicBezTo>
                  <a:cubicBezTo>
                    <a:pt x="3223" y="730"/>
                    <a:pt x="2493" y="1"/>
                    <a:pt x="1612" y="1"/>
                  </a:cubicBezTo>
                  <a:close/>
                </a:path>
              </a:pathLst>
            </a:custGeom>
            <a:solidFill>
              <a:srgbClr val="D86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97"/>
            <p:cNvSpPr/>
            <p:nvPr/>
          </p:nvSpPr>
          <p:spPr>
            <a:xfrm>
              <a:off x="6805875" y="2032025"/>
              <a:ext cx="80575" cy="79825"/>
            </a:xfrm>
            <a:custGeom>
              <a:avLst/>
              <a:gdLst/>
              <a:ahLst/>
              <a:cxnLst/>
              <a:rect l="l" t="t" r="r" b="b"/>
              <a:pathLst>
                <a:path w="3223" h="3193" extrusionOk="0">
                  <a:moveTo>
                    <a:pt x="1612" y="1"/>
                  </a:moveTo>
                  <a:cubicBezTo>
                    <a:pt x="730" y="1"/>
                    <a:pt x="1" y="730"/>
                    <a:pt x="1" y="1612"/>
                  </a:cubicBezTo>
                  <a:cubicBezTo>
                    <a:pt x="1" y="2493"/>
                    <a:pt x="730" y="3192"/>
                    <a:pt x="1612" y="3192"/>
                  </a:cubicBezTo>
                  <a:cubicBezTo>
                    <a:pt x="2493" y="3192"/>
                    <a:pt x="3223" y="2493"/>
                    <a:pt x="3223" y="1612"/>
                  </a:cubicBezTo>
                  <a:cubicBezTo>
                    <a:pt x="3223" y="730"/>
                    <a:pt x="2493" y="1"/>
                    <a:pt x="1612" y="1"/>
                  </a:cubicBezTo>
                  <a:close/>
                </a:path>
              </a:pathLst>
            </a:custGeom>
            <a:solidFill>
              <a:srgbClr val="D86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97"/>
            <p:cNvSpPr/>
            <p:nvPr/>
          </p:nvSpPr>
          <p:spPr>
            <a:xfrm>
              <a:off x="6804375" y="1902850"/>
              <a:ext cx="298650" cy="351850"/>
            </a:xfrm>
            <a:custGeom>
              <a:avLst/>
              <a:gdLst/>
              <a:ahLst/>
              <a:cxnLst/>
              <a:rect l="l" t="t" r="r" b="b"/>
              <a:pathLst>
                <a:path w="11946" h="14074" extrusionOk="0">
                  <a:moveTo>
                    <a:pt x="5988" y="1"/>
                  </a:moveTo>
                  <a:cubicBezTo>
                    <a:pt x="0" y="457"/>
                    <a:pt x="1094" y="4651"/>
                    <a:pt x="1976" y="9302"/>
                  </a:cubicBezTo>
                  <a:cubicBezTo>
                    <a:pt x="2888" y="13952"/>
                    <a:pt x="5988" y="14074"/>
                    <a:pt x="5988" y="14074"/>
                  </a:cubicBezTo>
                  <a:cubicBezTo>
                    <a:pt x="5988" y="14074"/>
                    <a:pt x="9088" y="13952"/>
                    <a:pt x="9970" y="9302"/>
                  </a:cubicBezTo>
                  <a:cubicBezTo>
                    <a:pt x="10851" y="4651"/>
                    <a:pt x="11946" y="457"/>
                    <a:pt x="5988"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97"/>
            <p:cNvSpPr/>
            <p:nvPr/>
          </p:nvSpPr>
          <p:spPr>
            <a:xfrm>
              <a:off x="7001175" y="2079150"/>
              <a:ext cx="19775" cy="38025"/>
            </a:xfrm>
            <a:custGeom>
              <a:avLst/>
              <a:gdLst/>
              <a:ahLst/>
              <a:cxnLst/>
              <a:rect l="l" t="t" r="r" b="b"/>
              <a:pathLst>
                <a:path w="791" h="1521" extrusionOk="0">
                  <a:moveTo>
                    <a:pt x="396" y="0"/>
                  </a:moveTo>
                  <a:cubicBezTo>
                    <a:pt x="183" y="0"/>
                    <a:pt x="1" y="152"/>
                    <a:pt x="1" y="396"/>
                  </a:cubicBezTo>
                  <a:lnTo>
                    <a:pt x="1" y="1125"/>
                  </a:lnTo>
                  <a:cubicBezTo>
                    <a:pt x="1" y="1338"/>
                    <a:pt x="183" y="1520"/>
                    <a:pt x="396" y="1520"/>
                  </a:cubicBezTo>
                  <a:cubicBezTo>
                    <a:pt x="609" y="1520"/>
                    <a:pt x="791" y="1338"/>
                    <a:pt x="791" y="1125"/>
                  </a:cubicBezTo>
                  <a:lnTo>
                    <a:pt x="791" y="396"/>
                  </a:lnTo>
                  <a:cubicBezTo>
                    <a:pt x="791" y="152"/>
                    <a:pt x="609" y="0"/>
                    <a:pt x="396"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97"/>
            <p:cNvSpPr/>
            <p:nvPr/>
          </p:nvSpPr>
          <p:spPr>
            <a:xfrm>
              <a:off x="6821850" y="1882625"/>
              <a:ext cx="199100" cy="175275"/>
            </a:xfrm>
            <a:custGeom>
              <a:avLst/>
              <a:gdLst/>
              <a:ahLst/>
              <a:cxnLst/>
              <a:rect l="l" t="t" r="r" b="b"/>
              <a:pathLst>
                <a:path w="7964" h="7011" extrusionOk="0">
                  <a:moveTo>
                    <a:pt x="2945" y="0"/>
                  </a:moveTo>
                  <a:cubicBezTo>
                    <a:pt x="2367" y="0"/>
                    <a:pt x="1894" y="73"/>
                    <a:pt x="1642" y="263"/>
                  </a:cubicBezTo>
                  <a:cubicBezTo>
                    <a:pt x="547" y="1083"/>
                    <a:pt x="0" y="5187"/>
                    <a:pt x="730" y="7010"/>
                  </a:cubicBezTo>
                  <a:cubicBezTo>
                    <a:pt x="4742" y="6463"/>
                    <a:pt x="7964" y="810"/>
                    <a:pt x="7964" y="810"/>
                  </a:cubicBezTo>
                  <a:cubicBezTo>
                    <a:pt x="7964" y="810"/>
                    <a:pt x="4870" y="0"/>
                    <a:pt x="2945"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97"/>
            <p:cNvSpPr/>
            <p:nvPr/>
          </p:nvSpPr>
          <p:spPr>
            <a:xfrm>
              <a:off x="6936575" y="2114100"/>
              <a:ext cx="26625" cy="63100"/>
            </a:xfrm>
            <a:custGeom>
              <a:avLst/>
              <a:gdLst/>
              <a:ahLst/>
              <a:cxnLst/>
              <a:rect l="l" t="t" r="r" b="b"/>
              <a:pathLst>
                <a:path w="1065" h="2524" fill="none" extrusionOk="0">
                  <a:moveTo>
                    <a:pt x="1" y="2371"/>
                  </a:moveTo>
                  <a:cubicBezTo>
                    <a:pt x="1" y="2371"/>
                    <a:pt x="579" y="2523"/>
                    <a:pt x="1065" y="2371"/>
                  </a:cubicBezTo>
                  <a:lnTo>
                    <a:pt x="1065" y="1"/>
                  </a:lnTo>
                </a:path>
              </a:pathLst>
            </a:custGeom>
            <a:noFill/>
            <a:ln w="5325"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97"/>
            <p:cNvSpPr/>
            <p:nvPr/>
          </p:nvSpPr>
          <p:spPr>
            <a:xfrm>
              <a:off x="6987500" y="2038125"/>
              <a:ext cx="49425" cy="13700"/>
            </a:xfrm>
            <a:custGeom>
              <a:avLst/>
              <a:gdLst/>
              <a:ahLst/>
              <a:cxnLst/>
              <a:rect l="l" t="t" r="r" b="b"/>
              <a:pathLst>
                <a:path w="1977" h="548" fill="none" extrusionOk="0">
                  <a:moveTo>
                    <a:pt x="1" y="547"/>
                  </a:moveTo>
                  <a:cubicBezTo>
                    <a:pt x="1" y="547"/>
                    <a:pt x="791" y="0"/>
                    <a:pt x="1976" y="547"/>
                  </a:cubicBezTo>
                </a:path>
              </a:pathLst>
            </a:custGeom>
            <a:noFill/>
            <a:ln w="10650"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97"/>
            <p:cNvSpPr/>
            <p:nvPr/>
          </p:nvSpPr>
          <p:spPr>
            <a:xfrm>
              <a:off x="6886425" y="2079150"/>
              <a:ext cx="19800" cy="38025"/>
            </a:xfrm>
            <a:custGeom>
              <a:avLst/>
              <a:gdLst/>
              <a:ahLst/>
              <a:cxnLst/>
              <a:rect l="l" t="t" r="r" b="b"/>
              <a:pathLst>
                <a:path w="792" h="1521" extrusionOk="0">
                  <a:moveTo>
                    <a:pt x="396" y="0"/>
                  </a:moveTo>
                  <a:cubicBezTo>
                    <a:pt x="183" y="0"/>
                    <a:pt x="1" y="152"/>
                    <a:pt x="1" y="396"/>
                  </a:cubicBezTo>
                  <a:lnTo>
                    <a:pt x="1" y="1125"/>
                  </a:lnTo>
                  <a:cubicBezTo>
                    <a:pt x="1" y="1338"/>
                    <a:pt x="183" y="1520"/>
                    <a:pt x="396" y="1520"/>
                  </a:cubicBezTo>
                  <a:cubicBezTo>
                    <a:pt x="609" y="1520"/>
                    <a:pt x="791" y="1338"/>
                    <a:pt x="791" y="1125"/>
                  </a:cubicBezTo>
                  <a:lnTo>
                    <a:pt x="791" y="396"/>
                  </a:lnTo>
                  <a:cubicBezTo>
                    <a:pt x="791" y="152"/>
                    <a:pt x="609" y="0"/>
                    <a:pt x="396" y="0"/>
                  </a:cubicBezTo>
                  <a:close/>
                </a:path>
              </a:pathLst>
            </a:custGeom>
            <a:solidFill>
              <a:srgbClr val="9B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97"/>
            <p:cNvSpPr/>
            <p:nvPr/>
          </p:nvSpPr>
          <p:spPr>
            <a:xfrm>
              <a:off x="6871225" y="2038125"/>
              <a:ext cx="49425" cy="13700"/>
            </a:xfrm>
            <a:custGeom>
              <a:avLst/>
              <a:gdLst/>
              <a:ahLst/>
              <a:cxnLst/>
              <a:rect l="l" t="t" r="r" b="b"/>
              <a:pathLst>
                <a:path w="1977" h="548" fill="none" extrusionOk="0">
                  <a:moveTo>
                    <a:pt x="1977" y="547"/>
                  </a:moveTo>
                  <a:cubicBezTo>
                    <a:pt x="1977" y="547"/>
                    <a:pt x="1186" y="0"/>
                    <a:pt x="1" y="547"/>
                  </a:cubicBezTo>
                </a:path>
              </a:pathLst>
            </a:custGeom>
            <a:noFill/>
            <a:ln w="10650"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97"/>
            <p:cNvSpPr/>
            <p:nvPr/>
          </p:nvSpPr>
          <p:spPr>
            <a:xfrm>
              <a:off x="6936575" y="2201500"/>
              <a:ext cx="31200" cy="25"/>
            </a:xfrm>
            <a:custGeom>
              <a:avLst/>
              <a:gdLst/>
              <a:ahLst/>
              <a:cxnLst/>
              <a:rect l="l" t="t" r="r" b="b"/>
              <a:pathLst>
                <a:path w="1248" h="1" fill="none" extrusionOk="0">
                  <a:moveTo>
                    <a:pt x="1" y="0"/>
                  </a:moveTo>
                  <a:lnTo>
                    <a:pt x="1247" y="0"/>
                  </a:lnTo>
                </a:path>
              </a:pathLst>
            </a:custGeom>
            <a:noFill/>
            <a:ln w="5325" cap="rnd" cmpd="sng">
              <a:solidFill>
                <a:srgbClr val="9B332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97"/>
            <p:cNvSpPr/>
            <p:nvPr/>
          </p:nvSpPr>
          <p:spPr>
            <a:xfrm>
              <a:off x="6951775" y="2965175"/>
              <a:ext cx="639100" cy="179350"/>
            </a:xfrm>
            <a:custGeom>
              <a:avLst/>
              <a:gdLst/>
              <a:ahLst/>
              <a:cxnLst/>
              <a:rect l="l" t="t" r="r" b="b"/>
              <a:pathLst>
                <a:path w="25564" h="7174" extrusionOk="0">
                  <a:moveTo>
                    <a:pt x="6232" y="1"/>
                  </a:moveTo>
                  <a:cubicBezTo>
                    <a:pt x="6232" y="1"/>
                    <a:pt x="1" y="274"/>
                    <a:pt x="1" y="7174"/>
                  </a:cubicBezTo>
                  <a:lnTo>
                    <a:pt x="25564" y="7174"/>
                  </a:lnTo>
                  <a:lnTo>
                    <a:pt x="23497" y="1"/>
                  </a:lnTo>
                  <a:close/>
                </a:path>
              </a:pathLst>
            </a:custGeom>
            <a:solidFill>
              <a:srgbClr val="F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97"/>
            <p:cNvSpPr/>
            <p:nvPr/>
          </p:nvSpPr>
          <p:spPr>
            <a:xfrm>
              <a:off x="6496600" y="2683250"/>
              <a:ext cx="911150" cy="404300"/>
            </a:xfrm>
            <a:custGeom>
              <a:avLst/>
              <a:gdLst/>
              <a:ahLst/>
              <a:cxnLst/>
              <a:rect l="l" t="t" r="r" b="b"/>
              <a:pathLst>
                <a:path w="36446" h="16172" extrusionOk="0">
                  <a:moveTo>
                    <a:pt x="1" y="1"/>
                  </a:moveTo>
                  <a:lnTo>
                    <a:pt x="2676" y="16171"/>
                  </a:lnTo>
                  <a:lnTo>
                    <a:pt x="33771" y="16171"/>
                  </a:lnTo>
                  <a:lnTo>
                    <a:pt x="36445"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97"/>
            <p:cNvSpPr/>
            <p:nvPr/>
          </p:nvSpPr>
          <p:spPr>
            <a:xfrm>
              <a:off x="6563475" y="3087525"/>
              <a:ext cx="778925" cy="54725"/>
            </a:xfrm>
            <a:custGeom>
              <a:avLst/>
              <a:gdLst/>
              <a:ahLst/>
              <a:cxnLst/>
              <a:rect l="l" t="t" r="r" b="b"/>
              <a:pathLst>
                <a:path w="31157" h="2189" extrusionOk="0">
                  <a:moveTo>
                    <a:pt x="1" y="0"/>
                  </a:moveTo>
                  <a:lnTo>
                    <a:pt x="1" y="2189"/>
                  </a:lnTo>
                  <a:lnTo>
                    <a:pt x="31156" y="2189"/>
                  </a:lnTo>
                  <a:lnTo>
                    <a:pt x="31156"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97"/>
            <p:cNvSpPr/>
            <p:nvPr/>
          </p:nvSpPr>
          <p:spPr>
            <a:xfrm>
              <a:off x="6878825" y="2885400"/>
              <a:ext cx="157325" cy="101075"/>
            </a:xfrm>
            <a:custGeom>
              <a:avLst/>
              <a:gdLst/>
              <a:ahLst/>
              <a:cxnLst/>
              <a:rect l="l" t="t" r="r" b="b"/>
              <a:pathLst>
                <a:path w="6293" h="4043" extrusionOk="0">
                  <a:moveTo>
                    <a:pt x="3132" y="0"/>
                  </a:moveTo>
                  <a:cubicBezTo>
                    <a:pt x="1399" y="0"/>
                    <a:pt x="1" y="912"/>
                    <a:pt x="1" y="2037"/>
                  </a:cubicBezTo>
                  <a:cubicBezTo>
                    <a:pt x="1" y="3131"/>
                    <a:pt x="1399" y="4043"/>
                    <a:pt x="3132" y="4043"/>
                  </a:cubicBezTo>
                  <a:cubicBezTo>
                    <a:pt x="4864" y="4043"/>
                    <a:pt x="6293" y="3131"/>
                    <a:pt x="6293" y="2037"/>
                  </a:cubicBezTo>
                  <a:cubicBezTo>
                    <a:pt x="6293" y="912"/>
                    <a:pt x="4864" y="0"/>
                    <a:pt x="3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97"/>
            <p:cNvSpPr/>
            <p:nvPr/>
          </p:nvSpPr>
          <p:spPr>
            <a:xfrm>
              <a:off x="6496600" y="2665775"/>
              <a:ext cx="911150" cy="17500"/>
            </a:xfrm>
            <a:custGeom>
              <a:avLst/>
              <a:gdLst/>
              <a:ahLst/>
              <a:cxnLst/>
              <a:rect l="l" t="t" r="r" b="b"/>
              <a:pathLst>
                <a:path w="36446" h="700" extrusionOk="0">
                  <a:moveTo>
                    <a:pt x="1" y="1"/>
                  </a:moveTo>
                  <a:lnTo>
                    <a:pt x="1" y="700"/>
                  </a:lnTo>
                  <a:lnTo>
                    <a:pt x="36445" y="700"/>
                  </a:lnTo>
                  <a:lnTo>
                    <a:pt x="36445"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97"/>
            <p:cNvSpPr/>
            <p:nvPr/>
          </p:nvSpPr>
          <p:spPr>
            <a:xfrm>
              <a:off x="6957875" y="3265325"/>
              <a:ext cx="449875" cy="376175"/>
            </a:xfrm>
            <a:custGeom>
              <a:avLst/>
              <a:gdLst/>
              <a:ahLst/>
              <a:cxnLst/>
              <a:rect l="l" t="t" r="r" b="b"/>
              <a:pathLst>
                <a:path w="17995" h="15047" extrusionOk="0">
                  <a:moveTo>
                    <a:pt x="0" y="1"/>
                  </a:moveTo>
                  <a:lnTo>
                    <a:pt x="0" y="12524"/>
                  </a:lnTo>
                  <a:lnTo>
                    <a:pt x="17234" y="15047"/>
                  </a:lnTo>
                  <a:lnTo>
                    <a:pt x="17994" y="4803"/>
                  </a:lnTo>
                  <a:lnTo>
                    <a:pt x="11338" y="2189"/>
                  </a:lnTo>
                  <a:lnTo>
                    <a:pt x="11520"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97"/>
            <p:cNvSpPr/>
            <p:nvPr/>
          </p:nvSpPr>
          <p:spPr>
            <a:xfrm>
              <a:off x="7084775" y="3373050"/>
              <a:ext cx="459000" cy="884725"/>
            </a:xfrm>
            <a:custGeom>
              <a:avLst/>
              <a:gdLst/>
              <a:ahLst/>
              <a:cxnLst/>
              <a:rect l="l" t="t" r="r" b="b"/>
              <a:pathLst>
                <a:path w="18360" h="35389" extrusionOk="0">
                  <a:moveTo>
                    <a:pt x="9806" y="0"/>
                  </a:moveTo>
                  <a:cubicBezTo>
                    <a:pt x="5472" y="0"/>
                    <a:pt x="1848" y="3039"/>
                    <a:pt x="1642" y="6969"/>
                  </a:cubicBezTo>
                  <a:lnTo>
                    <a:pt x="0" y="35389"/>
                  </a:lnTo>
                  <a:lnTo>
                    <a:pt x="16505" y="35358"/>
                  </a:lnTo>
                  <a:lnTo>
                    <a:pt x="18116" y="7759"/>
                  </a:lnTo>
                  <a:cubicBezTo>
                    <a:pt x="18359" y="3686"/>
                    <a:pt x="14864" y="221"/>
                    <a:pt x="10335" y="8"/>
                  </a:cubicBezTo>
                  <a:lnTo>
                    <a:pt x="10183" y="8"/>
                  </a:lnTo>
                  <a:cubicBezTo>
                    <a:pt x="10056" y="3"/>
                    <a:pt x="9931" y="0"/>
                    <a:pt x="9806" y="0"/>
                  </a:cubicBez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97"/>
            <p:cNvSpPr/>
            <p:nvPr/>
          </p:nvSpPr>
          <p:spPr>
            <a:xfrm>
              <a:off x="7073375" y="4257000"/>
              <a:ext cx="500775" cy="95750"/>
            </a:xfrm>
            <a:custGeom>
              <a:avLst/>
              <a:gdLst/>
              <a:ahLst/>
              <a:cxnLst/>
              <a:rect l="l" t="t" r="r" b="b"/>
              <a:pathLst>
                <a:path w="20031" h="3830" extrusionOk="0">
                  <a:moveTo>
                    <a:pt x="16961" y="0"/>
                  </a:moveTo>
                  <a:lnTo>
                    <a:pt x="456" y="31"/>
                  </a:lnTo>
                  <a:lnTo>
                    <a:pt x="0" y="3830"/>
                  </a:lnTo>
                  <a:lnTo>
                    <a:pt x="20031" y="3830"/>
                  </a:lnTo>
                  <a:cubicBezTo>
                    <a:pt x="19788" y="1034"/>
                    <a:pt x="16961" y="0"/>
                    <a:pt x="16961" y="0"/>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97"/>
            <p:cNvSpPr/>
            <p:nvPr/>
          </p:nvSpPr>
          <p:spPr>
            <a:xfrm>
              <a:off x="7208625" y="3373000"/>
              <a:ext cx="329050" cy="267750"/>
            </a:xfrm>
            <a:custGeom>
              <a:avLst/>
              <a:gdLst/>
              <a:ahLst/>
              <a:cxnLst/>
              <a:rect l="l" t="t" r="r" b="b"/>
              <a:pathLst>
                <a:path w="13162" h="10710" extrusionOk="0">
                  <a:moveTo>
                    <a:pt x="4817" y="1"/>
                  </a:moveTo>
                  <a:cubicBezTo>
                    <a:pt x="3604" y="1"/>
                    <a:pt x="2468" y="242"/>
                    <a:pt x="1429" y="679"/>
                  </a:cubicBezTo>
                  <a:cubicBezTo>
                    <a:pt x="548" y="1743"/>
                    <a:pt x="1" y="3019"/>
                    <a:pt x="1" y="4448"/>
                  </a:cubicBezTo>
                  <a:cubicBezTo>
                    <a:pt x="1" y="7913"/>
                    <a:pt x="3131" y="10709"/>
                    <a:pt x="6992" y="10709"/>
                  </a:cubicBezTo>
                  <a:cubicBezTo>
                    <a:pt x="9697" y="10709"/>
                    <a:pt x="12007" y="9342"/>
                    <a:pt x="13162" y="7335"/>
                  </a:cubicBezTo>
                  <a:cubicBezTo>
                    <a:pt x="13162" y="3445"/>
                    <a:pt x="9758" y="192"/>
                    <a:pt x="5381" y="10"/>
                  </a:cubicBezTo>
                  <a:lnTo>
                    <a:pt x="5229" y="10"/>
                  </a:lnTo>
                  <a:cubicBezTo>
                    <a:pt x="5091" y="4"/>
                    <a:pt x="4953" y="1"/>
                    <a:pt x="4817" y="1"/>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97"/>
            <p:cNvSpPr/>
            <p:nvPr/>
          </p:nvSpPr>
          <p:spPr>
            <a:xfrm>
              <a:off x="6508000" y="3265325"/>
              <a:ext cx="449900" cy="376175"/>
            </a:xfrm>
            <a:custGeom>
              <a:avLst/>
              <a:gdLst/>
              <a:ahLst/>
              <a:cxnLst/>
              <a:rect l="l" t="t" r="r" b="b"/>
              <a:pathLst>
                <a:path w="17996" h="15047" extrusionOk="0">
                  <a:moveTo>
                    <a:pt x="6141" y="1"/>
                  </a:moveTo>
                  <a:lnTo>
                    <a:pt x="6323" y="2311"/>
                  </a:lnTo>
                  <a:lnTo>
                    <a:pt x="1" y="4803"/>
                  </a:lnTo>
                  <a:lnTo>
                    <a:pt x="730" y="15047"/>
                  </a:lnTo>
                  <a:lnTo>
                    <a:pt x="17995" y="12524"/>
                  </a:lnTo>
                  <a:lnTo>
                    <a:pt x="17995" y="1"/>
                  </a:ln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97"/>
            <p:cNvSpPr/>
            <p:nvPr/>
          </p:nvSpPr>
          <p:spPr>
            <a:xfrm>
              <a:off x="6371225" y="3373050"/>
              <a:ext cx="459750" cy="884725"/>
            </a:xfrm>
            <a:custGeom>
              <a:avLst/>
              <a:gdLst/>
              <a:ahLst/>
              <a:cxnLst/>
              <a:rect l="l" t="t" r="r" b="b"/>
              <a:pathLst>
                <a:path w="18390" h="35389" extrusionOk="0">
                  <a:moveTo>
                    <a:pt x="8582" y="0"/>
                  </a:moveTo>
                  <a:cubicBezTo>
                    <a:pt x="8458" y="0"/>
                    <a:pt x="8333" y="3"/>
                    <a:pt x="8207" y="8"/>
                  </a:cubicBezTo>
                  <a:lnTo>
                    <a:pt x="8025" y="8"/>
                  </a:lnTo>
                  <a:cubicBezTo>
                    <a:pt x="3496" y="221"/>
                    <a:pt x="1" y="3686"/>
                    <a:pt x="244" y="7759"/>
                  </a:cubicBezTo>
                  <a:lnTo>
                    <a:pt x="1855" y="35358"/>
                  </a:lnTo>
                  <a:lnTo>
                    <a:pt x="18390" y="35389"/>
                  </a:lnTo>
                  <a:lnTo>
                    <a:pt x="18390" y="35389"/>
                  </a:lnTo>
                  <a:lnTo>
                    <a:pt x="16749" y="6969"/>
                  </a:lnTo>
                  <a:cubicBezTo>
                    <a:pt x="16512" y="3039"/>
                    <a:pt x="12888" y="0"/>
                    <a:pt x="8582" y="0"/>
                  </a:cubicBezTo>
                  <a:close/>
                </a:path>
              </a:pathLst>
            </a:custGeom>
            <a:solidFill>
              <a:srgbClr val="072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97"/>
            <p:cNvSpPr/>
            <p:nvPr/>
          </p:nvSpPr>
          <p:spPr>
            <a:xfrm>
              <a:off x="6340825" y="4257000"/>
              <a:ext cx="500800" cy="95750"/>
            </a:xfrm>
            <a:custGeom>
              <a:avLst/>
              <a:gdLst/>
              <a:ahLst/>
              <a:cxnLst/>
              <a:rect l="l" t="t" r="r" b="b"/>
              <a:pathLst>
                <a:path w="20032" h="3830" extrusionOk="0">
                  <a:moveTo>
                    <a:pt x="3071" y="0"/>
                  </a:moveTo>
                  <a:cubicBezTo>
                    <a:pt x="3071" y="0"/>
                    <a:pt x="244" y="1034"/>
                    <a:pt x="1" y="3830"/>
                  </a:cubicBezTo>
                  <a:lnTo>
                    <a:pt x="20032" y="3830"/>
                  </a:lnTo>
                  <a:lnTo>
                    <a:pt x="19606" y="31"/>
                  </a:lnTo>
                  <a:lnTo>
                    <a:pt x="3071" y="0"/>
                  </a:ln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97"/>
            <p:cNvSpPr/>
            <p:nvPr/>
          </p:nvSpPr>
          <p:spPr>
            <a:xfrm>
              <a:off x="6377300" y="3373000"/>
              <a:ext cx="329075" cy="267750"/>
            </a:xfrm>
            <a:custGeom>
              <a:avLst/>
              <a:gdLst/>
              <a:ahLst/>
              <a:cxnLst/>
              <a:rect l="l" t="t" r="r" b="b"/>
              <a:pathLst>
                <a:path w="13163" h="10710" extrusionOk="0">
                  <a:moveTo>
                    <a:pt x="8369" y="1"/>
                  </a:moveTo>
                  <a:cubicBezTo>
                    <a:pt x="8234" y="1"/>
                    <a:pt x="8100" y="4"/>
                    <a:pt x="7964" y="10"/>
                  </a:cubicBezTo>
                  <a:lnTo>
                    <a:pt x="7782" y="10"/>
                  </a:lnTo>
                  <a:cubicBezTo>
                    <a:pt x="3405" y="192"/>
                    <a:pt x="1" y="3445"/>
                    <a:pt x="1" y="7335"/>
                  </a:cubicBezTo>
                  <a:cubicBezTo>
                    <a:pt x="1156" y="9342"/>
                    <a:pt x="3496" y="10709"/>
                    <a:pt x="6171" y="10709"/>
                  </a:cubicBezTo>
                  <a:cubicBezTo>
                    <a:pt x="10031" y="10709"/>
                    <a:pt x="13162" y="7913"/>
                    <a:pt x="13162" y="4448"/>
                  </a:cubicBezTo>
                  <a:cubicBezTo>
                    <a:pt x="13162" y="3019"/>
                    <a:pt x="12645" y="1743"/>
                    <a:pt x="11764" y="679"/>
                  </a:cubicBezTo>
                  <a:cubicBezTo>
                    <a:pt x="10726" y="242"/>
                    <a:pt x="9564" y="1"/>
                    <a:pt x="8369" y="1"/>
                  </a:cubicBezTo>
                  <a:close/>
                </a:path>
              </a:pathLst>
            </a:custGeom>
            <a:solidFill>
              <a:srgbClr val="70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97"/>
            <p:cNvSpPr/>
            <p:nvPr/>
          </p:nvSpPr>
          <p:spPr>
            <a:xfrm>
              <a:off x="6563475" y="3087525"/>
              <a:ext cx="777400" cy="25"/>
            </a:xfrm>
            <a:custGeom>
              <a:avLst/>
              <a:gdLst/>
              <a:ahLst/>
              <a:cxnLst/>
              <a:rect l="l" t="t" r="r" b="b"/>
              <a:pathLst>
                <a:path w="31096" h="1" fill="none" extrusionOk="0">
                  <a:moveTo>
                    <a:pt x="1" y="0"/>
                  </a:moveTo>
                  <a:lnTo>
                    <a:pt x="31096" y="0"/>
                  </a:lnTo>
                </a:path>
              </a:pathLst>
            </a:custGeom>
            <a:noFill/>
            <a:ln w="10650" cap="flat" cmpd="sng">
              <a:solidFill>
                <a:srgbClr val="09125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97"/>
            <p:cNvSpPr/>
            <p:nvPr/>
          </p:nvSpPr>
          <p:spPr>
            <a:xfrm>
              <a:off x="7110600" y="3265325"/>
              <a:ext cx="287275" cy="991700"/>
            </a:xfrm>
            <a:custGeom>
              <a:avLst/>
              <a:gdLst/>
              <a:ahLst/>
              <a:cxnLst/>
              <a:rect l="l" t="t" r="r" b="b"/>
              <a:pathLst>
                <a:path w="11491" h="39668" fill="none" extrusionOk="0">
                  <a:moveTo>
                    <a:pt x="9271" y="39667"/>
                  </a:moveTo>
                  <a:lnTo>
                    <a:pt x="11369" y="10761"/>
                  </a:lnTo>
                  <a:cubicBezTo>
                    <a:pt x="11490" y="9180"/>
                    <a:pt x="10609" y="7691"/>
                    <a:pt x="9150" y="7022"/>
                  </a:cubicBezTo>
                  <a:lnTo>
                    <a:pt x="1" y="2919"/>
                  </a:lnTo>
                  <a:lnTo>
                    <a:pt x="1"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97"/>
            <p:cNvSpPr/>
            <p:nvPr/>
          </p:nvSpPr>
          <p:spPr>
            <a:xfrm>
              <a:off x="6517125" y="3265325"/>
              <a:ext cx="287275" cy="991700"/>
            </a:xfrm>
            <a:custGeom>
              <a:avLst/>
              <a:gdLst/>
              <a:ahLst/>
              <a:cxnLst/>
              <a:rect l="l" t="t" r="r" b="b"/>
              <a:pathLst>
                <a:path w="11491" h="39668" fill="none" extrusionOk="0">
                  <a:moveTo>
                    <a:pt x="2219" y="39667"/>
                  </a:moveTo>
                  <a:lnTo>
                    <a:pt x="122" y="10761"/>
                  </a:lnTo>
                  <a:cubicBezTo>
                    <a:pt x="1" y="9180"/>
                    <a:pt x="882" y="7691"/>
                    <a:pt x="2341" y="7022"/>
                  </a:cubicBezTo>
                  <a:lnTo>
                    <a:pt x="11490" y="2919"/>
                  </a:lnTo>
                  <a:lnTo>
                    <a:pt x="11490"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97"/>
            <p:cNvSpPr/>
            <p:nvPr/>
          </p:nvSpPr>
          <p:spPr>
            <a:xfrm>
              <a:off x="7360600" y="2965175"/>
              <a:ext cx="129975" cy="25"/>
            </a:xfrm>
            <a:custGeom>
              <a:avLst/>
              <a:gdLst/>
              <a:ahLst/>
              <a:cxnLst/>
              <a:rect l="l" t="t" r="r" b="b"/>
              <a:pathLst>
                <a:path w="5199" h="1" fill="none" extrusionOk="0">
                  <a:moveTo>
                    <a:pt x="1" y="1"/>
                  </a:moveTo>
                  <a:lnTo>
                    <a:pt x="5198"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97"/>
            <p:cNvSpPr/>
            <p:nvPr/>
          </p:nvSpPr>
          <p:spPr>
            <a:xfrm>
              <a:off x="6430500" y="2965175"/>
              <a:ext cx="113250" cy="25"/>
            </a:xfrm>
            <a:custGeom>
              <a:avLst/>
              <a:gdLst/>
              <a:ahLst/>
              <a:cxnLst/>
              <a:rect l="l" t="t" r="r" b="b"/>
              <a:pathLst>
                <a:path w="4530" h="1" fill="none" extrusionOk="0">
                  <a:moveTo>
                    <a:pt x="4529" y="1"/>
                  </a:moveTo>
                  <a:lnTo>
                    <a:pt x="0" y="1"/>
                  </a:lnTo>
                </a:path>
              </a:pathLst>
            </a:custGeom>
            <a:noFill/>
            <a:ln w="11400" cap="flat" cmpd="sng">
              <a:solidFill>
                <a:srgbClr val="708CC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97"/>
            <p:cNvSpPr/>
            <p:nvPr/>
          </p:nvSpPr>
          <p:spPr>
            <a:xfrm>
              <a:off x="5747825" y="3144525"/>
              <a:ext cx="2439938" cy="70675"/>
            </a:xfrm>
            <a:custGeom>
              <a:avLst/>
              <a:gdLst/>
              <a:ahLst/>
              <a:cxnLst/>
              <a:rect l="l" t="t" r="r" b="b"/>
              <a:pathLst>
                <a:path w="225659" h="2827" extrusionOk="0">
                  <a:moveTo>
                    <a:pt x="0" y="0"/>
                  </a:moveTo>
                  <a:lnTo>
                    <a:pt x="0" y="2827"/>
                  </a:lnTo>
                  <a:lnTo>
                    <a:pt x="225658" y="2827"/>
                  </a:lnTo>
                  <a:lnTo>
                    <a:pt x="225658" y="0"/>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97"/>
            <p:cNvSpPr/>
            <p:nvPr/>
          </p:nvSpPr>
          <p:spPr>
            <a:xfrm>
              <a:off x="7843125" y="3215175"/>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97"/>
            <p:cNvSpPr/>
            <p:nvPr/>
          </p:nvSpPr>
          <p:spPr>
            <a:xfrm>
              <a:off x="7843125" y="3215175"/>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97"/>
            <p:cNvSpPr/>
            <p:nvPr/>
          </p:nvSpPr>
          <p:spPr>
            <a:xfrm>
              <a:off x="5959538" y="3215175"/>
              <a:ext cx="107925" cy="1210525"/>
            </a:xfrm>
            <a:custGeom>
              <a:avLst/>
              <a:gdLst/>
              <a:ahLst/>
              <a:cxnLst/>
              <a:rect l="l" t="t" r="r" b="b"/>
              <a:pathLst>
                <a:path w="4317" h="48421" extrusionOk="0">
                  <a:moveTo>
                    <a:pt x="1" y="1"/>
                  </a:moveTo>
                  <a:lnTo>
                    <a:pt x="1" y="48421"/>
                  </a:lnTo>
                  <a:lnTo>
                    <a:pt x="4317" y="48421"/>
                  </a:lnTo>
                  <a:lnTo>
                    <a:pt x="4317" y="1"/>
                  </a:lnTo>
                  <a:close/>
                </a:path>
              </a:pathLst>
            </a:custGeom>
            <a:solidFill>
              <a:srgbClr val="92C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97"/>
            <p:cNvSpPr/>
            <p:nvPr/>
          </p:nvSpPr>
          <p:spPr>
            <a:xfrm>
              <a:off x="5959538" y="3215175"/>
              <a:ext cx="107925" cy="119325"/>
            </a:xfrm>
            <a:custGeom>
              <a:avLst/>
              <a:gdLst/>
              <a:ahLst/>
              <a:cxnLst/>
              <a:rect l="l" t="t" r="r" b="b"/>
              <a:pathLst>
                <a:path w="4317" h="4773" extrusionOk="0">
                  <a:moveTo>
                    <a:pt x="1" y="1"/>
                  </a:moveTo>
                  <a:lnTo>
                    <a:pt x="1" y="4773"/>
                  </a:lnTo>
                  <a:lnTo>
                    <a:pt x="4317" y="4773"/>
                  </a:lnTo>
                  <a:lnTo>
                    <a:pt x="431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4" name="Google Shape;1706;p97"/>
          <p:cNvSpPr txBox="1">
            <a:spLocks/>
          </p:cNvSpPr>
          <p:nvPr/>
        </p:nvSpPr>
        <p:spPr>
          <a:xfrm>
            <a:off x="1457" y="1413643"/>
            <a:ext cx="6592989" cy="23209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1pPr>
            <a:lvl2pPr marL="914400" marR="0" lvl="1"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2pPr>
            <a:lvl3pPr marL="1371600" marR="0" lvl="2"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3pPr>
            <a:lvl4pPr marL="1828800" marR="0" lvl="3"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4pPr>
            <a:lvl5pPr marL="2286000" marR="0" lvl="4"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5pPr>
            <a:lvl6pPr marL="2743200" marR="0" lvl="5"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6pPr>
            <a:lvl7pPr marL="3200400" marR="0" lvl="6"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7pPr>
            <a:lvl8pPr marL="3657600" marR="0" lvl="7"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8pPr>
            <a:lvl9pPr marL="4114800" marR="0" lvl="8"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9pPr>
          </a:lstStyle>
          <a:p>
            <a:pPr algn="just"/>
            <a:r>
              <a:rPr lang="es-ES" dirty="0"/>
              <a:t>        </a:t>
            </a:r>
            <a:r>
              <a:rPr lang="es-ES" sz="1600" dirty="0"/>
              <a:t>Con la política se fortalecen las capacidades de las múltiples partes interesadas para identificar, gestionar, tratar y mitigar los riesgos de seguridad digital en sus actividades socioeconómicas en el entorno digital, así como en la creación e implementación de instrumentos de resiliencia, recuperación y respuesta nacional en un marco de cooperación, colaboración y asistencia. Lo anterior, con el fin de contribuir al crecimiento de la economía digital nacional, lo que a su vez impulsará una mayor prosperidad económica y social en el país.</a:t>
            </a:r>
            <a:r>
              <a:rPr lang="es-ES" b="1" dirty="0">
                <a:solidFill>
                  <a:srgbClr val="00B0F0"/>
                </a:solidFill>
              </a:rPr>
              <a:t>			</a:t>
            </a:r>
            <a:endParaRPr lang="es-CO" dirty="0"/>
          </a:p>
        </p:txBody>
      </p:sp>
      <p:grpSp>
        <p:nvGrpSpPr>
          <p:cNvPr id="61" name="Grupo 60"/>
          <p:cNvGrpSpPr/>
          <p:nvPr/>
        </p:nvGrpSpPr>
        <p:grpSpPr>
          <a:xfrm>
            <a:off x="-82484" y="-94768"/>
            <a:ext cx="9294302" cy="5249634"/>
            <a:chOff x="-82484" y="-94768"/>
            <a:chExt cx="9294302" cy="5249634"/>
          </a:xfrm>
        </p:grpSpPr>
        <p:pic>
          <p:nvPicPr>
            <p:cNvPr id="62" name="Imagen 61">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3" name="Rectángulo 62">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64" name="Imagen 63">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65" name="Imagen 64">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6" name="Imagen 65">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7" name="Imagen 66">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8" name="Imagen 67">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9" name="Imagen 68">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70" name="CuadroTexto 69">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71" name="CuadroTexto 70">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72" name="Imagen 71">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74"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739131" y="2443476"/>
            <a:ext cx="527315" cy="2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34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1499722" y="354713"/>
            <a:ext cx="5140189" cy="663151"/>
          </a:xfrm>
          <a:prstGeom prst="rect">
            <a:avLst/>
          </a:prstGeom>
        </p:spPr>
        <p:txBody>
          <a:bodyPr spcFirstLastPara="1" wrap="square" lIns="91425" tIns="91425" rIns="91425" bIns="91425" anchor="t" anchorCtr="0">
            <a:noAutofit/>
          </a:bodyPr>
          <a:lstStyle/>
          <a:p>
            <a:pPr algn="ctr"/>
            <a:r>
              <a:rPr lang="es-419" sz="2000" dirty="0">
                <a:solidFill>
                  <a:schemeClr val="accent3"/>
                </a:solidFill>
              </a:rPr>
              <a:t>3.7 Política de Seguridad </a:t>
            </a:r>
            <a:r>
              <a:rPr lang="es-419" sz="2000" dirty="0">
                <a:solidFill>
                  <a:schemeClr val="bg1"/>
                </a:solidFill>
              </a:rPr>
              <a:t>Digital</a:t>
            </a:r>
            <a:r>
              <a:rPr lang="es-419" sz="2000" dirty="0">
                <a:solidFill>
                  <a:schemeClr val="accent3"/>
                </a:solidFill>
              </a:rPr>
              <a:t> </a:t>
            </a:r>
          </a:p>
        </p:txBody>
      </p:sp>
      <p:sp>
        <p:nvSpPr>
          <p:cNvPr id="54" name="Google Shape;1706;p97"/>
          <p:cNvSpPr txBox="1">
            <a:spLocks/>
          </p:cNvSpPr>
          <p:nvPr/>
        </p:nvSpPr>
        <p:spPr>
          <a:xfrm>
            <a:off x="-82483" y="894712"/>
            <a:ext cx="5879007" cy="3539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1pPr>
            <a:lvl2pPr marL="914400" marR="0" lvl="1"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2pPr>
            <a:lvl3pPr marL="1371600" marR="0" lvl="2"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3pPr>
            <a:lvl4pPr marL="1828800" marR="0" lvl="3"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4pPr>
            <a:lvl5pPr marL="2286000" marR="0" lvl="4"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5pPr>
            <a:lvl6pPr marL="2743200" marR="0" lvl="5"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6pPr>
            <a:lvl7pPr marL="3200400" marR="0" lvl="6"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7pPr>
            <a:lvl8pPr marL="3657600" marR="0" lvl="7"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8pPr>
            <a:lvl9pPr marL="4114800" marR="0" lvl="8"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9pPr>
          </a:lstStyle>
          <a:p>
            <a:pPr algn="just"/>
            <a:r>
              <a:rPr lang="es-ES" dirty="0">
                <a:solidFill>
                  <a:srgbClr val="00B0F0"/>
                </a:solidFill>
              </a:rPr>
              <a:t>        </a:t>
            </a:r>
            <a:r>
              <a:rPr lang="es-ES" b="1" dirty="0">
                <a:solidFill>
                  <a:srgbClr val="E65955"/>
                </a:solidFill>
              </a:rPr>
              <a:t>Lineamientos generales para su implementación:</a:t>
            </a:r>
          </a:p>
          <a:p>
            <a:pPr algn="just"/>
            <a:endParaRPr lang="es-ES" dirty="0"/>
          </a:p>
          <a:p>
            <a:pPr algn="just"/>
            <a:r>
              <a:rPr lang="es-ES" dirty="0"/>
              <a:t>        En los Comités Sectoriales de Gestión y Desempeño se darán las directrices para su implementación. Además, la articulación en materia de Seguridad Digital estará a cargo del enlace sectorial de seguridad digital quien será el encargado de rendir cuentas al Coordinador Nacional de Seguridad Digital acerca de la implementación de la Política Nacional de Seguridad Digital en el respectivo sector. </a:t>
            </a:r>
          </a:p>
          <a:p>
            <a:pPr algn="just"/>
            <a:r>
              <a:rPr lang="es-ES" dirty="0"/>
              <a:t>        En el Comité Institucional de Gestión y Desempeño se debe articular los esfuerzos, recursos, metodologías y estrategias para asegurar la implementación de la política. Para ello, se debe designar un responsable de Seguridad Digital que también es el responsable de la Seguridad de la Información en la entidad, el cual debe pertenecer a un área transversal que haga parte de la Alta Dirección. </a:t>
            </a:r>
            <a:r>
              <a:rPr lang="es-ES" b="1" dirty="0">
                <a:solidFill>
                  <a:srgbClr val="00B0F0"/>
                </a:solidFill>
              </a:rPr>
              <a:t>		</a:t>
            </a:r>
            <a:endParaRPr lang="es-CO" dirty="0"/>
          </a:p>
        </p:txBody>
      </p:sp>
      <p:grpSp>
        <p:nvGrpSpPr>
          <p:cNvPr id="61" name="Grupo 60"/>
          <p:cNvGrpSpPr/>
          <p:nvPr/>
        </p:nvGrpSpPr>
        <p:grpSpPr>
          <a:xfrm>
            <a:off x="-82484" y="-94768"/>
            <a:ext cx="9294302" cy="5249634"/>
            <a:chOff x="-82484" y="-94768"/>
            <a:chExt cx="9294302" cy="5249634"/>
          </a:xfrm>
        </p:grpSpPr>
        <p:pic>
          <p:nvPicPr>
            <p:cNvPr id="62" name="Imagen 61">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3" name="Rectángulo 62">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64" name="Imagen 63">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65" name="Imagen 64">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6" name="Imagen 65">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7" name="Imagen 66">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8" name="Imagen 67">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9" name="Imagen 68">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70" name="CuadroTexto 69">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71" name="CuadroTexto 70">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72" name="Imagen 71">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CA06F9EB-49EE-44CE-BE0D-7D17542BA310}"/>
              </a:ext>
            </a:extLst>
          </p:cNvPr>
          <p:cNvPicPr>
            <a:picLocks noChangeAspect="1"/>
          </p:cNvPicPr>
          <p:nvPr/>
        </p:nvPicPr>
        <p:blipFill>
          <a:blip r:embed="rId11"/>
          <a:stretch>
            <a:fillRect/>
          </a:stretch>
        </p:blipFill>
        <p:spPr>
          <a:xfrm>
            <a:off x="5796524" y="1685909"/>
            <a:ext cx="3221786" cy="2363458"/>
          </a:xfrm>
          <a:prstGeom prst="rect">
            <a:avLst/>
          </a:prstGeom>
        </p:spPr>
      </p:pic>
      <p:pic>
        <p:nvPicPr>
          <p:cNvPr id="73" name="Picture 2" descr="MIPG Modelo Integrado de Planeación y Gestión">
            <a:extLst>
              <a:ext uri="{FF2B5EF4-FFF2-40B4-BE49-F238E27FC236}">
                <a16:creationId xmlns:a16="http://schemas.microsoft.com/office/drawing/2014/main" id="{1474C9BE-10A7-4D1C-8648-982404BA4EC7}"/>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407417" y="2867638"/>
            <a:ext cx="527315" cy="26124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19224F1-0604-4DA7-9FAC-7A15ED6006D0}"/>
              </a:ext>
            </a:extLst>
          </p:cNvPr>
          <p:cNvPicPr>
            <a:picLocks noChangeAspect="1"/>
          </p:cNvPicPr>
          <p:nvPr/>
        </p:nvPicPr>
        <p:blipFill>
          <a:blip r:embed="rId14"/>
          <a:stretch>
            <a:fillRect/>
          </a:stretch>
        </p:blipFill>
        <p:spPr>
          <a:xfrm>
            <a:off x="8388320" y="3097629"/>
            <a:ext cx="247683" cy="229991"/>
          </a:xfrm>
          <a:prstGeom prst="rect">
            <a:avLst/>
          </a:prstGeom>
        </p:spPr>
      </p:pic>
    </p:spTree>
    <p:extLst>
      <p:ext uri="{BB962C8B-B14F-4D97-AF65-F5344CB8AC3E}">
        <p14:creationId xmlns:p14="http://schemas.microsoft.com/office/powerpoint/2010/main" val="314091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1741827" y="701662"/>
            <a:ext cx="4730030" cy="663151"/>
          </a:xfrm>
          <a:prstGeom prst="rect">
            <a:avLst/>
          </a:prstGeom>
        </p:spPr>
        <p:txBody>
          <a:bodyPr spcFirstLastPara="1" wrap="square" lIns="91425" tIns="91425" rIns="91425" bIns="91425" anchor="t" anchorCtr="0">
            <a:noAutofit/>
          </a:bodyPr>
          <a:lstStyle/>
          <a:p>
            <a:pPr algn="ctr"/>
            <a:r>
              <a:rPr lang="es-419" sz="2000" dirty="0">
                <a:solidFill>
                  <a:schemeClr val="accent3"/>
                </a:solidFill>
              </a:rPr>
              <a:t>3.8 Política de </a:t>
            </a:r>
            <a:r>
              <a:rPr lang="es-419" sz="2000" dirty="0">
                <a:solidFill>
                  <a:schemeClr val="bg1"/>
                </a:solidFill>
              </a:rPr>
              <a:t>Defensa</a:t>
            </a:r>
            <a:r>
              <a:rPr lang="es-419" sz="2000" dirty="0">
                <a:solidFill>
                  <a:schemeClr val="accent3"/>
                </a:solidFill>
              </a:rPr>
              <a:t> </a:t>
            </a:r>
            <a:r>
              <a:rPr lang="es-419" sz="2000" dirty="0">
                <a:solidFill>
                  <a:schemeClr val="bg1"/>
                </a:solidFill>
              </a:rPr>
              <a:t>Jurídica</a:t>
            </a:r>
            <a:r>
              <a:rPr lang="es-419" sz="2000" dirty="0">
                <a:solidFill>
                  <a:schemeClr val="accent3"/>
                </a:solidFill>
              </a:rPr>
              <a:t> </a:t>
            </a:r>
            <a:endParaRPr sz="2000" dirty="0">
              <a:solidFill>
                <a:schemeClr val="accent3"/>
              </a:solidFill>
            </a:endParaRPr>
          </a:p>
        </p:txBody>
      </p:sp>
      <p:grpSp>
        <p:nvGrpSpPr>
          <p:cNvPr id="61" name="Grupo 60"/>
          <p:cNvGrpSpPr/>
          <p:nvPr/>
        </p:nvGrpSpPr>
        <p:grpSpPr>
          <a:xfrm>
            <a:off x="-150302" y="-106134"/>
            <a:ext cx="9294302" cy="5249634"/>
            <a:chOff x="-82484" y="-94768"/>
            <a:chExt cx="9294302" cy="5249634"/>
          </a:xfrm>
        </p:grpSpPr>
        <p:pic>
          <p:nvPicPr>
            <p:cNvPr id="62" name="Imagen 61">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3" name="Rectángulo 62">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64" name="Imagen 63">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65" name="Imagen 64">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6" name="Imagen 65">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7" name="Imagen 66">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8" name="Imagen 67">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9" name="Imagen 68">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70" name="CuadroTexto 69">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71" name="CuadroTexto 70">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72" name="Imagen 71">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pSp>
        <p:nvGrpSpPr>
          <p:cNvPr id="73" name="Google Shape;2084;p104"/>
          <p:cNvGrpSpPr/>
          <p:nvPr/>
        </p:nvGrpSpPr>
        <p:grpSpPr>
          <a:xfrm>
            <a:off x="7721059" y="1325567"/>
            <a:ext cx="1096550" cy="3035775"/>
            <a:chOff x="6622300" y="1389925"/>
            <a:chExt cx="1096550" cy="3035775"/>
          </a:xfrm>
        </p:grpSpPr>
        <p:sp>
          <p:nvSpPr>
            <p:cNvPr id="74" name="Google Shape;2085;p104"/>
            <p:cNvSpPr/>
            <p:nvPr/>
          </p:nvSpPr>
          <p:spPr>
            <a:xfrm>
              <a:off x="6622300" y="4336025"/>
              <a:ext cx="1096550" cy="89675"/>
            </a:xfrm>
            <a:custGeom>
              <a:avLst/>
              <a:gdLst/>
              <a:ahLst/>
              <a:cxnLst/>
              <a:rect l="l" t="t" r="r" b="b"/>
              <a:pathLst>
                <a:path w="43862" h="3587" extrusionOk="0">
                  <a:moveTo>
                    <a:pt x="21946" y="0"/>
                  </a:moveTo>
                  <a:cubicBezTo>
                    <a:pt x="9818" y="0"/>
                    <a:pt x="0" y="791"/>
                    <a:pt x="0" y="1794"/>
                  </a:cubicBezTo>
                  <a:cubicBezTo>
                    <a:pt x="0" y="2766"/>
                    <a:pt x="9818" y="3587"/>
                    <a:pt x="21946" y="3587"/>
                  </a:cubicBezTo>
                  <a:cubicBezTo>
                    <a:pt x="34043" y="3587"/>
                    <a:pt x="43861" y="2766"/>
                    <a:pt x="43861" y="1794"/>
                  </a:cubicBezTo>
                  <a:cubicBezTo>
                    <a:pt x="43861" y="791"/>
                    <a:pt x="34043" y="0"/>
                    <a:pt x="21946"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2086;p104"/>
            <p:cNvSpPr/>
            <p:nvPr/>
          </p:nvSpPr>
          <p:spPr>
            <a:xfrm>
              <a:off x="6825175" y="1915000"/>
              <a:ext cx="235600" cy="1123925"/>
            </a:xfrm>
            <a:custGeom>
              <a:avLst/>
              <a:gdLst/>
              <a:ahLst/>
              <a:cxnLst/>
              <a:rect l="l" t="t" r="r" b="b"/>
              <a:pathLst>
                <a:path w="9424" h="44957" extrusionOk="0">
                  <a:moveTo>
                    <a:pt x="9393" y="1"/>
                  </a:moveTo>
                  <a:cubicBezTo>
                    <a:pt x="9393" y="1"/>
                    <a:pt x="6080" y="1703"/>
                    <a:pt x="5594" y="8876"/>
                  </a:cubicBezTo>
                  <a:cubicBezTo>
                    <a:pt x="5107" y="16019"/>
                    <a:pt x="4743" y="22798"/>
                    <a:pt x="4743" y="22798"/>
                  </a:cubicBezTo>
                  <a:lnTo>
                    <a:pt x="92" y="42616"/>
                  </a:lnTo>
                  <a:cubicBezTo>
                    <a:pt x="1" y="43102"/>
                    <a:pt x="274" y="43619"/>
                    <a:pt x="730" y="43801"/>
                  </a:cubicBezTo>
                  <a:lnTo>
                    <a:pt x="761" y="43801"/>
                  </a:lnTo>
                  <a:cubicBezTo>
                    <a:pt x="887" y="43850"/>
                    <a:pt x="1015" y="43873"/>
                    <a:pt x="1139" y="43873"/>
                  </a:cubicBezTo>
                  <a:cubicBezTo>
                    <a:pt x="1553" y="43873"/>
                    <a:pt x="1927" y="43614"/>
                    <a:pt x="2068" y="43193"/>
                  </a:cubicBezTo>
                  <a:lnTo>
                    <a:pt x="2706" y="41369"/>
                  </a:lnTo>
                  <a:lnTo>
                    <a:pt x="2706" y="41369"/>
                  </a:lnTo>
                  <a:lnTo>
                    <a:pt x="2615" y="42950"/>
                  </a:lnTo>
                  <a:cubicBezTo>
                    <a:pt x="2554" y="43831"/>
                    <a:pt x="3223" y="44652"/>
                    <a:pt x="4135" y="44743"/>
                  </a:cubicBezTo>
                  <a:lnTo>
                    <a:pt x="5807" y="44956"/>
                  </a:lnTo>
                  <a:lnTo>
                    <a:pt x="9424" y="23193"/>
                  </a:lnTo>
                  <a:lnTo>
                    <a:pt x="9393" y="1"/>
                  </a:ln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087;p104"/>
            <p:cNvSpPr/>
            <p:nvPr/>
          </p:nvSpPr>
          <p:spPr>
            <a:xfrm>
              <a:off x="6910300" y="1916525"/>
              <a:ext cx="150475" cy="735600"/>
            </a:xfrm>
            <a:custGeom>
              <a:avLst/>
              <a:gdLst/>
              <a:ahLst/>
              <a:cxnLst/>
              <a:rect l="l" t="t" r="r" b="b"/>
              <a:pathLst>
                <a:path w="6019" h="29424" extrusionOk="0">
                  <a:moveTo>
                    <a:pt x="5867" y="1"/>
                  </a:moveTo>
                  <a:cubicBezTo>
                    <a:pt x="5289" y="396"/>
                    <a:pt x="2645" y="2432"/>
                    <a:pt x="2189" y="8815"/>
                  </a:cubicBezTo>
                  <a:cubicBezTo>
                    <a:pt x="1702" y="15958"/>
                    <a:pt x="1338" y="22737"/>
                    <a:pt x="1338" y="22737"/>
                  </a:cubicBezTo>
                  <a:lnTo>
                    <a:pt x="0" y="28451"/>
                  </a:lnTo>
                  <a:cubicBezTo>
                    <a:pt x="1216" y="28512"/>
                    <a:pt x="3313" y="28725"/>
                    <a:pt x="4985" y="29424"/>
                  </a:cubicBezTo>
                  <a:lnTo>
                    <a:pt x="6019" y="23132"/>
                  </a:lnTo>
                  <a:lnTo>
                    <a:pt x="5988" y="518"/>
                  </a:lnTo>
                  <a:lnTo>
                    <a:pt x="5867"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2088;p104"/>
            <p:cNvSpPr/>
            <p:nvPr/>
          </p:nvSpPr>
          <p:spPr>
            <a:xfrm>
              <a:off x="6791000" y="4289675"/>
              <a:ext cx="484825" cy="86650"/>
            </a:xfrm>
            <a:custGeom>
              <a:avLst/>
              <a:gdLst/>
              <a:ahLst/>
              <a:cxnLst/>
              <a:rect l="l" t="t" r="r" b="b"/>
              <a:pathLst>
                <a:path w="19393" h="3466" extrusionOk="0">
                  <a:moveTo>
                    <a:pt x="4772" y="0"/>
                  </a:moveTo>
                  <a:cubicBezTo>
                    <a:pt x="1885" y="0"/>
                    <a:pt x="0" y="3465"/>
                    <a:pt x="0" y="3465"/>
                  </a:cubicBezTo>
                  <a:lnTo>
                    <a:pt x="19393" y="3465"/>
                  </a:lnTo>
                  <a:lnTo>
                    <a:pt x="18572"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089;p104"/>
            <p:cNvSpPr/>
            <p:nvPr/>
          </p:nvSpPr>
          <p:spPr>
            <a:xfrm>
              <a:off x="6898125" y="2649075"/>
              <a:ext cx="315400" cy="1640625"/>
            </a:xfrm>
            <a:custGeom>
              <a:avLst/>
              <a:gdLst/>
              <a:ahLst/>
              <a:cxnLst/>
              <a:rect l="l" t="t" r="r" b="b"/>
              <a:pathLst>
                <a:path w="12616" h="65625" extrusionOk="0">
                  <a:moveTo>
                    <a:pt x="3831" y="0"/>
                  </a:moveTo>
                  <a:cubicBezTo>
                    <a:pt x="3831" y="0"/>
                    <a:pt x="943" y="26292"/>
                    <a:pt x="487" y="32219"/>
                  </a:cubicBezTo>
                  <a:cubicBezTo>
                    <a:pt x="1" y="38177"/>
                    <a:pt x="487" y="65624"/>
                    <a:pt x="487" y="65624"/>
                  </a:cubicBezTo>
                  <a:lnTo>
                    <a:pt x="12615" y="65624"/>
                  </a:lnTo>
                  <a:lnTo>
                    <a:pt x="10670" y="33952"/>
                  </a:lnTo>
                  <a:lnTo>
                    <a:pt x="9971" y="517"/>
                  </a:lnTo>
                  <a:lnTo>
                    <a:pt x="3831" y="0"/>
                  </a:ln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090;p104"/>
            <p:cNvSpPr/>
            <p:nvPr/>
          </p:nvSpPr>
          <p:spPr>
            <a:xfrm>
              <a:off x="7033400" y="3585250"/>
              <a:ext cx="161125" cy="705200"/>
            </a:xfrm>
            <a:custGeom>
              <a:avLst/>
              <a:gdLst/>
              <a:ahLst/>
              <a:cxnLst/>
              <a:rect l="l" t="t" r="r" b="b"/>
              <a:pathLst>
                <a:path w="6445" h="28208" extrusionOk="0">
                  <a:moveTo>
                    <a:pt x="0" y="0"/>
                  </a:moveTo>
                  <a:lnTo>
                    <a:pt x="2037" y="28208"/>
                  </a:lnTo>
                  <a:lnTo>
                    <a:pt x="6444" y="28208"/>
                  </a:lnTo>
                  <a:lnTo>
                    <a:pt x="0" y="0"/>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091;p104"/>
            <p:cNvSpPr/>
            <p:nvPr/>
          </p:nvSpPr>
          <p:spPr>
            <a:xfrm>
              <a:off x="7034150" y="2619575"/>
              <a:ext cx="470400" cy="1670125"/>
            </a:xfrm>
            <a:custGeom>
              <a:avLst/>
              <a:gdLst/>
              <a:ahLst/>
              <a:cxnLst/>
              <a:rect l="l" t="t" r="r" b="b"/>
              <a:pathLst>
                <a:path w="18816" h="66805" extrusionOk="0">
                  <a:moveTo>
                    <a:pt x="5698" y="0"/>
                  </a:moveTo>
                  <a:cubicBezTo>
                    <a:pt x="3380" y="0"/>
                    <a:pt x="1456" y="227"/>
                    <a:pt x="1338" y="967"/>
                  </a:cubicBezTo>
                  <a:cubicBezTo>
                    <a:pt x="1065" y="2913"/>
                    <a:pt x="1460" y="10785"/>
                    <a:pt x="1460" y="10785"/>
                  </a:cubicBezTo>
                  <a:lnTo>
                    <a:pt x="92" y="36621"/>
                  </a:lnTo>
                  <a:cubicBezTo>
                    <a:pt x="1" y="37959"/>
                    <a:pt x="92" y="39327"/>
                    <a:pt x="335" y="40634"/>
                  </a:cubicBezTo>
                  <a:lnTo>
                    <a:pt x="5016" y="66804"/>
                  </a:lnTo>
                  <a:lnTo>
                    <a:pt x="18816" y="66804"/>
                  </a:lnTo>
                  <a:lnTo>
                    <a:pt x="13223" y="37959"/>
                  </a:lnTo>
                  <a:lnTo>
                    <a:pt x="14530" y="27715"/>
                  </a:lnTo>
                  <a:cubicBezTo>
                    <a:pt x="15837" y="17472"/>
                    <a:pt x="14044" y="572"/>
                    <a:pt x="14044" y="572"/>
                  </a:cubicBezTo>
                  <a:cubicBezTo>
                    <a:pt x="14044" y="572"/>
                    <a:pt x="9376" y="0"/>
                    <a:pt x="5698"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092;p104"/>
            <p:cNvSpPr/>
            <p:nvPr/>
          </p:nvSpPr>
          <p:spPr>
            <a:xfrm>
              <a:off x="7256050" y="2661975"/>
              <a:ext cx="133750" cy="1628475"/>
            </a:xfrm>
            <a:custGeom>
              <a:avLst/>
              <a:gdLst/>
              <a:ahLst/>
              <a:cxnLst/>
              <a:rect l="l" t="t" r="r" b="b"/>
              <a:pathLst>
                <a:path w="5350" h="65139" fill="none" extrusionOk="0">
                  <a:moveTo>
                    <a:pt x="2310" y="1"/>
                  </a:moveTo>
                  <a:cubicBezTo>
                    <a:pt x="2310" y="1"/>
                    <a:pt x="1155" y="26840"/>
                    <a:pt x="0" y="36080"/>
                  </a:cubicBezTo>
                  <a:cubicBezTo>
                    <a:pt x="2402" y="48056"/>
                    <a:pt x="5350" y="65139"/>
                    <a:pt x="5350" y="65139"/>
                  </a:cubicBezTo>
                </a:path>
              </a:pathLst>
            </a:custGeom>
            <a:noFill/>
            <a:ln w="9875" cap="flat" cmpd="sng">
              <a:solidFill>
                <a:srgbClr val="AF59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093;p104"/>
            <p:cNvSpPr/>
            <p:nvPr/>
          </p:nvSpPr>
          <p:spPr>
            <a:xfrm>
              <a:off x="6993875" y="2619400"/>
              <a:ext cx="399725" cy="108950"/>
            </a:xfrm>
            <a:custGeom>
              <a:avLst/>
              <a:gdLst/>
              <a:ahLst/>
              <a:cxnLst/>
              <a:rect l="l" t="t" r="r" b="b"/>
              <a:pathLst>
                <a:path w="15989" h="4358" extrusionOk="0">
                  <a:moveTo>
                    <a:pt x="7267" y="1"/>
                  </a:moveTo>
                  <a:cubicBezTo>
                    <a:pt x="7175" y="1"/>
                    <a:pt x="7083" y="1"/>
                    <a:pt x="6992" y="2"/>
                  </a:cubicBezTo>
                  <a:lnTo>
                    <a:pt x="3162" y="640"/>
                  </a:lnTo>
                  <a:cubicBezTo>
                    <a:pt x="3040" y="762"/>
                    <a:pt x="2980" y="853"/>
                    <a:pt x="2949" y="974"/>
                  </a:cubicBezTo>
                  <a:cubicBezTo>
                    <a:pt x="2949" y="1096"/>
                    <a:pt x="2919" y="1248"/>
                    <a:pt x="2919" y="1430"/>
                  </a:cubicBezTo>
                  <a:lnTo>
                    <a:pt x="1" y="1187"/>
                  </a:lnTo>
                  <a:lnTo>
                    <a:pt x="1" y="1187"/>
                  </a:lnTo>
                  <a:cubicBezTo>
                    <a:pt x="1" y="1187"/>
                    <a:pt x="5861" y="4357"/>
                    <a:pt x="13183" y="4357"/>
                  </a:cubicBezTo>
                  <a:cubicBezTo>
                    <a:pt x="14098" y="4357"/>
                    <a:pt x="15037" y="4308"/>
                    <a:pt x="15989" y="4196"/>
                  </a:cubicBezTo>
                  <a:cubicBezTo>
                    <a:pt x="15807" y="1977"/>
                    <a:pt x="15655" y="579"/>
                    <a:pt x="15655" y="579"/>
                  </a:cubicBezTo>
                  <a:cubicBezTo>
                    <a:pt x="15655" y="579"/>
                    <a:pt x="10968" y="1"/>
                    <a:pt x="7267" y="1"/>
                  </a:cubicBez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094;p104"/>
            <p:cNvSpPr/>
            <p:nvPr/>
          </p:nvSpPr>
          <p:spPr>
            <a:xfrm>
              <a:off x="6993875" y="1866375"/>
              <a:ext cx="395925" cy="811750"/>
            </a:xfrm>
            <a:custGeom>
              <a:avLst/>
              <a:gdLst/>
              <a:ahLst/>
              <a:cxnLst/>
              <a:rect l="l" t="t" r="r" b="b"/>
              <a:pathLst>
                <a:path w="15837" h="32470" extrusionOk="0">
                  <a:moveTo>
                    <a:pt x="6840" y="1"/>
                  </a:moveTo>
                  <a:cubicBezTo>
                    <a:pt x="6840" y="1"/>
                    <a:pt x="5411" y="1"/>
                    <a:pt x="2949" y="1672"/>
                  </a:cubicBezTo>
                  <a:cubicBezTo>
                    <a:pt x="518" y="3344"/>
                    <a:pt x="791" y="11399"/>
                    <a:pt x="1186" y="15806"/>
                  </a:cubicBezTo>
                  <a:cubicBezTo>
                    <a:pt x="1581" y="20244"/>
                    <a:pt x="1186" y="15806"/>
                    <a:pt x="1" y="31308"/>
                  </a:cubicBezTo>
                  <a:cubicBezTo>
                    <a:pt x="1602" y="32179"/>
                    <a:pt x="3837" y="32470"/>
                    <a:pt x="6107" y="32470"/>
                  </a:cubicBezTo>
                  <a:cubicBezTo>
                    <a:pt x="10646" y="32470"/>
                    <a:pt x="15320" y="31308"/>
                    <a:pt x="15320" y="31308"/>
                  </a:cubicBezTo>
                  <a:lnTo>
                    <a:pt x="15837" y="4803"/>
                  </a:lnTo>
                  <a:lnTo>
                    <a:pt x="9150"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095;p104"/>
            <p:cNvSpPr/>
            <p:nvPr/>
          </p:nvSpPr>
          <p:spPr>
            <a:xfrm>
              <a:off x="7139025" y="1866375"/>
              <a:ext cx="146675" cy="150250"/>
            </a:xfrm>
            <a:custGeom>
              <a:avLst/>
              <a:gdLst/>
              <a:ahLst/>
              <a:cxnLst/>
              <a:rect l="l" t="t" r="r" b="b"/>
              <a:pathLst>
                <a:path w="5867" h="6010" extrusionOk="0">
                  <a:moveTo>
                    <a:pt x="3344" y="1"/>
                  </a:moveTo>
                  <a:lnTo>
                    <a:pt x="0" y="4104"/>
                  </a:lnTo>
                  <a:cubicBezTo>
                    <a:pt x="0" y="4104"/>
                    <a:pt x="712" y="6010"/>
                    <a:pt x="2515" y="6010"/>
                  </a:cubicBezTo>
                  <a:cubicBezTo>
                    <a:pt x="2786" y="6010"/>
                    <a:pt x="3082" y="5966"/>
                    <a:pt x="3405" y="5867"/>
                  </a:cubicBezTo>
                  <a:cubicBezTo>
                    <a:pt x="5867" y="5107"/>
                    <a:pt x="3344" y="1"/>
                    <a:pt x="3344" y="1"/>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096;p104"/>
            <p:cNvSpPr/>
            <p:nvPr/>
          </p:nvSpPr>
          <p:spPr>
            <a:xfrm>
              <a:off x="7040225" y="1880050"/>
              <a:ext cx="107175" cy="99650"/>
            </a:xfrm>
            <a:custGeom>
              <a:avLst/>
              <a:gdLst/>
              <a:ahLst/>
              <a:cxnLst/>
              <a:rect l="l" t="t" r="r" b="b"/>
              <a:pathLst>
                <a:path w="4287" h="3986" extrusionOk="0">
                  <a:moveTo>
                    <a:pt x="4287" y="1"/>
                  </a:moveTo>
                  <a:cubicBezTo>
                    <a:pt x="4286" y="1"/>
                    <a:pt x="1" y="2645"/>
                    <a:pt x="1551" y="3587"/>
                  </a:cubicBezTo>
                  <a:cubicBezTo>
                    <a:pt x="2047" y="3885"/>
                    <a:pt x="2439" y="3985"/>
                    <a:pt x="2742" y="3985"/>
                  </a:cubicBezTo>
                  <a:cubicBezTo>
                    <a:pt x="3370" y="3985"/>
                    <a:pt x="3618" y="3557"/>
                    <a:pt x="3618" y="3557"/>
                  </a:cubicBezTo>
                  <a:lnTo>
                    <a:pt x="4287" y="1"/>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097;p104"/>
            <p:cNvSpPr/>
            <p:nvPr/>
          </p:nvSpPr>
          <p:spPr>
            <a:xfrm>
              <a:off x="7164850" y="1389925"/>
              <a:ext cx="212050" cy="212050"/>
            </a:xfrm>
            <a:custGeom>
              <a:avLst/>
              <a:gdLst/>
              <a:ahLst/>
              <a:cxnLst/>
              <a:rect l="l" t="t" r="r" b="b"/>
              <a:pathLst>
                <a:path w="8482" h="8482" extrusionOk="0">
                  <a:moveTo>
                    <a:pt x="4226" y="1"/>
                  </a:moveTo>
                  <a:cubicBezTo>
                    <a:pt x="1885" y="1"/>
                    <a:pt x="1" y="1916"/>
                    <a:pt x="1" y="4256"/>
                  </a:cubicBezTo>
                  <a:cubicBezTo>
                    <a:pt x="1" y="6596"/>
                    <a:pt x="1885" y="8481"/>
                    <a:pt x="4226" y="8481"/>
                  </a:cubicBezTo>
                  <a:cubicBezTo>
                    <a:pt x="6597" y="8481"/>
                    <a:pt x="8481" y="6596"/>
                    <a:pt x="8481" y="4256"/>
                  </a:cubicBezTo>
                  <a:cubicBezTo>
                    <a:pt x="8481" y="1916"/>
                    <a:pt x="6597" y="1"/>
                    <a:pt x="4226" y="1"/>
                  </a:cubicBezTo>
                  <a:close/>
                </a:path>
              </a:pathLst>
            </a:custGeom>
            <a:solidFill>
              <a:srgbClr val="3F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098;p104"/>
            <p:cNvSpPr/>
            <p:nvPr/>
          </p:nvSpPr>
          <p:spPr>
            <a:xfrm>
              <a:off x="7102850" y="1750125"/>
              <a:ext cx="123575" cy="219350"/>
            </a:xfrm>
            <a:custGeom>
              <a:avLst/>
              <a:gdLst/>
              <a:ahLst/>
              <a:cxnLst/>
              <a:rect l="l" t="t" r="r" b="b"/>
              <a:pathLst>
                <a:path w="4943" h="8774" extrusionOk="0">
                  <a:moveTo>
                    <a:pt x="4943" y="0"/>
                  </a:moveTo>
                  <a:lnTo>
                    <a:pt x="1630" y="1793"/>
                  </a:lnTo>
                  <a:lnTo>
                    <a:pt x="1447" y="5684"/>
                  </a:lnTo>
                  <a:cubicBezTo>
                    <a:pt x="1447" y="5684"/>
                    <a:pt x="0" y="8773"/>
                    <a:pt x="1260" y="8773"/>
                  </a:cubicBezTo>
                  <a:cubicBezTo>
                    <a:pt x="1317" y="8773"/>
                    <a:pt x="1379" y="8767"/>
                    <a:pt x="1447" y="8754"/>
                  </a:cubicBezTo>
                  <a:cubicBezTo>
                    <a:pt x="3028" y="8450"/>
                    <a:pt x="4791" y="4651"/>
                    <a:pt x="4791" y="4651"/>
                  </a:cubicBezTo>
                  <a:lnTo>
                    <a:pt x="4943" y="0"/>
                  </a:ln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099;p104"/>
            <p:cNvSpPr/>
            <p:nvPr/>
          </p:nvSpPr>
          <p:spPr>
            <a:xfrm>
              <a:off x="7067600" y="1511500"/>
              <a:ext cx="271775" cy="210550"/>
            </a:xfrm>
            <a:custGeom>
              <a:avLst/>
              <a:gdLst/>
              <a:ahLst/>
              <a:cxnLst/>
              <a:rect l="l" t="t" r="r" b="b"/>
              <a:pathLst>
                <a:path w="10871" h="8422" extrusionOk="0">
                  <a:moveTo>
                    <a:pt x="3298" y="0"/>
                  </a:moveTo>
                  <a:cubicBezTo>
                    <a:pt x="3262" y="0"/>
                    <a:pt x="3226" y="0"/>
                    <a:pt x="3192" y="1"/>
                  </a:cubicBezTo>
                  <a:cubicBezTo>
                    <a:pt x="851" y="62"/>
                    <a:pt x="0" y="2433"/>
                    <a:pt x="0" y="2433"/>
                  </a:cubicBezTo>
                  <a:lnTo>
                    <a:pt x="7166" y="8414"/>
                  </a:lnTo>
                  <a:lnTo>
                    <a:pt x="7166" y="8414"/>
                  </a:lnTo>
                  <a:cubicBezTo>
                    <a:pt x="7188" y="8387"/>
                    <a:pt x="7345" y="8271"/>
                    <a:pt x="8116" y="7813"/>
                  </a:cubicBezTo>
                  <a:cubicBezTo>
                    <a:pt x="10870" y="1017"/>
                    <a:pt x="5663" y="0"/>
                    <a:pt x="3298" y="0"/>
                  </a:cubicBezTo>
                  <a:close/>
                  <a:moveTo>
                    <a:pt x="7166" y="8414"/>
                  </a:moveTo>
                  <a:cubicBezTo>
                    <a:pt x="7161" y="8420"/>
                    <a:pt x="7163" y="8422"/>
                    <a:pt x="7166" y="8422"/>
                  </a:cubicBezTo>
                  <a:cubicBezTo>
                    <a:pt x="7169" y="8422"/>
                    <a:pt x="7174" y="8421"/>
                    <a:pt x="7174" y="8421"/>
                  </a:cubicBezTo>
                  <a:lnTo>
                    <a:pt x="7166" y="8414"/>
                  </a:lnTo>
                  <a:close/>
                </a:path>
              </a:pathLst>
            </a:custGeom>
            <a:solidFill>
              <a:srgbClr val="3F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100;p104"/>
            <p:cNvSpPr/>
            <p:nvPr/>
          </p:nvSpPr>
          <p:spPr>
            <a:xfrm>
              <a:off x="7140550" y="1751625"/>
              <a:ext cx="83600" cy="106425"/>
            </a:xfrm>
            <a:custGeom>
              <a:avLst/>
              <a:gdLst/>
              <a:ahLst/>
              <a:cxnLst/>
              <a:rect l="l" t="t" r="r" b="b"/>
              <a:pathLst>
                <a:path w="3344" h="4257" extrusionOk="0">
                  <a:moveTo>
                    <a:pt x="3344" y="1"/>
                  </a:moveTo>
                  <a:lnTo>
                    <a:pt x="122" y="1733"/>
                  </a:lnTo>
                  <a:lnTo>
                    <a:pt x="0" y="4256"/>
                  </a:lnTo>
                  <a:cubicBezTo>
                    <a:pt x="1885" y="3192"/>
                    <a:pt x="3283" y="153"/>
                    <a:pt x="3283" y="153"/>
                  </a:cubicBezTo>
                  <a:lnTo>
                    <a:pt x="3344" y="1"/>
                  </a:lnTo>
                  <a:close/>
                </a:path>
              </a:pathLst>
            </a:custGeom>
            <a:solidFill>
              <a:srgbClr val="35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101;p104"/>
            <p:cNvSpPr/>
            <p:nvPr/>
          </p:nvSpPr>
          <p:spPr>
            <a:xfrm>
              <a:off x="7006050" y="1566325"/>
              <a:ext cx="247750" cy="265400"/>
            </a:xfrm>
            <a:custGeom>
              <a:avLst/>
              <a:gdLst/>
              <a:ahLst/>
              <a:cxnLst/>
              <a:rect l="l" t="t" r="r" b="b"/>
              <a:pathLst>
                <a:path w="9910" h="10616" extrusionOk="0">
                  <a:moveTo>
                    <a:pt x="3983" y="1"/>
                  </a:moveTo>
                  <a:cubicBezTo>
                    <a:pt x="3471" y="1"/>
                    <a:pt x="2959" y="79"/>
                    <a:pt x="2462" y="240"/>
                  </a:cubicBezTo>
                  <a:cubicBezTo>
                    <a:pt x="2462" y="240"/>
                    <a:pt x="0" y="8021"/>
                    <a:pt x="2462" y="10544"/>
                  </a:cubicBezTo>
                  <a:cubicBezTo>
                    <a:pt x="2620" y="10590"/>
                    <a:pt x="2830" y="10615"/>
                    <a:pt x="3081" y="10615"/>
                  </a:cubicBezTo>
                  <a:cubicBezTo>
                    <a:pt x="4814" y="10615"/>
                    <a:pt x="8475" y="9386"/>
                    <a:pt x="9909" y="5164"/>
                  </a:cubicBezTo>
                  <a:cubicBezTo>
                    <a:pt x="8976" y="1860"/>
                    <a:pt x="6474" y="1"/>
                    <a:pt x="3983"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102;p104"/>
            <p:cNvSpPr/>
            <p:nvPr/>
          </p:nvSpPr>
          <p:spPr>
            <a:xfrm>
              <a:off x="7213500" y="1680975"/>
              <a:ext cx="81325" cy="81325"/>
            </a:xfrm>
            <a:custGeom>
              <a:avLst/>
              <a:gdLst/>
              <a:ahLst/>
              <a:cxnLst/>
              <a:rect l="l" t="t" r="r" b="b"/>
              <a:pathLst>
                <a:path w="3253" h="3253" extrusionOk="0">
                  <a:moveTo>
                    <a:pt x="1611" y="0"/>
                  </a:moveTo>
                  <a:cubicBezTo>
                    <a:pt x="730" y="0"/>
                    <a:pt x="0" y="730"/>
                    <a:pt x="0" y="1642"/>
                  </a:cubicBezTo>
                  <a:cubicBezTo>
                    <a:pt x="0" y="2523"/>
                    <a:pt x="730" y="3252"/>
                    <a:pt x="1611" y="3252"/>
                  </a:cubicBezTo>
                  <a:cubicBezTo>
                    <a:pt x="2523" y="3252"/>
                    <a:pt x="3252" y="2523"/>
                    <a:pt x="3252" y="1642"/>
                  </a:cubicBezTo>
                  <a:cubicBezTo>
                    <a:pt x="3252" y="730"/>
                    <a:pt x="2523" y="0"/>
                    <a:pt x="1611" y="0"/>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103;p104"/>
            <p:cNvSpPr/>
            <p:nvPr/>
          </p:nvSpPr>
          <p:spPr>
            <a:xfrm>
              <a:off x="7050875" y="1750125"/>
              <a:ext cx="72975" cy="32700"/>
            </a:xfrm>
            <a:custGeom>
              <a:avLst/>
              <a:gdLst/>
              <a:ahLst/>
              <a:cxnLst/>
              <a:rect l="l" t="t" r="r" b="b"/>
              <a:pathLst>
                <a:path w="2919" h="1308" extrusionOk="0">
                  <a:moveTo>
                    <a:pt x="456" y="0"/>
                  </a:moveTo>
                  <a:cubicBezTo>
                    <a:pt x="456" y="0"/>
                    <a:pt x="0" y="1307"/>
                    <a:pt x="1125" y="1307"/>
                  </a:cubicBezTo>
                  <a:cubicBezTo>
                    <a:pt x="2250" y="1307"/>
                    <a:pt x="2918" y="0"/>
                    <a:pt x="2918" y="0"/>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104;p104"/>
            <p:cNvSpPr/>
            <p:nvPr/>
          </p:nvSpPr>
          <p:spPr>
            <a:xfrm>
              <a:off x="7112425" y="1664250"/>
              <a:ext cx="52450" cy="16750"/>
            </a:xfrm>
            <a:custGeom>
              <a:avLst/>
              <a:gdLst/>
              <a:ahLst/>
              <a:cxnLst/>
              <a:rect l="l" t="t" r="r" b="b"/>
              <a:pathLst>
                <a:path w="2098" h="670" fill="none" extrusionOk="0">
                  <a:moveTo>
                    <a:pt x="1" y="365"/>
                  </a:moveTo>
                  <a:cubicBezTo>
                    <a:pt x="1" y="365"/>
                    <a:pt x="1338" y="0"/>
                    <a:pt x="2098" y="669"/>
                  </a:cubicBezTo>
                </a:path>
              </a:pathLst>
            </a:custGeom>
            <a:noFill/>
            <a:ln w="9875" cap="rnd" cmpd="sng">
              <a:solidFill>
                <a:srgbClr val="3F2A4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105;p104"/>
            <p:cNvSpPr/>
            <p:nvPr/>
          </p:nvSpPr>
          <p:spPr>
            <a:xfrm>
              <a:off x="7060000" y="1680975"/>
              <a:ext cx="19025" cy="41050"/>
            </a:xfrm>
            <a:custGeom>
              <a:avLst/>
              <a:gdLst/>
              <a:ahLst/>
              <a:cxnLst/>
              <a:rect l="l" t="t" r="r" b="b"/>
              <a:pathLst>
                <a:path w="761" h="1642" fill="none" extrusionOk="0">
                  <a:moveTo>
                    <a:pt x="365" y="0"/>
                  </a:moveTo>
                  <a:lnTo>
                    <a:pt x="0" y="1490"/>
                  </a:lnTo>
                  <a:lnTo>
                    <a:pt x="760" y="1642"/>
                  </a:lnTo>
                </a:path>
              </a:pathLst>
            </a:custGeom>
            <a:noFill/>
            <a:ln w="9875" cap="flat" cmpd="sng">
              <a:solidFill>
                <a:srgbClr val="6B3F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106;p104"/>
            <p:cNvSpPr/>
            <p:nvPr/>
          </p:nvSpPr>
          <p:spPr>
            <a:xfrm>
              <a:off x="7107100" y="1620175"/>
              <a:ext cx="73750" cy="25100"/>
            </a:xfrm>
            <a:custGeom>
              <a:avLst/>
              <a:gdLst/>
              <a:ahLst/>
              <a:cxnLst/>
              <a:rect l="l" t="t" r="r" b="b"/>
              <a:pathLst>
                <a:path w="2950" h="1004" fill="none" extrusionOk="0">
                  <a:moveTo>
                    <a:pt x="1" y="274"/>
                  </a:moveTo>
                  <a:cubicBezTo>
                    <a:pt x="1" y="274"/>
                    <a:pt x="2220" y="1"/>
                    <a:pt x="2949" y="1004"/>
                  </a:cubicBezTo>
                </a:path>
              </a:pathLst>
            </a:custGeom>
            <a:noFill/>
            <a:ln w="9875" cap="rnd" cmpd="sng">
              <a:solidFill>
                <a:srgbClr val="3F2A4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107;p104"/>
            <p:cNvSpPr/>
            <p:nvPr/>
          </p:nvSpPr>
          <p:spPr>
            <a:xfrm>
              <a:off x="7243875" y="1750125"/>
              <a:ext cx="24350" cy="24325"/>
            </a:xfrm>
            <a:custGeom>
              <a:avLst/>
              <a:gdLst/>
              <a:ahLst/>
              <a:cxnLst/>
              <a:rect l="l" t="t" r="r" b="b"/>
              <a:pathLst>
                <a:path w="974" h="973" extrusionOk="0">
                  <a:moveTo>
                    <a:pt x="487" y="0"/>
                  </a:moveTo>
                  <a:cubicBezTo>
                    <a:pt x="214" y="0"/>
                    <a:pt x="1" y="213"/>
                    <a:pt x="1" y="486"/>
                  </a:cubicBezTo>
                  <a:cubicBezTo>
                    <a:pt x="1" y="760"/>
                    <a:pt x="214" y="973"/>
                    <a:pt x="487" y="973"/>
                  </a:cubicBezTo>
                  <a:cubicBezTo>
                    <a:pt x="761" y="973"/>
                    <a:pt x="974" y="760"/>
                    <a:pt x="974" y="486"/>
                  </a:cubicBezTo>
                  <a:cubicBezTo>
                    <a:pt x="974" y="213"/>
                    <a:pt x="761" y="0"/>
                    <a:pt x="487"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108;p104"/>
            <p:cNvSpPr/>
            <p:nvPr/>
          </p:nvSpPr>
          <p:spPr>
            <a:xfrm>
              <a:off x="7224125" y="1706800"/>
              <a:ext cx="46375" cy="36500"/>
            </a:xfrm>
            <a:custGeom>
              <a:avLst/>
              <a:gdLst/>
              <a:ahLst/>
              <a:cxnLst/>
              <a:rect l="l" t="t" r="r" b="b"/>
              <a:pathLst>
                <a:path w="1855" h="1460" fill="none" extrusionOk="0">
                  <a:moveTo>
                    <a:pt x="1" y="1460"/>
                  </a:moveTo>
                  <a:lnTo>
                    <a:pt x="1855" y="1"/>
                  </a:lnTo>
                </a:path>
              </a:pathLst>
            </a:custGeom>
            <a:noFill/>
            <a:ln w="9875" cap="flat" cmpd="sng">
              <a:solidFill>
                <a:srgbClr val="6B3F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109;p104"/>
            <p:cNvSpPr/>
            <p:nvPr/>
          </p:nvSpPr>
          <p:spPr>
            <a:xfrm>
              <a:off x="7123275" y="1968975"/>
              <a:ext cx="78075" cy="207200"/>
            </a:xfrm>
            <a:custGeom>
              <a:avLst/>
              <a:gdLst/>
              <a:ahLst/>
              <a:cxnLst/>
              <a:rect l="l" t="t" r="r" b="b"/>
              <a:pathLst>
                <a:path w="3123" h="8288" extrusionOk="0">
                  <a:moveTo>
                    <a:pt x="630" y="0"/>
                  </a:moveTo>
                  <a:lnTo>
                    <a:pt x="53" y="6930"/>
                  </a:lnTo>
                  <a:cubicBezTo>
                    <a:pt x="1" y="7687"/>
                    <a:pt x="576" y="8288"/>
                    <a:pt x="1279" y="8288"/>
                  </a:cubicBezTo>
                  <a:cubicBezTo>
                    <a:pt x="1395" y="8288"/>
                    <a:pt x="1513" y="8272"/>
                    <a:pt x="1633" y="8237"/>
                  </a:cubicBezTo>
                  <a:cubicBezTo>
                    <a:pt x="2211" y="8085"/>
                    <a:pt x="2758" y="7873"/>
                    <a:pt x="2849" y="7599"/>
                  </a:cubicBezTo>
                  <a:cubicBezTo>
                    <a:pt x="3123" y="6900"/>
                    <a:pt x="630" y="0"/>
                    <a:pt x="630"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110;p104"/>
            <p:cNvSpPr/>
            <p:nvPr/>
          </p:nvSpPr>
          <p:spPr>
            <a:xfrm>
              <a:off x="7031875" y="1968975"/>
              <a:ext cx="103375" cy="179175"/>
            </a:xfrm>
            <a:custGeom>
              <a:avLst/>
              <a:gdLst/>
              <a:ahLst/>
              <a:cxnLst/>
              <a:rect l="l" t="t" r="r" b="b"/>
              <a:pathLst>
                <a:path w="4135" h="7167" extrusionOk="0">
                  <a:moveTo>
                    <a:pt x="4134" y="0"/>
                  </a:moveTo>
                  <a:lnTo>
                    <a:pt x="153" y="5927"/>
                  </a:lnTo>
                  <a:cubicBezTo>
                    <a:pt x="1" y="6170"/>
                    <a:pt x="61" y="6505"/>
                    <a:pt x="305" y="6657"/>
                  </a:cubicBezTo>
                  <a:lnTo>
                    <a:pt x="973" y="7082"/>
                  </a:lnTo>
                  <a:cubicBezTo>
                    <a:pt x="1069" y="7140"/>
                    <a:pt x="1171" y="7167"/>
                    <a:pt x="1269" y="7167"/>
                  </a:cubicBezTo>
                  <a:cubicBezTo>
                    <a:pt x="1483" y="7167"/>
                    <a:pt x="1680" y="7038"/>
                    <a:pt x="1764" y="6809"/>
                  </a:cubicBezTo>
                  <a:lnTo>
                    <a:pt x="4134"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111;p104"/>
            <p:cNvSpPr/>
            <p:nvPr/>
          </p:nvSpPr>
          <p:spPr>
            <a:xfrm>
              <a:off x="7290250" y="1986450"/>
              <a:ext cx="214300" cy="662650"/>
            </a:xfrm>
            <a:custGeom>
              <a:avLst/>
              <a:gdLst/>
              <a:ahLst/>
              <a:cxnLst/>
              <a:rect l="l" t="t" r="r" b="b"/>
              <a:pathLst>
                <a:path w="8572" h="26506" extrusionOk="0">
                  <a:moveTo>
                    <a:pt x="3982" y="0"/>
                  </a:moveTo>
                  <a:cubicBezTo>
                    <a:pt x="912" y="790"/>
                    <a:pt x="0" y="5046"/>
                    <a:pt x="0" y="5046"/>
                  </a:cubicBezTo>
                  <a:lnTo>
                    <a:pt x="2675" y="26505"/>
                  </a:lnTo>
                  <a:lnTo>
                    <a:pt x="8572" y="26080"/>
                  </a:lnTo>
                  <a:cubicBezTo>
                    <a:pt x="8572" y="26080"/>
                    <a:pt x="7113" y="10456"/>
                    <a:pt x="6353" y="6018"/>
                  </a:cubicBezTo>
                  <a:cubicBezTo>
                    <a:pt x="5563" y="1550"/>
                    <a:pt x="3982" y="0"/>
                    <a:pt x="3982"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112;p104"/>
            <p:cNvSpPr/>
            <p:nvPr/>
          </p:nvSpPr>
          <p:spPr>
            <a:xfrm>
              <a:off x="7108625" y="2170325"/>
              <a:ext cx="276625" cy="487125"/>
            </a:xfrm>
            <a:custGeom>
              <a:avLst/>
              <a:gdLst/>
              <a:ahLst/>
              <a:cxnLst/>
              <a:rect l="l" t="t" r="r" b="b"/>
              <a:pathLst>
                <a:path w="11065" h="19485" extrusionOk="0">
                  <a:moveTo>
                    <a:pt x="2827" y="1"/>
                  </a:moveTo>
                  <a:lnTo>
                    <a:pt x="1" y="17509"/>
                  </a:lnTo>
                  <a:lnTo>
                    <a:pt x="9089" y="19484"/>
                  </a:lnTo>
                  <a:lnTo>
                    <a:pt x="11065" y="2037"/>
                  </a:lnTo>
                  <a:lnTo>
                    <a:pt x="2827"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13;p104"/>
            <p:cNvSpPr/>
            <p:nvPr/>
          </p:nvSpPr>
          <p:spPr>
            <a:xfrm>
              <a:off x="7060750" y="2302575"/>
              <a:ext cx="472675" cy="385125"/>
            </a:xfrm>
            <a:custGeom>
              <a:avLst/>
              <a:gdLst/>
              <a:ahLst/>
              <a:cxnLst/>
              <a:rect l="l" t="t" r="r" b="b"/>
              <a:pathLst>
                <a:path w="18907" h="15405" extrusionOk="0">
                  <a:moveTo>
                    <a:pt x="844" y="1"/>
                  </a:moveTo>
                  <a:cubicBezTo>
                    <a:pt x="530" y="1"/>
                    <a:pt x="238" y="207"/>
                    <a:pt x="153" y="547"/>
                  </a:cubicBezTo>
                  <a:lnTo>
                    <a:pt x="31" y="1003"/>
                  </a:lnTo>
                  <a:cubicBezTo>
                    <a:pt x="1" y="1185"/>
                    <a:pt x="31" y="1398"/>
                    <a:pt x="122" y="1550"/>
                  </a:cubicBezTo>
                  <a:lnTo>
                    <a:pt x="730" y="2492"/>
                  </a:lnTo>
                  <a:lnTo>
                    <a:pt x="730" y="5866"/>
                  </a:lnTo>
                  <a:cubicBezTo>
                    <a:pt x="730" y="6808"/>
                    <a:pt x="1216" y="7659"/>
                    <a:pt x="2037" y="8146"/>
                  </a:cubicBezTo>
                  <a:lnTo>
                    <a:pt x="13891" y="14985"/>
                  </a:lnTo>
                  <a:cubicBezTo>
                    <a:pt x="14384" y="15271"/>
                    <a:pt x="14916" y="15405"/>
                    <a:pt x="15438" y="15405"/>
                  </a:cubicBezTo>
                  <a:cubicBezTo>
                    <a:pt x="16690" y="15405"/>
                    <a:pt x="17888" y="14639"/>
                    <a:pt x="18360" y="13374"/>
                  </a:cubicBezTo>
                  <a:lnTo>
                    <a:pt x="18390" y="13313"/>
                  </a:lnTo>
                  <a:cubicBezTo>
                    <a:pt x="18907" y="11884"/>
                    <a:pt x="18360" y="10304"/>
                    <a:pt x="17053" y="9544"/>
                  </a:cubicBezTo>
                  <a:lnTo>
                    <a:pt x="1247" y="152"/>
                  </a:lnTo>
                  <a:lnTo>
                    <a:pt x="1247" y="121"/>
                  </a:lnTo>
                  <a:cubicBezTo>
                    <a:pt x="1119" y="39"/>
                    <a:pt x="980" y="1"/>
                    <a:pt x="844"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114;p104"/>
            <p:cNvSpPr/>
            <p:nvPr/>
          </p:nvSpPr>
          <p:spPr>
            <a:xfrm>
              <a:off x="7139175" y="2303100"/>
              <a:ext cx="104725" cy="116500"/>
            </a:xfrm>
            <a:custGeom>
              <a:avLst/>
              <a:gdLst/>
              <a:ahLst/>
              <a:cxnLst/>
              <a:rect l="l" t="t" r="r" b="b"/>
              <a:pathLst>
                <a:path w="4189" h="4660" extrusionOk="0">
                  <a:moveTo>
                    <a:pt x="899" y="1"/>
                  </a:moveTo>
                  <a:cubicBezTo>
                    <a:pt x="429" y="1"/>
                    <a:pt x="0" y="377"/>
                    <a:pt x="25" y="891"/>
                  </a:cubicBezTo>
                  <a:lnTo>
                    <a:pt x="55" y="2106"/>
                  </a:lnTo>
                  <a:lnTo>
                    <a:pt x="4189" y="4660"/>
                  </a:lnTo>
                  <a:lnTo>
                    <a:pt x="3520" y="2532"/>
                  </a:lnTo>
                  <a:cubicBezTo>
                    <a:pt x="3156" y="1438"/>
                    <a:pt x="2335" y="526"/>
                    <a:pt x="1271" y="70"/>
                  </a:cubicBezTo>
                  <a:lnTo>
                    <a:pt x="1241" y="70"/>
                  </a:lnTo>
                  <a:cubicBezTo>
                    <a:pt x="1128" y="23"/>
                    <a:pt x="1012" y="1"/>
                    <a:pt x="899"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115;p104"/>
            <p:cNvSpPr/>
            <p:nvPr/>
          </p:nvSpPr>
          <p:spPr>
            <a:xfrm>
              <a:off x="7313800" y="2468200"/>
              <a:ext cx="219625" cy="219500"/>
            </a:xfrm>
            <a:custGeom>
              <a:avLst/>
              <a:gdLst/>
              <a:ahLst/>
              <a:cxnLst/>
              <a:rect l="l" t="t" r="r" b="b"/>
              <a:pathLst>
                <a:path w="8785" h="8780" extrusionOk="0">
                  <a:moveTo>
                    <a:pt x="2067" y="1"/>
                  </a:moveTo>
                  <a:cubicBezTo>
                    <a:pt x="2098" y="1734"/>
                    <a:pt x="1855" y="4469"/>
                    <a:pt x="0" y="6202"/>
                  </a:cubicBezTo>
                  <a:lnTo>
                    <a:pt x="3769" y="8360"/>
                  </a:lnTo>
                  <a:cubicBezTo>
                    <a:pt x="4262" y="8646"/>
                    <a:pt x="4794" y="8780"/>
                    <a:pt x="5316" y="8780"/>
                  </a:cubicBezTo>
                  <a:cubicBezTo>
                    <a:pt x="6568" y="8780"/>
                    <a:pt x="7766" y="8014"/>
                    <a:pt x="8238" y="6749"/>
                  </a:cubicBezTo>
                  <a:lnTo>
                    <a:pt x="8268" y="6688"/>
                  </a:lnTo>
                  <a:cubicBezTo>
                    <a:pt x="8785" y="5259"/>
                    <a:pt x="8238" y="3679"/>
                    <a:pt x="6931" y="2919"/>
                  </a:cubicBezTo>
                  <a:lnTo>
                    <a:pt x="206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16;p104"/>
            <p:cNvSpPr/>
            <p:nvPr/>
          </p:nvSpPr>
          <p:spPr>
            <a:xfrm>
              <a:off x="7040225" y="4289675"/>
              <a:ext cx="484850" cy="86650"/>
            </a:xfrm>
            <a:custGeom>
              <a:avLst/>
              <a:gdLst/>
              <a:ahLst/>
              <a:cxnLst/>
              <a:rect l="l" t="t" r="r" b="b"/>
              <a:pathLst>
                <a:path w="19394" h="3466" extrusionOk="0">
                  <a:moveTo>
                    <a:pt x="4773" y="0"/>
                  </a:moveTo>
                  <a:cubicBezTo>
                    <a:pt x="1885" y="0"/>
                    <a:pt x="1" y="3465"/>
                    <a:pt x="1" y="3465"/>
                  </a:cubicBezTo>
                  <a:lnTo>
                    <a:pt x="19393" y="3465"/>
                  </a:lnTo>
                  <a:lnTo>
                    <a:pt x="18573"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17;p104"/>
            <p:cNvSpPr/>
            <p:nvPr/>
          </p:nvSpPr>
          <p:spPr>
            <a:xfrm>
              <a:off x="7034150" y="3400600"/>
              <a:ext cx="158850" cy="281950"/>
            </a:xfrm>
            <a:custGeom>
              <a:avLst/>
              <a:gdLst/>
              <a:ahLst/>
              <a:cxnLst/>
              <a:rect l="l" t="t" r="r" b="b"/>
              <a:pathLst>
                <a:path w="6354" h="11278" extrusionOk="0">
                  <a:moveTo>
                    <a:pt x="366" y="0"/>
                  </a:moveTo>
                  <a:lnTo>
                    <a:pt x="92" y="5350"/>
                  </a:lnTo>
                  <a:cubicBezTo>
                    <a:pt x="1" y="6718"/>
                    <a:pt x="92" y="8086"/>
                    <a:pt x="335" y="9393"/>
                  </a:cubicBezTo>
                  <a:lnTo>
                    <a:pt x="669" y="11277"/>
                  </a:lnTo>
                  <a:lnTo>
                    <a:pt x="700" y="11277"/>
                  </a:lnTo>
                  <a:cubicBezTo>
                    <a:pt x="3800" y="11277"/>
                    <a:pt x="6353" y="8754"/>
                    <a:pt x="6353" y="5654"/>
                  </a:cubicBezTo>
                  <a:cubicBezTo>
                    <a:pt x="6353" y="2523"/>
                    <a:pt x="3800" y="0"/>
                    <a:pt x="700"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18;p104"/>
            <p:cNvSpPr/>
            <p:nvPr/>
          </p:nvSpPr>
          <p:spPr>
            <a:xfrm>
              <a:off x="7398150" y="2582200"/>
              <a:ext cx="128450" cy="105500"/>
            </a:xfrm>
            <a:custGeom>
              <a:avLst/>
              <a:gdLst/>
              <a:ahLst/>
              <a:cxnLst/>
              <a:rect l="l" t="t" r="r" b="b"/>
              <a:pathLst>
                <a:path w="5138" h="4220" extrusionOk="0">
                  <a:moveTo>
                    <a:pt x="3891" y="0"/>
                  </a:moveTo>
                  <a:cubicBezTo>
                    <a:pt x="1854" y="0"/>
                    <a:pt x="183" y="1581"/>
                    <a:pt x="0" y="3557"/>
                  </a:cubicBezTo>
                  <a:lnTo>
                    <a:pt x="395" y="3800"/>
                  </a:lnTo>
                  <a:cubicBezTo>
                    <a:pt x="888" y="4086"/>
                    <a:pt x="1420" y="4220"/>
                    <a:pt x="1942" y="4220"/>
                  </a:cubicBezTo>
                  <a:cubicBezTo>
                    <a:pt x="3194" y="4220"/>
                    <a:pt x="4392" y="3454"/>
                    <a:pt x="4864" y="2189"/>
                  </a:cubicBezTo>
                  <a:lnTo>
                    <a:pt x="4894" y="2128"/>
                  </a:lnTo>
                  <a:cubicBezTo>
                    <a:pt x="5137" y="1459"/>
                    <a:pt x="5137" y="791"/>
                    <a:pt x="4955" y="152"/>
                  </a:cubicBezTo>
                  <a:cubicBezTo>
                    <a:pt x="4620" y="61"/>
                    <a:pt x="4256" y="0"/>
                    <a:pt x="38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8" name="Google Shape;1706;p97"/>
          <p:cNvSpPr txBox="1">
            <a:spLocks/>
          </p:cNvSpPr>
          <p:nvPr/>
        </p:nvSpPr>
        <p:spPr>
          <a:xfrm>
            <a:off x="62932" y="1489619"/>
            <a:ext cx="6470558" cy="809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1pPr>
            <a:lvl2pPr marL="914400" marR="0" lvl="1"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2pPr>
            <a:lvl3pPr marL="1371600" marR="0" lvl="2"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3pPr>
            <a:lvl4pPr marL="1828800" marR="0" lvl="3"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4pPr>
            <a:lvl5pPr marL="2286000" marR="0" lvl="4"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5pPr>
            <a:lvl6pPr marL="2743200" marR="0" lvl="5"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6pPr>
            <a:lvl7pPr marL="3200400" marR="0" lvl="6"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7pPr>
            <a:lvl8pPr marL="3657600" marR="0" lvl="7"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8pPr>
            <a:lvl9pPr marL="4114800" marR="0" lvl="8" indent="-330200" algn="l" rtl="0">
              <a:lnSpc>
                <a:spcPct val="100000"/>
              </a:lnSpc>
              <a:spcBef>
                <a:spcPts val="0"/>
              </a:spcBef>
              <a:spcAft>
                <a:spcPts val="0"/>
              </a:spcAft>
              <a:buClr>
                <a:schemeClr val="dk2"/>
              </a:buClr>
              <a:buSzPts val="1600"/>
              <a:buFont typeface="Livvic"/>
              <a:buNone/>
              <a:defRPr sz="1400" b="0" i="0" u="none" strike="noStrike" cap="none">
                <a:solidFill>
                  <a:schemeClr val="dk2"/>
                </a:solidFill>
                <a:latin typeface="Livvic"/>
                <a:ea typeface="Livvic"/>
                <a:cs typeface="Livvic"/>
                <a:sym typeface="Livvic"/>
              </a:defRPr>
            </a:lvl9pPr>
          </a:lstStyle>
          <a:p>
            <a:pPr algn="just"/>
            <a:r>
              <a:rPr lang="es-ES" sz="1600" dirty="0">
                <a:solidFill>
                  <a:schemeClr val="bg1"/>
                </a:solidFill>
              </a:rPr>
              <a:t>        Busca que las entidades orienten sus actividades en el marco de un modelo de Gerencia Jurídica Pública eficiente y eficaz que permita lograr de manera sostenible una disminución del número de demandas en su contra y del valor de las condenas a su cargo. Mejorando el desempeño en la etapa judicial y en la recuperación por vía de la acción de repetición o del llamamiento en garantía con fines de repetición de las sumas pagadas por sentencias, conciliaciones o laudos arbitrales cuando a ello haya lugar. </a:t>
            </a:r>
            <a:endParaRPr lang="es-CO" sz="1600" dirty="0">
              <a:solidFill>
                <a:schemeClr val="bg1"/>
              </a:solidFill>
            </a:endParaRPr>
          </a:p>
        </p:txBody>
      </p:sp>
      <p:pic>
        <p:nvPicPr>
          <p:cNvPr id="109"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5674598" y="3472643"/>
            <a:ext cx="2003936" cy="99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99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1638957" y="173685"/>
            <a:ext cx="4730030" cy="663151"/>
          </a:xfrm>
          <a:prstGeom prst="rect">
            <a:avLst/>
          </a:prstGeom>
        </p:spPr>
        <p:txBody>
          <a:bodyPr spcFirstLastPara="1" wrap="square" lIns="91425" tIns="91425" rIns="91425" bIns="91425" anchor="t" anchorCtr="0">
            <a:noAutofit/>
          </a:bodyPr>
          <a:lstStyle/>
          <a:p>
            <a:pPr algn="ctr"/>
            <a:r>
              <a:rPr lang="es-419" sz="2000" dirty="0">
                <a:solidFill>
                  <a:schemeClr val="accent3"/>
                </a:solidFill>
              </a:rPr>
              <a:t>3.8 Política de </a:t>
            </a:r>
            <a:r>
              <a:rPr lang="es-419" sz="2000" dirty="0">
                <a:solidFill>
                  <a:schemeClr val="bg1"/>
                </a:solidFill>
              </a:rPr>
              <a:t>Defensa</a:t>
            </a:r>
            <a:r>
              <a:rPr lang="es-419" sz="2000" dirty="0">
                <a:solidFill>
                  <a:schemeClr val="accent3"/>
                </a:solidFill>
              </a:rPr>
              <a:t> </a:t>
            </a:r>
            <a:r>
              <a:rPr lang="es-419" sz="2000" dirty="0">
                <a:solidFill>
                  <a:schemeClr val="bg1"/>
                </a:solidFill>
              </a:rPr>
              <a:t>Jurídica</a:t>
            </a:r>
            <a:r>
              <a:rPr lang="es-419" sz="2000" dirty="0">
                <a:solidFill>
                  <a:schemeClr val="accent3"/>
                </a:solidFill>
              </a:rPr>
              <a:t> </a:t>
            </a:r>
            <a:endParaRPr sz="2000" dirty="0">
              <a:solidFill>
                <a:schemeClr val="accent3"/>
              </a:solidFill>
            </a:endParaRPr>
          </a:p>
        </p:txBody>
      </p:sp>
      <p:grpSp>
        <p:nvGrpSpPr>
          <p:cNvPr id="61" name="Grupo 60"/>
          <p:cNvGrpSpPr/>
          <p:nvPr/>
        </p:nvGrpSpPr>
        <p:grpSpPr>
          <a:xfrm>
            <a:off x="-150302" y="-106134"/>
            <a:ext cx="9294302" cy="5249634"/>
            <a:chOff x="-82484" y="-94768"/>
            <a:chExt cx="9294302" cy="5249634"/>
          </a:xfrm>
        </p:grpSpPr>
        <p:pic>
          <p:nvPicPr>
            <p:cNvPr id="62" name="Imagen 61">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63" name="Rectángulo 62">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64" name="Imagen 63">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65" name="Imagen 64">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6" name="Imagen 65">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7" name="Imagen 66">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8" name="Imagen 67">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9" name="Imagen 68">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70" name="CuadroTexto 69">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71" name="CuadroTexto 70">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72" name="Imagen 71">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B7922FF5-715C-49F5-8557-62AD42742994}"/>
              </a:ext>
            </a:extLst>
          </p:cNvPr>
          <p:cNvPicPr>
            <a:picLocks noChangeAspect="1"/>
          </p:cNvPicPr>
          <p:nvPr/>
        </p:nvPicPr>
        <p:blipFill>
          <a:blip r:embed="rId11"/>
          <a:stretch>
            <a:fillRect/>
          </a:stretch>
        </p:blipFill>
        <p:spPr>
          <a:xfrm>
            <a:off x="976107" y="760879"/>
            <a:ext cx="6753938" cy="3807588"/>
          </a:xfrm>
          <a:prstGeom prst="rect">
            <a:avLst/>
          </a:prstGeom>
        </p:spPr>
      </p:pic>
    </p:spTree>
    <p:extLst>
      <p:ext uri="{BB962C8B-B14F-4D97-AF65-F5344CB8AC3E}">
        <p14:creationId xmlns:p14="http://schemas.microsoft.com/office/powerpoint/2010/main" val="2718788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574519" y="488000"/>
            <a:ext cx="5074483" cy="482400"/>
          </a:xfrm>
          <a:prstGeom prst="rect">
            <a:avLst/>
          </a:prstGeom>
        </p:spPr>
        <p:txBody>
          <a:bodyPr spcFirstLastPara="1" wrap="square" lIns="91425" tIns="91425" rIns="91425" bIns="91425" anchor="b" anchorCtr="0">
            <a:noAutofit/>
          </a:bodyPr>
          <a:lstStyle/>
          <a:p>
            <a:pPr lvl="0"/>
            <a:r>
              <a:rPr lang="es-419" sz="2000" dirty="0">
                <a:solidFill>
                  <a:schemeClr val="accent3"/>
                </a:solidFill>
              </a:rPr>
              <a:t>3.9 Política de Mejora </a:t>
            </a:r>
            <a:r>
              <a:rPr lang="es-419" sz="2000" dirty="0">
                <a:solidFill>
                  <a:schemeClr val="bg1"/>
                </a:solidFill>
              </a:rPr>
              <a:t>normativa</a:t>
            </a:r>
            <a:r>
              <a:rPr lang="es-419" sz="2000" dirty="0">
                <a:solidFill>
                  <a:schemeClr val="accent3"/>
                </a:solidFill>
              </a:rPr>
              <a:t> </a:t>
            </a:r>
          </a:p>
        </p:txBody>
      </p:sp>
      <p:sp>
        <p:nvSpPr>
          <p:cNvPr id="1638" name="Google Shape;1638;p95"/>
          <p:cNvSpPr txBox="1">
            <a:spLocks noGrp="1"/>
          </p:cNvSpPr>
          <p:nvPr>
            <p:ph type="subTitle" idx="2"/>
          </p:nvPr>
        </p:nvSpPr>
        <p:spPr>
          <a:xfrm>
            <a:off x="155528" y="970401"/>
            <a:ext cx="4416472" cy="2763400"/>
          </a:xfrm>
          <a:prstGeom prst="rect">
            <a:avLst/>
          </a:prstGeom>
        </p:spPr>
        <p:txBody>
          <a:bodyPr spcFirstLastPara="1" wrap="square" lIns="91425" tIns="91425" rIns="91425" bIns="91425" anchor="t" anchorCtr="0">
            <a:noAutofit/>
          </a:bodyPr>
          <a:lstStyle/>
          <a:p>
            <a:pPr marL="0" lvl="0" indent="0" algn="just"/>
            <a:r>
              <a:rPr lang="es-ES" dirty="0"/>
              <a:t>Tiene como objetivo promover el uso de herramientas y buenas prácticas regulatorias, a fin de lograr que las normas expedidas por la Rama Ejecutiva del Poder Público, en los órdenes nacional y territorial, revistan los parámetros de calidad técnica y jurídica y resulten eficaces, eficientes, transparentes, coherentes y simples, en aras de fortalecer la seguridad jurídica y un marco regulatorio y reglamentario que facilite el emprendimiento, la competencia, la productividad, el desarrollo económico y el bienestar social.</a:t>
            </a:r>
          </a:p>
          <a:p>
            <a:pPr marL="0" lvl="0" indent="0" algn="just"/>
            <a:endParaRPr lang="es-ES"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70139"/>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3" name="Imagen 32">
            <a:extLst>
              <a:ext uri="{FF2B5EF4-FFF2-40B4-BE49-F238E27FC236}">
                <a16:creationId xmlns:a16="http://schemas.microsoft.com/office/drawing/2014/main" id="{8B3AE03E-AE1D-3F88-6448-1B875FE05033}"/>
              </a:ext>
            </a:extLst>
          </p:cNvPr>
          <p:cNvPicPr>
            <a:picLocks noChangeAspect="1"/>
          </p:cNvPicPr>
          <p:nvPr/>
        </p:nvPicPr>
        <p:blipFill rotWithShape="1">
          <a:blip r:embed="rId11"/>
          <a:srcRect l="37895" t="48971" r="17500" b="13631"/>
          <a:stretch/>
        </p:blipFill>
        <p:spPr>
          <a:xfrm>
            <a:off x="4572000" y="1313160"/>
            <a:ext cx="4395355" cy="2213811"/>
          </a:xfrm>
          <a:prstGeom prst="rect">
            <a:avLst/>
          </a:prstGeom>
        </p:spPr>
      </p:pic>
      <p:sp>
        <p:nvSpPr>
          <p:cNvPr id="2" name="CuadroTexto 1">
            <a:extLst>
              <a:ext uri="{FF2B5EF4-FFF2-40B4-BE49-F238E27FC236}">
                <a16:creationId xmlns:a16="http://schemas.microsoft.com/office/drawing/2014/main" id="{511B654A-8D70-476B-9EB6-7F58F60D156F}"/>
              </a:ext>
            </a:extLst>
          </p:cNvPr>
          <p:cNvSpPr txBox="1"/>
          <p:nvPr/>
        </p:nvSpPr>
        <p:spPr>
          <a:xfrm>
            <a:off x="131002" y="3430852"/>
            <a:ext cx="8857470" cy="1169551"/>
          </a:xfrm>
          <a:prstGeom prst="rect">
            <a:avLst/>
          </a:prstGeom>
          <a:noFill/>
        </p:spPr>
        <p:txBody>
          <a:bodyPr wrap="square" rtlCol="0">
            <a:spAutoFit/>
          </a:bodyPr>
          <a:lstStyle/>
          <a:p>
            <a:pPr marL="0" lvl="0" indent="0" algn="just"/>
            <a:r>
              <a:rPr lang="es-ES" b="1" dirty="0">
                <a:solidFill>
                  <a:schemeClr val="accent1"/>
                </a:solidFill>
                <a:latin typeface="Livvic" panose="020B0604020202020204" charset="0"/>
              </a:rPr>
              <a:t>Lineamientos para su implementación: </a:t>
            </a:r>
          </a:p>
          <a:p>
            <a:pPr marL="0" lvl="0" indent="0" algn="just"/>
            <a:r>
              <a:rPr lang="es-ES" dirty="0">
                <a:latin typeface="Livvic" panose="020B0604020202020204" charset="0"/>
              </a:rPr>
              <a:t>El Comité de Mejora Normativa ha elaborado un documento de política denominado “Política de Mejora Normativa” en el cual se encuentran todos los lineamientos generales para facilitar la implementación de la política en las entidades previstas en su ámbito de aplicación, en cuál se encuentra publicado a través de la Función pública</a:t>
            </a:r>
            <a:endParaRPr lang="es-CO" dirty="0"/>
          </a:p>
        </p:txBody>
      </p:sp>
    </p:spTree>
    <p:extLst>
      <p:ext uri="{BB962C8B-B14F-4D97-AF65-F5344CB8AC3E}">
        <p14:creationId xmlns:p14="http://schemas.microsoft.com/office/powerpoint/2010/main" val="162311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2192243" y="0"/>
            <a:ext cx="4535127" cy="663151"/>
          </a:xfrm>
          <a:prstGeom prst="rect">
            <a:avLst/>
          </a:prstGeom>
        </p:spPr>
        <p:txBody>
          <a:bodyPr spcFirstLastPara="1" wrap="square" lIns="91425" tIns="91425" rIns="91425" bIns="91425" anchor="t" anchorCtr="0">
            <a:noAutofit/>
          </a:bodyPr>
          <a:lstStyle/>
          <a:p>
            <a:pPr algn="ctr"/>
            <a:r>
              <a:rPr lang="en" sz="3200" dirty="0">
                <a:solidFill>
                  <a:schemeClr val="accent3"/>
                </a:solidFill>
              </a:rPr>
              <a:t>Dimensiones y políticas</a:t>
            </a:r>
            <a:endParaRPr sz="3200" dirty="0">
              <a:solidFill>
                <a:schemeClr val="accent3"/>
              </a:solidFill>
            </a:endParaRPr>
          </a:p>
        </p:txBody>
      </p:sp>
      <p:grpSp>
        <p:nvGrpSpPr>
          <p:cNvPr id="49" name="Grupo 48"/>
          <p:cNvGrpSpPr/>
          <p:nvPr/>
        </p:nvGrpSpPr>
        <p:grpSpPr>
          <a:xfrm>
            <a:off x="-82484" y="-94768"/>
            <a:ext cx="9294302" cy="5249634"/>
            <a:chOff x="-82484" y="-94768"/>
            <a:chExt cx="9294302" cy="5249634"/>
          </a:xfrm>
        </p:grpSpPr>
        <p:pic>
          <p:nvPicPr>
            <p:cNvPr id="50" name="Imagen 49">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1" name="Rectángulo 50">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2" name="Imagen 51">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3" name="Imagen 52">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54" name="Imagen 53">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55" name="Imagen 54">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56" name="Imagen 55">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57" name="Imagen 56">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58" name="CuadroTexto 57">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59" name="CuadroTexto 58">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0" name="Imagen 59">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aphicFrame>
        <p:nvGraphicFramePr>
          <p:cNvPr id="2" name="Tabla 2">
            <a:extLst>
              <a:ext uri="{FF2B5EF4-FFF2-40B4-BE49-F238E27FC236}">
                <a16:creationId xmlns:a16="http://schemas.microsoft.com/office/drawing/2014/main" id="{CCE67077-704A-4166-A890-5F8E411D0F1C}"/>
              </a:ext>
            </a:extLst>
          </p:cNvPr>
          <p:cNvGraphicFramePr>
            <a:graphicFrameLocks noGrp="1"/>
          </p:cNvGraphicFramePr>
          <p:nvPr/>
        </p:nvGraphicFramePr>
        <p:xfrm>
          <a:off x="685801" y="811069"/>
          <a:ext cx="4876800" cy="1148360"/>
        </p:xfrm>
        <a:graphic>
          <a:graphicData uri="http://schemas.openxmlformats.org/drawingml/2006/table">
            <a:tbl>
              <a:tblPr firstRow="1" bandRow="1">
                <a:tableStyleId>{6F87E183-7042-4A90-8E03-13095AF31676}</a:tableStyleId>
              </a:tblPr>
              <a:tblGrid>
                <a:gridCol w="1974717">
                  <a:extLst>
                    <a:ext uri="{9D8B030D-6E8A-4147-A177-3AD203B41FA5}">
                      <a16:colId xmlns:a16="http://schemas.microsoft.com/office/drawing/2014/main" val="1379209143"/>
                    </a:ext>
                  </a:extLst>
                </a:gridCol>
                <a:gridCol w="2902083">
                  <a:extLst>
                    <a:ext uri="{9D8B030D-6E8A-4147-A177-3AD203B41FA5}">
                      <a16:colId xmlns:a16="http://schemas.microsoft.com/office/drawing/2014/main" val="1106300205"/>
                    </a:ext>
                  </a:extLst>
                </a:gridCol>
              </a:tblGrid>
              <a:tr h="241839">
                <a:tc rowSpan="4">
                  <a:txBody>
                    <a:bodyPr/>
                    <a:lstStyle/>
                    <a:p>
                      <a:pPr algn="ctr"/>
                      <a:endParaRPr lang="es-ES" sz="1200" b="1" dirty="0">
                        <a:solidFill>
                          <a:schemeClr val="accent3"/>
                        </a:solidFill>
                      </a:endParaRPr>
                    </a:p>
                    <a:p>
                      <a:pPr algn="ctr"/>
                      <a:endParaRPr lang="es-ES" sz="1200" b="1" dirty="0">
                        <a:solidFill>
                          <a:schemeClr val="accent3"/>
                        </a:solidFill>
                      </a:endParaRPr>
                    </a:p>
                    <a:p>
                      <a:pPr algn="ctr"/>
                      <a:endParaRPr lang="es-ES" sz="1200" b="1" dirty="0">
                        <a:solidFill>
                          <a:schemeClr val="accent3"/>
                        </a:solidFill>
                      </a:endParaRPr>
                    </a:p>
                    <a:p>
                      <a:pPr algn="ctr"/>
                      <a:r>
                        <a:rPr lang="es-ES" sz="1200" b="1" dirty="0">
                          <a:solidFill>
                            <a:schemeClr val="accent3"/>
                          </a:solidFill>
                        </a:rPr>
                        <a:t>3. Gestión con Valores para Resultados</a:t>
                      </a:r>
                      <a:endParaRPr lang="es-CO" sz="1200" dirty="0"/>
                    </a:p>
                  </a:txBody>
                  <a:tcPr/>
                </a:tc>
                <a:tc>
                  <a:txBody>
                    <a:bodyPr/>
                    <a:lstStyle/>
                    <a:p>
                      <a:r>
                        <a:rPr lang="es-CO" sz="1200" dirty="0"/>
                        <a:t>Gobierno digital </a:t>
                      </a:r>
                    </a:p>
                  </a:txBody>
                  <a:tcPr/>
                </a:tc>
                <a:extLst>
                  <a:ext uri="{0D108BD9-81ED-4DB2-BD59-A6C34878D82A}">
                    <a16:rowId xmlns:a16="http://schemas.microsoft.com/office/drawing/2014/main" val="3538022131"/>
                  </a:ext>
                </a:extLst>
              </a:tr>
              <a:tr h="241839">
                <a:tc vMerge="1">
                  <a:txBody>
                    <a:bodyPr/>
                    <a:lstStyle/>
                    <a:p>
                      <a:endParaRPr lang="es-CO"/>
                    </a:p>
                  </a:txBody>
                  <a:tcPr/>
                </a:tc>
                <a:tc>
                  <a:txBody>
                    <a:bodyPr/>
                    <a:lstStyle/>
                    <a:p>
                      <a:r>
                        <a:rPr lang="es-CO" sz="1200" dirty="0"/>
                        <a:t>Seguridad digital</a:t>
                      </a:r>
                    </a:p>
                  </a:txBody>
                  <a:tcPr/>
                </a:tc>
                <a:extLst>
                  <a:ext uri="{0D108BD9-81ED-4DB2-BD59-A6C34878D82A}">
                    <a16:rowId xmlns:a16="http://schemas.microsoft.com/office/drawing/2014/main" val="503238225"/>
                  </a:ext>
                </a:extLst>
              </a:tr>
              <a:tr h="252858">
                <a:tc vMerge="1">
                  <a:txBody>
                    <a:bodyPr/>
                    <a:lstStyle/>
                    <a:p>
                      <a:endParaRPr lang="es-CO" sz="1200" dirty="0"/>
                    </a:p>
                  </a:txBody>
                  <a:tcPr/>
                </a:tc>
                <a:tc>
                  <a:txBody>
                    <a:bodyPr/>
                    <a:lstStyle/>
                    <a:p>
                      <a:r>
                        <a:rPr lang="es-CO" sz="1200" dirty="0"/>
                        <a:t>Defensa jurídica </a:t>
                      </a:r>
                    </a:p>
                  </a:txBody>
                  <a:tcPr/>
                </a:tc>
                <a:extLst>
                  <a:ext uri="{0D108BD9-81ED-4DB2-BD59-A6C34878D82A}">
                    <a16:rowId xmlns:a16="http://schemas.microsoft.com/office/drawing/2014/main" val="2264647863"/>
                  </a:ext>
                </a:extLst>
              </a:tr>
              <a:tr h="325400">
                <a:tc vMerge="1">
                  <a:txBody>
                    <a:bodyPr/>
                    <a:lstStyle/>
                    <a:p>
                      <a:endParaRPr lang="es-CO"/>
                    </a:p>
                  </a:txBody>
                  <a:tcPr/>
                </a:tc>
                <a:tc>
                  <a:txBody>
                    <a:bodyPr/>
                    <a:lstStyle/>
                    <a:p>
                      <a:r>
                        <a:rPr lang="es-CO" sz="1200" dirty="0"/>
                        <a:t>Mejora normativa</a:t>
                      </a:r>
                    </a:p>
                  </a:txBody>
                  <a:tcPr/>
                </a:tc>
                <a:extLst>
                  <a:ext uri="{0D108BD9-81ED-4DB2-BD59-A6C34878D82A}">
                    <a16:rowId xmlns:a16="http://schemas.microsoft.com/office/drawing/2014/main" val="3920469121"/>
                  </a:ext>
                </a:extLst>
              </a:tr>
            </a:tbl>
          </a:graphicData>
        </a:graphic>
      </p:graphicFrame>
      <p:graphicFrame>
        <p:nvGraphicFramePr>
          <p:cNvPr id="3" name="Tabla 3">
            <a:extLst>
              <a:ext uri="{FF2B5EF4-FFF2-40B4-BE49-F238E27FC236}">
                <a16:creationId xmlns:a16="http://schemas.microsoft.com/office/drawing/2014/main" id="{64383D08-90A1-45E8-986D-FD3BE2FFFE15}"/>
              </a:ext>
            </a:extLst>
          </p:cNvPr>
          <p:cNvGraphicFramePr>
            <a:graphicFrameLocks noGrp="1"/>
          </p:cNvGraphicFramePr>
          <p:nvPr/>
        </p:nvGraphicFramePr>
        <p:xfrm>
          <a:off x="685802" y="1958345"/>
          <a:ext cx="4876800" cy="1950720"/>
        </p:xfrm>
        <a:graphic>
          <a:graphicData uri="http://schemas.openxmlformats.org/drawingml/2006/table">
            <a:tbl>
              <a:tblPr firstRow="1" bandRow="1">
                <a:tableStyleId>{6F87E183-7042-4A90-8E03-13095AF31676}</a:tableStyleId>
              </a:tblPr>
              <a:tblGrid>
                <a:gridCol w="1985615">
                  <a:extLst>
                    <a:ext uri="{9D8B030D-6E8A-4147-A177-3AD203B41FA5}">
                      <a16:colId xmlns:a16="http://schemas.microsoft.com/office/drawing/2014/main" val="1763852706"/>
                    </a:ext>
                  </a:extLst>
                </a:gridCol>
                <a:gridCol w="2891185">
                  <a:extLst>
                    <a:ext uri="{9D8B030D-6E8A-4147-A177-3AD203B41FA5}">
                      <a16:colId xmlns:a16="http://schemas.microsoft.com/office/drawing/2014/main" val="171012589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dirty="0">
                          <a:solidFill>
                            <a:schemeClr val="accent3"/>
                          </a:solidFill>
                        </a:rPr>
                        <a:t>4. Evaluación de resultados</a:t>
                      </a:r>
                      <a:endParaRPr lang="es-CO" sz="1200" dirty="0"/>
                    </a:p>
                  </a:txBody>
                  <a:tcPr/>
                </a:tc>
                <a:tc>
                  <a:txBody>
                    <a:bodyPr/>
                    <a:lstStyle/>
                    <a:p>
                      <a:r>
                        <a:rPr lang="es-ES" sz="1200" dirty="0"/>
                        <a:t>Seguimiento y evaluación del desempeño institucional</a:t>
                      </a:r>
                      <a:endParaRPr lang="es-CO" sz="1200" dirty="0"/>
                    </a:p>
                  </a:txBody>
                  <a:tcPr/>
                </a:tc>
                <a:extLst>
                  <a:ext uri="{0D108BD9-81ED-4DB2-BD59-A6C34878D82A}">
                    <a16:rowId xmlns:a16="http://schemas.microsoft.com/office/drawing/2014/main" val="3958302129"/>
                  </a:ext>
                </a:extLst>
              </a:tr>
              <a:tr h="0">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1" dirty="0">
                          <a:solidFill>
                            <a:schemeClr val="accent3"/>
                          </a:solidFill>
                        </a:rPr>
                        <a:t>5. Información y comunicación</a:t>
                      </a:r>
                      <a:endParaRPr lang="es-CO" sz="1200" dirty="0"/>
                    </a:p>
                  </a:txBody>
                  <a:tcPr/>
                </a:tc>
                <a:tc>
                  <a:txBody>
                    <a:bodyPr/>
                    <a:lstStyle/>
                    <a:p>
                      <a:r>
                        <a:rPr lang="es-CO" sz="1200" dirty="0"/>
                        <a:t>Gestión documental</a:t>
                      </a:r>
                    </a:p>
                  </a:txBody>
                  <a:tcPr/>
                </a:tc>
                <a:extLst>
                  <a:ext uri="{0D108BD9-81ED-4DB2-BD59-A6C34878D82A}">
                    <a16:rowId xmlns:a16="http://schemas.microsoft.com/office/drawing/2014/main" val="2112749687"/>
                  </a:ext>
                </a:extLst>
              </a:tr>
              <a:tr h="212090">
                <a:tc vMerge="1">
                  <a:txBody>
                    <a:bodyPr/>
                    <a:lstStyle/>
                    <a:p>
                      <a:endParaRPr lang="es-CO" dirty="0"/>
                    </a:p>
                  </a:txBody>
                  <a:tcPr/>
                </a:tc>
                <a:tc>
                  <a:txBody>
                    <a:bodyPr/>
                    <a:lstStyle/>
                    <a:p>
                      <a:r>
                        <a:rPr lang="es-ES" sz="1200" dirty="0"/>
                        <a:t>Gestión de la información estadística</a:t>
                      </a:r>
                      <a:endParaRPr lang="es-CO" sz="1200" dirty="0"/>
                    </a:p>
                  </a:txBody>
                  <a:tcPr/>
                </a:tc>
                <a:extLst>
                  <a:ext uri="{0D108BD9-81ED-4DB2-BD59-A6C34878D82A}">
                    <a16:rowId xmlns:a16="http://schemas.microsoft.com/office/drawing/2014/main" val="1853967955"/>
                  </a:ext>
                </a:extLst>
              </a:tr>
              <a:tr h="119380">
                <a:tc>
                  <a:txBody>
                    <a:bodyPr/>
                    <a:lstStyle/>
                    <a:p>
                      <a:pPr algn="ctr"/>
                      <a:r>
                        <a:rPr lang="es-ES" sz="1200" b="1" dirty="0">
                          <a:solidFill>
                            <a:schemeClr val="accent3"/>
                          </a:solidFill>
                        </a:rPr>
                        <a:t>6. Gestión del Conocimiento y la Innovación</a:t>
                      </a:r>
                      <a:endParaRPr lang="es-CO" sz="1200" dirty="0"/>
                    </a:p>
                  </a:txBody>
                  <a:tcPr/>
                </a:tc>
                <a:tc>
                  <a:txBody>
                    <a:bodyPr/>
                    <a:lstStyle/>
                    <a:p>
                      <a:r>
                        <a:rPr lang="es-ES" sz="1200" dirty="0"/>
                        <a:t>Gestión del conocimiento y la innovación</a:t>
                      </a:r>
                      <a:endParaRPr lang="es-CO" sz="1200" dirty="0"/>
                    </a:p>
                  </a:txBody>
                  <a:tcPr/>
                </a:tc>
                <a:extLst>
                  <a:ext uri="{0D108BD9-81ED-4DB2-BD59-A6C34878D82A}">
                    <a16:rowId xmlns:a16="http://schemas.microsoft.com/office/drawing/2014/main" val="4074390715"/>
                  </a:ext>
                </a:extLst>
              </a:tr>
              <a:tr h="0">
                <a:tc>
                  <a:txBody>
                    <a:bodyPr/>
                    <a:lstStyle/>
                    <a:p>
                      <a:pPr algn="ctr"/>
                      <a:r>
                        <a:rPr lang="es-ES" sz="1200" b="1" dirty="0">
                          <a:solidFill>
                            <a:schemeClr val="accent3"/>
                          </a:solidFill>
                        </a:rPr>
                        <a:t>7. Control Interno</a:t>
                      </a:r>
                      <a:endParaRPr lang="es-CO" sz="1200" dirty="0"/>
                    </a:p>
                  </a:txBody>
                  <a:tcPr/>
                </a:tc>
                <a:tc>
                  <a:txBody>
                    <a:bodyPr/>
                    <a:lstStyle/>
                    <a:p>
                      <a:r>
                        <a:rPr lang="es-ES" dirty="0"/>
                        <a:t> </a:t>
                      </a:r>
                      <a:r>
                        <a:rPr lang="es-ES" sz="1200" dirty="0"/>
                        <a:t>Control interno</a:t>
                      </a:r>
                      <a:endParaRPr lang="es-CO" sz="1200" dirty="0"/>
                    </a:p>
                  </a:txBody>
                  <a:tcPr/>
                </a:tc>
                <a:extLst>
                  <a:ext uri="{0D108BD9-81ED-4DB2-BD59-A6C34878D82A}">
                    <a16:rowId xmlns:a16="http://schemas.microsoft.com/office/drawing/2014/main" val="2383434179"/>
                  </a:ext>
                </a:extLst>
              </a:tr>
            </a:tbl>
          </a:graphicData>
        </a:graphic>
      </p:graphicFrame>
      <p:grpSp>
        <p:nvGrpSpPr>
          <p:cNvPr id="17" name="Google Shape;2084;p104">
            <a:extLst>
              <a:ext uri="{FF2B5EF4-FFF2-40B4-BE49-F238E27FC236}">
                <a16:creationId xmlns:a16="http://schemas.microsoft.com/office/drawing/2014/main" id="{D477D505-755A-4B70-8C96-BFDAB07324AE}"/>
              </a:ext>
            </a:extLst>
          </p:cNvPr>
          <p:cNvGrpSpPr/>
          <p:nvPr/>
        </p:nvGrpSpPr>
        <p:grpSpPr>
          <a:xfrm>
            <a:off x="6086439" y="1018239"/>
            <a:ext cx="1281862" cy="3035775"/>
            <a:chOff x="6622300" y="1389925"/>
            <a:chExt cx="1096550" cy="3035775"/>
          </a:xfrm>
        </p:grpSpPr>
        <p:sp>
          <p:nvSpPr>
            <p:cNvPr id="18" name="Google Shape;2085;p104">
              <a:extLst>
                <a:ext uri="{FF2B5EF4-FFF2-40B4-BE49-F238E27FC236}">
                  <a16:creationId xmlns:a16="http://schemas.microsoft.com/office/drawing/2014/main" id="{E1727F3C-EB18-4CAD-B516-453B8EFCB289}"/>
                </a:ext>
              </a:extLst>
            </p:cNvPr>
            <p:cNvSpPr/>
            <p:nvPr/>
          </p:nvSpPr>
          <p:spPr>
            <a:xfrm>
              <a:off x="6622300" y="4336025"/>
              <a:ext cx="1096550" cy="89675"/>
            </a:xfrm>
            <a:custGeom>
              <a:avLst/>
              <a:gdLst/>
              <a:ahLst/>
              <a:cxnLst/>
              <a:rect l="l" t="t" r="r" b="b"/>
              <a:pathLst>
                <a:path w="43862" h="3587" extrusionOk="0">
                  <a:moveTo>
                    <a:pt x="21946" y="0"/>
                  </a:moveTo>
                  <a:cubicBezTo>
                    <a:pt x="9818" y="0"/>
                    <a:pt x="0" y="791"/>
                    <a:pt x="0" y="1794"/>
                  </a:cubicBezTo>
                  <a:cubicBezTo>
                    <a:pt x="0" y="2766"/>
                    <a:pt x="9818" y="3587"/>
                    <a:pt x="21946" y="3587"/>
                  </a:cubicBezTo>
                  <a:cubicBezTo>
                    <a:pt x="34043" y="3587"/>
                    <a:pt x="43861" y="2766"/>
                    <a:pt x="43861" y="1794"/>
                  </a:cubicBezTo>
                  <a:cubicBezTo>
                    <a:pt x="43861" y="791"/>
                    <a:pt x="34043" y="0"/>
                    <a:pt x="21946"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086;p104">
              <a:extLst>
                <a:ext uri="{FF2B5EF4-FFF2-40B4-BE49-F238E27FC236}">
                  <a16:creationId xmlns:a16="http://schemas.microsoft.com/office/drawing/2014/main" id="{366A8FEF-F724-4F7F-9509-2F5260886CC3}"/>
                </a:ext>
              </a:extLst>
            </p:cNvPr>
            <p:cNvSpPr/>
            <p:nvPr/>
          </p:nvSpPr>
          <p:spPr>
            <a:xfrm>
              <a:off x="6825175" y="1915000"/>
              <a:ext cx="235600" cy="1123925"/>
            </a:xfrm>
            <a:custGeom>
              <a:avLst/>
              <a:gdLst/>
              <a:ahLst/>
              <a:cxnLst/>
              <a:rect l="l" t="t" r="r" b="b"/>
              <a:pathLst>
                <a:path w="9424" h="44957" extrusionOk="0">
                  <a:moveTo>
                    <a:pt x="9393" y="1"/>
                  </a:moveTo>
                  <a:cubicBezTo>
                    <a:pt x="9393" y="1"/>
                    <a:pt x="6080" y="1703"/>
                    <a:pt x="5594" y="8876"/>
                  </a:cubicBezTo>
                  <a:cubicBezTo>
                    <a:pt x="5107" y="16019"/>
                    <a:pt x="4743" y="22798"/>
                    <a:pt x="4743" y="22798"/>
                  </a:cubicBezTo>
                  <a:lnTo>
                    <a:pt x="92" y="42616"/>
                  </a:lnTo>
                  <a:cubicBezTo>
                    <a:pt x="1" y="43102"/>
                    <a:pt x="274" y="43619"/>
                    <a:pt x="730" y="43801"/>
                  </a:cubicBezTo>
                  <a:lnTo>
                    <a:pt x="761" y="43801"/>
                  </a:lnTo>
                  <a:cubicBezTo>
                    <a:pt x="887" y="43850"/>
                    <a:pt x="1015" y="43873"/>
                    <a:pt x="1139" y="43873"/>
                  </a:cubicBezTo>
                  <a:cubicBezTo>
                    <a:pt x="1553" y="43873"/>
                    <a:pt x="1927" y="43614"/>
                    <a:pt x="2068" y="43193"/>
                  </a:cubicBezTo>
                  <a:lnTo>
                    <a:pt x="2706" y="41369"/>
                  </a:lnTo>
                  <a:lnTo>
                    <a:pt x="2706" y="41369"/>
                  </a:lnTo>
                  <a:lnTo>
                    <a:pt x="2615" y="42950"/>
                  </a:lnTo>
                  <a:cubicBezTo>
                    <a:pt x="2554" y="43831"/>
                    <a:pt x="3223" y="44652"/>
                    <a:pt x="4135" y="44743"/>
                  </a:cubicBezTo>
                  <a:lnTo>
                    <a:pt x="5807" y="44956"/>
                  </a:lnTo>
                  <a:lnTo>
                    <a:pt x="9424" y="23193"/>
                  </a:lnTo>
                  <a:lnTo>
                    <a:pt x="9393" y="1"/>
                  </a:ln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87;p104">
              <a:extLst>
                <a:ext uri="{FF2B5EF4-FFF2-40B4-BE49-F238E27FC236}">
                  <a16:creationId xmlns:a16="http://schemas.microsoft.com/office/drawing/2014/main" id="{99DF6BAB-A2F3-4E34-918D-AF014D3DCCF3}"/>
                </a:ext>
              </a:extLst>
            </p:cNvPr>
            <p:cNvSpPr/>
            <p:nvPr/>
          </p:nvSpPr>
          <p:spPr>
            <a:xfrm>
              <a:off x="6910300" y="1916525"/>
              <a:ext cx="150475" cy="735600"/>
            </a:xfrm>
            <a:custGeom>
              <a:avLst/>
              <a:gdLst/>
              <a:ahLst/>
              <a:cxnLst/>
              <a:rect l="l" t="t" r="r" b="b"/>
              <a:pathLst>
                <a:path w="6019" h="29424" extrusionOk="0">
                  <a:moveTo>
                    <a:pt x="5867" y="1"/>
                  </a:moveTo>
                  <a:cubicBezTo>
                    <a:pt x="5289" y="396"/>
                    <a:pt x="2645" y="2432"/>
                    <a:pt x="2189" y="8815"/>
                  </a:cubicBezTo>
                  <a:cubicBezTo>
                    <a:pt x="1702" y="15958"/>
                    <a:pt x="1338" y="22737"/>
                    <a:pt x="1338" y="22737"/>
                  </a:cubicBezTo>
                  <a:lnTo>
                    <a:pt x="0" y="28451"/>
                  </a:lnTo>
                  <a:cubicBezTo>
                    <a:pt x="1216" y="28512"/>
                    <a:pt x="3313" y="28725"/>
                    <a:pt x="4985" y="29424"/>
                  </a:cubicBezTo>
                  <a:lnTo>
                    <a:pt x="6019" y="23132"/>
                  </a:lnTo>
                  <a:lnTo>
                    <a:pt x="5988" y="518"/>
                  </a:lnTo>
                  <a:lnTo>
                    <a:pt x="5867"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088;p104">
              <a:extLst>
                <a:ext uri="{FF2B5EF4-FFF2-40B4-BE49-F238E27FC236}">
                  <a16:creationId xmlns:a16="http://schemas.microsoft.com/office/drawing/2014/main" id="{370800AE-3C54-4C78-8FA5-BEDAD0ACCDD3}"/>
                </a:ext>
              </a:extLst>
            </p:cNvPr>
            <p:cNvSpPr/>
            <p:nvPr/>
          </p:nvSpPr>
          <p:spPr>
            <a:xfrm>
              <a:off x="6791000" y="4289675"/>
              <a:ext cx="484825" cy="86650"/>
            </a:xfrm>
            <a:custGeom>
              <a:avLst/>
              <a:gdLst/>
              <a:ahLst/>
              <a:cxnLst/>
              <a:rect l="l" t="t" r="r" b="b"/>
              <a:pathLst>
                <a:path w="19393" h="3466" extrusionOk="0">
                  <a:moveTo>
                    <a:pt x="4772" y="0"/>
                  </a:moveTo>
                  <a:cubicBezTo>
                    <a:pt x="1885" y="0"/>
                    <a:pt x="0" y="3465"/>
                    <a:pt x="0" y="3465"/>
                  </a:cubicBezTo>
                  <a:lnTo>
                    <a:pt x="19393" y="3465"/>
                  </a:lnTo>
                  <a:lnTo>
                    <a:pt x="18572"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089;p104">
              <a:extLst>
                <a:ext uri="{FF2B5EF4-FFF2-40B4-BE49-F238E27FC236}">
                  <a16:creationId xmlns:a16="http://schemas.microsoft.com/office/drawing/2014/main" id="{D9308269-6B66-4271-B93C-7BFA28059048}"/>
                </a:ext>
              </a:extLst>
            </p:cNvPr>
            <p:cNvSpPr/>
            <p:nvPr/>
          </p:nvSpPr>
          <p:spPr>
            <a:xfrm>
              <a:off x="6898125" y="2649075"/>
              <a:ext cx="315400" cy="1640625"/>
            </a:xfrm>
            <a:custGeom>
              <a:avLst/>
              <a:gdLst/>
              <a:ahLst/>
              <a:cxnLst/>
              <a:rect l="l" t="t" r="r" b="b"/>
              <a:pathLst>
                <a:path w="12616" h="65625" extrusionOk="0">
                  <a:moveTo>
                    <a:pt x="3831" y="0"/>
                  </a:moveTo>
                  <a:cubicBezTo>
                    <a:pt x="3831" y="0"/>
                    <a:pt x="943" y="26292"/>
                    <a:pt x="487" y="32219"/>
                  </a:cubicBezTo>
                  <a:cubicBezTo>
                    <a:pt x="1" y="38177"/>
                    <a:pt x="487" y="65624"/>
                    <a:pt x="487" y="65624"/>
                  </a:cubicBezTo>
                  <a:lnTo>
                    <a:pt x="12615" y="65624"/>
                  </a:lnTo>
                  <a:lnTo>
                    <a:pt x="10670" y="33952"/>
                  </a:lnTo>
                  <a:lnTo>
                    <a:pt x="9971" y="517"/>
                  </a:lnTo>
                  <a:lnTo>
                    <a:pt x="3831" y="0"/>
                  </a:ln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090;p104">
              <a:extLst>
                <a:ext uri="{FF2B5EF4-FFF2-40B4-BE49-F238E27FC236}">
                  <a16:creationId xmlns:a16="http://schemas.microsoft.com/office/drawing/2014/main" id="{4C56789D-A35C-49E3-AD7D-7AD5D8B08232}"/>
                </a:ext>
              </a:extLst>
            </p:cNvPr>
            <p:cNvSpPr/>
            <p:nvPr/>
          </p:nvSpPr>
          <p:spPr>
            <a:xfrm>
              <a:off x="7033400" y="3585250"/>
              <a:ext cx="161125" cy="705200"/>
            </a:xfrm>
            <a:custGeom>
              <a:avLst/>
              <a:gdLst/>
              <a:ahLst/>
              <a:cxnLst/>
              <a:rect l="l" t="t" r="r" b="b"/>
              <a:pathLst>
                <a:path w="6445" h="28208" extrusionOk="0">
                  <a:moveTo>
                    <a:pt x="0" y="0"/>
                  </a:moveTo>
                  <a:lnTo>
                    <a:pt x="2037" y="28208"/>
                  </a:lnTo>
                  <a:lnTo>
                    <a:pt x="6444" y="28208"/>
                  </a:lnTo>
                  <a:lnTo>
                    <a:pt x="0" y="0"/>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091;p104">
              <a:extLst>
                <a:ext uri="{FF2B5EF4-FFF2-40B4-BE49-F238E27FC236}">
                  <a16:creationId xmlns:a16="http://schemas.microsoft.com/office/drawing/2014/main" id="{1E04C8FB-89C4-4C5E-B2E8-634902A425F4}"/>
                </a:ext>
              </a:extLst>
            </p:cNvPr>
            <p:cNvSpPr/>
            <p:nvPr/>
          </p:nvSpPr>
          <p:spPr>
            <a:xfrm>
              <a:off x="7034150" y="2619575"/>
              <a:ext cx="470400" cy="1670125"/>
            </a:xfrm>
            <a:custGeom>
              <a:avLst/>
              <a:gdLst/>
              <a:ahLst/>
              <a:cxnLst/>
              <a:rect l="l" t="t" r="r" b="b"/>
              <a:pathLst>
                <a:path w="18816" h="66805" extrusionOk="0">
                  <a:moveTo>
                    <a:pt x="5698" y="0"/>
                  </a:moveTo>
                  <a:cubicBezTo>
                    <a:pt x="3380" y="0"/>
                    <a:pt x="1456" y="227"/>
                    <a:pt x="1338" y="967"/>
                  </a:cubicBezTo>
                  <a:cubicBezTo>
                    <a:pt x="1065" y="2913"/>
                    <a:pt x="1460" y="10785"/>
                    <a:pt x="1460" y="10785"/>
                  </a:cubicBezTo>
                  <a:lnTo>
                    <a:pt x="92" y="36621"/>
                  </a:lnTo>
                  <a:cubicBezTo>
                    <a:pt x="1" y="37959"/>
                    <a:pt x="92" y="39327"/>
                    <a:pt x="335" y="40634"/>
                  </a:cubicBezTo>
                  <a:lnTo>
                    <a:pt x="5016" y="66804"/>
                  </a:lnTo>
                  <a:lnTo>
                    <a:pt x="18816" y="66804"/>
                  </a:lnTo>
                  <a:lnTo>
                    <a:pt x="13223" y="37959"/>
                  </a:lnTo>
                  <a:lnTo>
                    <a:pt x="14530" y="27715"/>
                  </a:lnTo>
                  <a:cubicBezTo>
                    <a:pt x="15837" y="17472"/>
                    <a:pt x="14044" y="572"/>
                    <a:pt x="14044" y="572"/>
                  </a:cubicBezTo>
                  <a:cubicBezTo>
                    <a:pt x="14044" y="572"/>
                    <a:pt x="9376" y="0"/>
                    <a:pt x="5698"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092;p104">
              <a:extLst>
                <a:ext uri="{FF2B5EF4-FFF2-40B4-BE49-F238E27FC236}">
                  <a16:creationId xmlns:a16="http://schemas.microsoft.com/office/drawing/2014/main" id="{D63DE31B-46C3-4E42-912C-680F8AFF4F93}"/>
                </a:ext>
              </a:extLst>
            </p:cNvPr>
            <p:cNvSpPr/>
            <p:nvPr/>
          </p:nvSpPr>
          <p:spPr>
            <a:xfrm>
              <a:off x="7256050" y="2661975"/>
              <a:ext cx="133750" cy="1628475"/>
            </a:xfrm>
            <a:custGeom>
              <a:avLst/>
              <a:gdLst/>
              <a:ahLst/>
              <a:cxnLst/>
              <a:rect l="l" t="t" r="r" b="b"/>
              <a:pathLst>
                <a:path w="5350" h="65139" fill="none" extrusionOk="0">
                  <a:moveTo>
                    <a:pt x="2310" y="1"/>
                  </a:moveTo>
                  <a:cubicBezTo>
                    <a:pt x="2310" y="1"/>
                    <a:pt x="1155" y="26840"/>
                    <a:pt x="0" y="36080"/>
                  </a:cubicBezTo>
                  <a:cubicBezTo>
                    <a:pt x="2402" y="48056"/>
                    <a:pt x="5350" y="65139"/>
                    <a:pt x="5350" y="65139"/>
                  </a:cubicBezTo>
                </a:path>
              </a:pathLst>
            </a:custGeom>
            <a:noFill/>
            <a:ln w="9875" cap="flat" cmpd="sng">
              <a:solidFill>
                <a:srgbClr val="AF595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093;p104">
              <a:extLst>
                <a:ext uri="{FF2B5EF4-FFF2-40B4-BE49-F238E27FC236}">
                  <a16:creationId xmlns:a16="http://schemas.microsoft.com/office/drawing/2014/main" id="{7AB58AB6-9950-4227-AC13-8032289C2FB7}"/>
                </a:ext>
              </a:extLst>
            </p:cNvPr>
            <p:cNvSpPr/>
            <p:nvPr/>
          </p:nvSpPr>
          <p:spPr>
            <a:xfrm>
              <a:off x="6993875" y="2619400"/>
              <a:ext cx="399725" cy="108950"/>
            </a:xfrm>
            <a:custGeom>
              <a:avLst/>
              <a:gdLst/>
              <a:ahLst/>
              <a:cxnLst/>
              <a:rect l="l" t="t" r="r" b="b"/>
              <a:pathLst>
                <a:path w="15989" h="4358" extrusionOk="0">
                  <a:moveTo>
                    <a:pt x="7267" y="1"/>
                  </a:moveTo>
                  <a:cubicBezTo>
                    <a:pt x="7175" y="1"/>
                    <a:pt x="7083" y="1"/>
                    <a:pt x="6992" y="2"/>
                  </a:cubicBezTo>
                  <a:lnTo>
                    <a:pt x="3162" y="640"/>
                  </a:lnTo>
                  <a:cubicBezTo>
                    <a:pt x="3040" y="762"/>
                    <a:pt x="2980" y="853"/>
                    <a:pt x="2949" y="974"/>
                  </a:cubicBezTo>
                  <a:cubicBezTo>
                    <a:pt x="2949" y="1096"/>
                    <a:pt x="2919" y="1248"/>
                    <a:pt x="2919" y="1430"/>
                  </a:cubicBezTo>
                  <a:lnTo>
                    <a:pt x="1" y="1187"/>
                  </a:lnTo>
                  <a:lnTo>
                    <a:pt x="1" y="1187"/>
                  </a:lnTo>
                  <a:cubicBezTo>
                    <a:pt x="1" y="1187"/>
                    <a:pt x="5861" y="4357"/>
                    <a:pt x="13183" y="4357"/>
                  </a:cubicBezTo>
                  <a:cubicBezTo>
                    <a:pt x="14098" y="4357"/>
                    <a:pt x="15037" y="4308"/>
                    <a:pt x="15989" y="4196"/>
                  </a:cubicBezTo>
                  <a:cubicBezTo>
                    <a:pt x="15807" y="1977"/>
                    <a:pt x="15655" y="579"/>
                    <a:pt x="15655" y="579"/>
                  </a:cubicBezTo>
                  <a:cubicBezTo>
                    <a:pt x="15655" y="579"/>
                    <a:pt x="10968" y="1"/>
                    <a:pt x="7267" y="1"/>
                  </a:cubicBez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094;p104">
              <a:extLst>
                <a:ext uri="{FF2B5EF4-FFF2-40B4-BE49-F238E27FC236}">
                  <a16:creationId xmlns:a16="http://schemas.microsoft.com/office/drawing/2014/main" id="{D8B4627B-C9FE-41F7-B44E-D4246A3155F6}"/>
                </a:ext>
              </a:extLst>
            </p:cNvPr>
            <p:cNvSpPr/>
            <p:nvPr/>
          </p:nvSpPr>
          <p:spPr>
            <a:xfrm>
              <a:off x="6993875" y="1866375"/>
              <a:ext cx="395925" cy="811750"/>
            </a:xfrm>
            <a:custGeom>
              <a:avLst/>
              <a:gdLst/>
              <a:ahLst/>
              <a:cxnLst/>
              <a:rect l="l" t="t" r="r" b="b"/>
              <a:pathLst>
                <a:path w="15837" h="32470" extrusionOk="0">
                  <a:moveTo>
                    <a:pt x="6840" y="1"/>
                  </a:moveTo>
                  <a:cubicBezTo>
                    <a:pt x="6840" y="1"/>
                    <a:pt x="5411" y="1"/>
                    <a:pt x="2949" y="1672"/>
                  </a:cubicBezTo>
                  <a:cubicBezTo>
                    <a:pt x="518" y="3344"/>
                    <a:pt x="791" y="11399"/>
                    <a:pt x="1186" y="15806"/>
                  </a:cubicBezTo>
                  <a:cubicBezTo>
                    <a:pt x="1581" y="20244"/>
                    <a:pt x="1186" y="15806"/>
                    <a:pt x="1" y="31308"/>
                  </a:cubicBezTo>
                  <a:cubicBezTo>
                    <a:pt x="1602" y="32179"/>
                    <a:pt x="3837" y="32470"/>
                    <a:pt x="6107" y="32470"/>
                  </a:cubicBezTo>
                  <a:cubicBezTo>
                    <a:pt x="10646" y="32470"/>
                    <a:pt x="15320" y="31308"/>
                    <a:pt x="15320" y="31308"/>
                  </a:cubicBezTo>
                  <a:lnTo>
                    <a:pt x="15837" y="4803"/>
                  </a:lnTo>
                  <a:lnTo>
                    <a:pt x="9150"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095;p104">
              <a:extLst>
                <a:ext uri="{FF2B5EF4-FFF2-40B4-BE49-F238E27FC236}">
                  <a16:creationId xmlns:a16="http://schemas.microsoft.com/office/drawing/2014/main" id="{F48F1F8D-49D3-49DA-8F64-6A58E013E486}"/>
                </a:ext>
              </a:extLst>
            </p:cNvPr>
            <p:cNvSpPr/>
            <p:nvPr/>
          </p:nvSpPr>
          <p:spPr>
            <a:xfrm>
              <a:off x="7139025" y="1866375"/>
              <a:ext cx="146675" cy="150250"/>
            </a:xfrm>
            <a:custGeom>
              <a:avLst/>
              <a:gdLst/>
              <a:ahLst/>
              <a:cxnLst/>
              <a:rect l="l" t="t" r="r" b="b"/>
              <a:pathLst>
                <a:path w="5867" h="6010" extrusionOk="0">
                  <a:moveTo>
                    <a:pt x="3344" y="1"/>
                  </a:moveTo>
                  <a:lnTo>
                    <a:pt x="0" y="4104"/>
                  </a:lnTo>
                  <a:cubicBezTo>
                    <a:pt x="0" y="4104"/>
                    <a:pt x="712" y="6010"/>
                    <a:pt x="2515" y="6010"/>
                  </a:cubicBezTo>
                  <a:cubicBezTo>
                    <a:pt x="2786" y="6010"/>
                    <a:pt x="3082" y="5966"/>
                    <a:pt x="3405" y="5867"/>
                  </a:cubicBezTo>
                  <a:cubicBezTo>
                    <a:pt x="5867" y="5107"/>
                    <a:pt x="3344" y="1"/>
                    <a:pt x="3344" y="1"/>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096;p104">
              <a:extLst>
                <a:ext uri="{FF2B5EF4-FFF2-40B4-BE49-F238E27FC236}">
                  <a16:creationId xmlns:a16="http://schemas.microsoft.com/office/drawing/2014/main" id="{012F218E-DD08-4183-9FBE-569D35AA2FAF}"/>
                </a:ext>
              </a:extLst>
            </p:cNvPr>
            <p:cNvSpPr/>
            <p:nvPr/>
          </p:nvSpPr>
          <p:spPr>
            <a:xfrm>
              <a:off x="7040225" y="1880050"/>
              <a:ext cx="107175" cy="99650"/>
            </a:xfrm>
            <a:custGeom>
              <a:avLst/>
              <a:gdLst/>
              <a:ahLst/>
              <a:cxnLst/>
              <a:rect l="l" t="t" r="r" b="b"/>
              <a:pathLst>
                <a:path w="4287" h="3986" extrusionOk="0">
                  <a:moveTo>
                    <a:pt x="4287" y="1"/>
                  </a:moveTo>
                  <a:cubicBezTo>
                    <a:pt x="4286" y="1"/>
                    <a:pt x="1" y="2645"/>
                    <a:pt x="1551" y="3587"/>
                  </a:cubicBezTo>
                  <a:cubicBezTo>
                    <a:pt x="2047" y="3885"/>
                    <a:pt x="2439" y="3985"/>
                    <a:pt x="2742" y="3985"/>
                  </a:cubicBezTo>
                  <a:cubicBezTo>
                    <a:pt x="3370" y="3985"/>
                    <a:pt x="3618" y="3557"/>
                    <a:pt x="3618" y="3557"/>
                  </a:cubicBezTo>
                  <a:lnTo>
                    <a:pt x="4287" y="1"/>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2097;p104">
              <a:extLst>
                <a:ext uri="{FF2B5EF4-FFF2-40B4-BE49-F238E27FC236}">
                  <a16:creationId xmlns:a16="http://schemas.microsoft.com/office/drawing/2014/main" id="{168A4E7C-8FB6-4C8D-8883-0F0F08E65058}"/>
                </a:ext>
              </a:extLst>
            </p:cNvPr>
            <p:cNvSpPr/>
            <p:nvPr/>
          </p:nvSpPr>
          <p:spPr>
            <a:xfrm>
              <a:off x="7164850" y="1389925"/>
              <a:ext cx="212050" cy="212050"/>
            </a:xfrm>
            <a:custGeom>
              <a:avLst/>
              <a:gdLst/>
              <a:ahLst/>
              <a:cxnLst/>
              <a:rect l="l" t="t" r="r" b="b"/>
              <a:pathLst>
                <a:path w="8482" h="8482" extrusionOk="0">
                  <a:moveTo>
                    <a:pt x="4226" y="1"/>
                  </a:moveTo>
                  <a:cubicBezTo>
                    <a:pt x="1885" y="1"/>
                    <a:pt x="1" y="1916"/>
                    <a:pt x="1" y="4256"/>
                  </a:cubicBezTo>
                  <a:cubicBezTo>
                    <a:pt x="1" y="6596"/>
                    <a:pt x="1885" y="8481"/>
                    <a:pt x="4226" y="8481"/>
                  </a:cubicBezTo>
                  <a:cubicBezTo>
                    <a:pt x="6597" y="8481"/>
                    <a:pt x="8481" y="6596"/>
                    <a:pt x="8481" y="4256"/>
                  </a:cubicBezTo>
                  <a:cubicBezTo>
                    <a:pt x="8481" y="1916"/>
                    <a:pt x="6597" y="1"/>
                    <a:pt x="4226" y="1"/>
                  </a:cubicBezTo>
                  <a:close/>
                </a:path>
              </a:pathLst>
            </a:custGeom>
            <a:solidFill>
              <a:srgbClr val="3F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098;p104">
              <a:extLst>
                <a:ext uri="{FF2B5EF4-FFF2-40B4-BE49-F238E27FC236}">
                  <a16:creationId xmlns:a16="http://schemas.microsoft.com/office/drawing/2014/main" id="{2ED218CE-31A3-466B-89D5-B87F601C3153}"/>
                </a:ext>
              </a:extLst>
            </p:cNvPr>
            <p:cNvSpPr/>
            <p:nvPr/>
          </p:nvSpPr>
          <p:spPr>
            <a:xfrm>
              <a:off x="7102850" y="1750125"/>
              <a:ext cx="123575" cy="219350"/>
            </a:xfrm>
            <a:custGeom>
              <a:avLst/>
              <a:gdLst/>
              <a:ahLst/>
              <a:cxnLst/>
              <a:rect l="l" t="t" r="r" b="b"/>
              <a:pathLst>
                <a:path w="4943" h="8774" extrusionOk="0">
                  <a:moveTo>
                    <a:pt x="4943" y="0"/>
                  </a:moveTo>
                  <a:lnTo>
                    <a:pt x="1630" y="1793"/>
                  </a:lnTo>
                  <a:lnTo>
                    <a:pt x="1447" y="5684"/>
                  </a:lnTo>
                  <a:cubicBezTo>
                    <a:pt x="1447" y="5684"/>
                    <a:pt x="0" y="8773"/>
                    <a:pt x="1260" y="8773"/>
                  </a:cubicBezTo>
                  <a:cubicBezTo>
                    <a:pt x="1317" y="8773"/>
                    <a:pt x="1379" y="8767"/>
                    <a:pt x="1447" y="8754"/>
                  </a:cubicBezTo>
                  <a:cubicBezTo>
                    <a:pt x="3028" y="8450"/>
                    <a:pt x="4791" y="4651"/>
                    <a:pt x="4791" y="4651"/>
                  </a:cubicBezTo>
                  <a:lnTo>
                    <a:pt x="4943" y="0"/>
                  </a:ln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099;p104">
              <a:extLst>
                <a:ext uri="{FF2B5EF4-FFF2-40B4-BE49-F238E27FC236}">
                  <a16:creationId xmlns:a16="http://schemas.microsoft.com/office/drawing/2014/main" id="{A592CEFC-C299-40A3-A7FB-6A64246DDE9B}"/>
                </a:ext>
              </a:extLst>
            </p:cNvPr>
            <p:cNvSpPr/>
            <p:nvPr/>
          </p:nvSpPr>
          <p:spPr>
            <a:xfrm>
              <a:off x="7067600" y="1511500"/>
              <a:ext cx="271775" cy="210550"/>
            </a:xfrm>
            <a:custGeom>
              <a:avLst/>
              <a:gdLst/>
              <a:ahLst/>
              <a:cxnLst/>
              <a:rect l="l" t="t" r="r" b="b"/>
              <a:pathLst>
                <a:path w="10871" h="8422" extrusionOk="0">
                  <a:moveTo>
                    <a:pt x="3298" y="0"/>
                  </a:moveTo>
                  <a:cubicBezTo>
                    <a:pt x="3262" y="0"/>
                    <a:pt x="3226" y="0"/>
                    <a:pt x="3192" y="1"/>
                  </a:cubicBezTo>
                  <a:cubicBezTo>
                    <a:pt x="851" y="62"/>
                    <a:pt x="0" y="2433"/>
                    <a:pt x="0" y="2433"/>
                  </a:cubicBezTo>
                  <a:lnTo>
                    <a:pt x="7166" y="8414"/>
                  </a:lnTo>
                  <a:lnTo>
                    <a:pt x="7166" y="8414"/>
                  </a:lnTo>
                  <a:cubicBezTo>
                    <a:pt x="7188" y="8387"/>
                    <a:pt x="7345" y="8271"/>
                    <a:pt x="8116" y="7813"/>
                  </a:cubicBezTo>
                  <a:cubicBezTo>
                    <a:pt x="10870" y="1017"/>
                    <a:pt x="5663" y="0"/>
                    <a:pt x="3298" y="0"/>
                  </a:cubicBezTo>
                  <a:close/>
                  <a:moveTo>
                    <a:pt x="7166" y="8414"/>
                  </a:moveTo>
                  <a:cubicBezTo>
                    <a:pt x="7161" y="8420"/>
                    <a:pt x="7163" y="8422"/>
                    <a:pt x="7166" y="8422"/>
                  </a:cubicBezTo>
                  <a:cubicBezTo>
                    <a:pt x="7169" y="8422"/>
                    <a:pt x="7174" y="8421"/>
                    <a:pt x="7174" y="8421"/>
                  </a:cubicBezTo>
                  <a:lnTo>
                    <a:pt x="7166" y="8414"/>
                  </a:lnTo>
                  <a:close/>
                </a:path>
              </a:pathLst>
            </a:custGeom>
            <a:solidFill>
              <a:srgbClr val="3F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100;p104">
              <a:extLst>
                <a:ext uri="{FF2B5EF4-FFF2-40B4-BE49-F238E27FC236}">
                  <a16:creationId xmlns:a16="http://schemas.microsoft.com/office/drawing/2014/main" id="{D89DD43F-D94A-48EF-B911-D3A0EEDD9614}"/>
                </a:ext>
              </a:extLst>
            </p:cNvPr>
            <p:cNvSpPr/>
            <p:nvPr/>
          </p:nvSpPr>
          <p:spPr>
            <a:xfrm>
              <a:off x="7140550" y="1751625"/>
              <a:ext cx="83600" cy="106425"/>
            </a:xfrm>
            <a:custGeom>
              <a:avLst/>
              <a:gdLst/>
              <a:ahLst/>
              <a:cxnLst/>
              <a:rect l="l" t="t" r="r" b="b"/>
              <a:pathLst>
                <a:path w="3344" h="4257" extrusionOk="0">
                  <a:moveTo>
                    <a:pt x="3344" y="1"/>
                  </a:moveTo>
                  <a:lnTo>
                    <a:pt x="122" y="1733"/>
                  </a:lnTo>
                  <a:lnTo>
                    <a:pt x="0" y="4256"/>
                  </a:lnTo>
                  <a:cubicBezTo>
                    <a:pt x="1885" y="3192"/>
                    <a:pt x="3283" y="153"/>
                    <a:pt x="3283" y="153"/>
                  </a:cubicBezTo>
                  <a:lnTo>
                    <a:pt x="3344" y="1"/>
                  </a:lnTo>
                  <a:close/>
                </a:path>
              </a:pathLst>
            </a:custGeom>
            <a:solidFill>
              <a:srgbClr val="351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101;p104">
              <a:extLst>
                <a:ext uri="{FF2B5EF4-FFF2-40B4-BE49-F238E27FC236}">
                  <a16:creationId xmlns:a16="http://schemas.microsoft.com/office/drawing/2014/main" id="{1F55DD16-5A7A-4E03-9385-072AE7173BD6}"/>
                </a:ext>
              </a:extLst>
            </p:cNvPr>
            <p:cNvSpPr/>
            <p:nvPr/>
          </p:nvSpPr>
          <p:spPr>
            <a:xfrm>
              <a:off x="7006050" y="1566325"/>
              <a:ext cx="247750" cy="265400"/>
            </a:xfrm>
            <a:custGeom>
              <a:avLst/>
              <a:gdLst/>
              <a:ahLst/>
              <a:cxnLst/>
              <a:rect l="l" t="t" r="r" b="b"/>
              <a:pathLst>
                <a:path w="9910" h="10616" extrusionOk="0">
                  <a:moveTo>
                    <a:pt x="3983" y="1"/>
                  </a:moveTo>
                  <a:cubicBezTo>
                    <a:pt x="3471" y="1"/>
                    <a:pt x="2959" y="79"/>
                    <a:pt x="2462" y="240"/>
                  </a:cubicBezTo>
                  <a:cubicBezTo>
                    <a:pt x="2462" y="240"/>
                    <a:pt x="0" y="8021"/>
                    <a:pt x="2462" y="10544"/>
                  </a:cubicBezTo>
                  <a:cubicBezTo>
                    <a:pt x="2620" y="10590"/>
                    <a:pt x="2830" y="10615"/>
                    <a:pt x="3081" y="10615"/>
                  </a:cubicBezTo>
                  <a:cubicBezTo>
                    <a:pt x="4814" y="10615"/>
                    <a:pt x="8475" y="9386"/>
                    <a:pt x="9909" y="5164"/>
                  </a:cubicBezTo>
                  <a:cubicBezTo>
                    <a:pt x="8976" y="1860"/>
                    <a:pt x="6474" y="1"/>
                    <a:pt x="3983"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102;p104">
              <a:extLst>
                <a:ext uri="{FF2B5EF4-FFF2-40B4-BE49-F238E27FC236}">
                  <a16:creationId xmlns:a16="http://schemas.microsoft.com/office/drawing/2014/main" id="{5D242AAE-5B68-44EA-8C91-EDE5EEEADB1D}"/>
                </a:ext>
              </a:extLst>
            </p:cNvPr>
            <p:cNvSpPr/>
            <p:nvPr/>
          </p:nvSpPr>
          <p:spPr>
            <a:xfrm>
              <a:off x="7213500" y="1680975"/>
              <a:ext cx="81325" cy="81325"/>
            </a:xfrm>
            <a:custGeom>
              <a:avLst/>
              <a:gdLst/>
              <a:ahLst/>
              <a:cxnLst/>
              <a:rect l="l" t="t" r="r" b="b"/>
              <a:pathLst>
                <a:path w="3253" h="3253" extrusionOk="0">
                  <a:moveTo>
                    <a:pt x="1611" y="0"/>
                  </a:moveTo>
                  <a:cubicBezTo>
                    <a:pt x="730" y="0"/>
                    <a:pt x="0" y="730"/>
                    <a:pt x="0" y="1642"/>
                  </a:cubicBezTo>
                  <a:cubicBezTo>
                    <a:pt x="0" y="2523"/>
                    <a:pt x="730" y="3252"/>
                    <a:pt x="1611" y="3252"/>
                  </a:cubicBezTo>
                  <a:cubicBezTo>
                    <a:pt x="2523" y="3252"/>
                    <a:pt x="3252" y="2523"/>
                    <a:pt x="3252" y="1642"/>
                  </a:cubicBezTo>
                  <a:cubicBezTo>
                    <a:pt x="3252" y="730"/>
                    <a:pt x="2523" y="0"/>
                    <a:pt x="1611" y="0"/>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03;p104">
              <a:extLst>
                <a:ext uri="{FF2B5EF4-FFF2-40B4-BE49-F238E27FC236}">
                  <a16:creationId xmlns:a16="http://schemas.microsoft.com/office/drawing/2014/main" id="{09B666A9-1232-4AE4-9057-A7DB32F7F86D}"/>
                </a:ext>
              </a:extLst>
            </p:cNvPr>
            <p:cNvSpPr/>
            <p:nvPr/>
          </p:nvSpPr>
          <p:spPr>
            <a:xfrm>
              <a:off x="7050875" y="1750125"/>
              <a:ext cx="72975" cy="32700"/>
            </a:xfrm>
            <a:custGeom>
              <a:avLst/>
              <a:gdLst/>
              <a:ahLst/>
              <a:cxnLst/>
              <a:rect l="l" t="t" r="r" b="b"/>
              <a:pathLst>
                <a:path w="2919" h="1308" extrusionOk="0">
                  <a:moveTo>
                    <a:pt x="456" y="0"/>
                  </a:moveTo>
                  <a:cubicBezTo>
                    <a:pt x="456" y="0"/>
                    <a:pt x="0" y="1307"/>
                    <a:pt x="1125" y="1307"/>
                  </a:cubicBezTo>
                  <a:cubicBezTo>
                    <a:pt x="2250" y="1307"/>
                    <a:pt x="2918" y="0"/>
                    <a:pt x="2918" y="0"/>
                  </a:cubicBez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104;p104">
              <a:extLst>
                <a:ext uri="{FF2B5EF4-FFF2-40B4-BE49-F238E27FC236}">
                  <a16:creationId xmlns:a16="http://schemas.microsoft.com/office/drawing/2014/main" id="{031D024D-E9F4-4A87-8432-A75CB2B104B3}"/>
                </a:ext>
              </a:extLst>
            </p:cNvPr>
            <p:cNvSpPr/>
            <p:nvPr/>
          </p:nvSpPr>
          <p:spPr>
            <a:xfrm>
              <a:off x="7112425" y="1664250"/>
              <a:ext cx="52450" cy="16750"/>
            </a:xfrm>
            <a:custGeom>
              <a:avLst/>
              <a:gdLst/>
              <a:ahLst/>
              <a:cxnLst/>
              <a:rect l="l" t="t" r="r" b="b"/>
              <a:pathLst>
                <a:path w="2098" h="670" fill="none" extrusionOk="0">
                  <a:moveTo>
                    <a:pt x="1" y="365"/>
                  </a:moveTo>
                  <a:cubicBezTo>
                    <a:pt x="1" y="365"/>
                    <a:pt x="1338" y="0"/>
                    <a:pt x="2098" y="669"/>
                  </a:cubicBezTo>
                </a:path>
              </a:pathLst>
            </a:custGeom>
            <a:noFill/>
            <a:ln w="9875" cap="rnd" cmpd="sng">
              <a:solidFill>
                <a:srgbClr val="3F2A4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105;p104">
              <a:extLst>
                <a:ext uri="{FF2B5EF4-FFF2-40B4-BE49-F238E27FC236}">
                  <a16:creationId xmlns:a16="http://schemas.microsoft.com/office/drawing/2014/main" id="{25C98E4D-427D-42AE-8786-5185E2238096}"/>
                </a:ext>
              </a:extLst>
            </p:cNvPr>
            <p:cNvSpPr/>
            <p:nvPr/>
          </p:nvSpPr>
          <p:spPr>
            <a:xfrm>
              <a:off x="7060000" y="1680975"/>
              <a:ext cx="19025" cy="41050"/>
            </a:xfrm>
            <a:custGeom>
              <a:avLst/>
              <a:gdLst/>
              <a:ahLst/>
              <a:cxnLst/>
              <a:rect l="l" t="t" r="r" b="b"/>
              <a:pathLst>
                <a:path w="761" h="1642" fill="none" extrusionOk="0">
                  <a:moveTo>
                    <a:pt x="365" y="0"/>
                  </a:moveTo>
                  <a:lnTo>
                    <a:pt x="0" y="1490"/>
                  </a:lnTo>
                  <a:lnTo>
                    <a:pt x="760" y="1642"/>
                  </a:lnTo>
                </a:path>
              </a:pathLst>
            </a:custGeom>
            <a:noFill/>
            <a:ln w="9875" cap="flat" cmpd="sng">
              <a:solidFill>
                <a:srgbClr val="6B3F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106;p104">
              <a:extLst>
                <a:ext uri="{FF2B5EF4-FFF2-40B4-BE49-F238E27FC236}">
                  <a16:creationId xmlns:a16="http://schemas.microsoft.com/office/drawing/2014/main" id="{E0A2231E-7347-425B-B51D-C9372265F2F2}"/>
                </a:ext>
              </a:extLst>
            </p:cNvPr>
            <p:cNvSpPr/>
            <p:nvPr/>
          </p:nvSpPr>
          <p:spPr>
            <a:xfrm>
              <a:off x="7107100" y="1620175"/>
              <a:ext cx="73750" cy="25100"/>
            </a:xfrm>
            <a:custGeom>
              <a:avLst/>
              <a:gdLst/>
              <a:ahLst/>
              <a:cxnLst/>
              <a:rect l="l" t="t" r="r" b="b"/>
              <a:pathLst>
                <a:path w="2950" h="1004" fill="none" extrusionOk="0">
                  <a:moveTo>
                    <a:pt x="1" y="274"/>
                  </a:moveTo>
                  <a:cubicBezTo>
                    <a:pt x="1" y="274"/>
                    <a:pt x="2220" y="1"/>
                    <a:pt x="2949" y="1004"/>
                  </a:cubicBezTo>
                </a:path>
              </a:pathLst>
            </a:custGeom>
            <a:noFill/>
            <a:ln w="9875" cap="rnd" cmpd="sng">
              <a:solidFill>
                <a:srgbClr val="3F2A4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07;p104">
              <a:extLst>
                <a:ext uri="{FF2B5EF4-FFF2-40B4-BE49-F238E27FC236}">
                  <a16:creationId xmlns:a16="http://schemas.microsoft.com/office/drawing/2014/main" id="{F65DCED8-FD82-4853-9A5E-6CD660F6D248}"/>
                </a:ext>
              </a:extLst>
            </p:cNvPr>
            <p:cNvSpPr/>
            <p:nvPr/>
          </p:nvSpPr>
          <p:spPr>
            <a:xfrm>
              <a:off x="7243875" y="1750125"/>
              <a:ext cx="24350" cy="24325"/>
            </a:xfrm>
            <a:custGeom>
              <a:avLst/>
              <a:gdLst/>
              <a:ahLst/>
              <a:cxnLst/>
              <a:rect l="l" t="t" r="r" b="b"/>
              <a:pathLst>
                <a:path w="974" h="973" extrusionOk="0">
                  <a:moveTo>
                    <a:pt x="487" y="0"/>
                  </a:moveTo>
                  <a:cubicBezTo>
                    <a:pt x="214" y="0"/>
                    <a:pt x="1" y="213"/>
                    <a:pt x="1" y="486"/>
                  </a:cubicBezTo>
                  <a:cubicBezTo>
                    <a:pt x="1" y="760"/>
                    <a:pt x="214" y="973"/>
                    <a:pt x="487" y="973"/>
                  </a:cubicBezTo>
                  <a:cubicBezTo>
                    <a:pt x="761" y="973"/>
                    <a:pt x="974" y="760"/>
                    <a:pt x="974" y="486"/>
                  </a:cubicBezTo>
                  <a:cubicBezTo>
                    <a:pt x="974" y="213"/>
                    <a:pt x="761" y="0"/>
                    <a:pt x="487"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108;p104">
              <a:extLst>
                <a:ext uri="{FF2B5EF4-FFF2-40B4-BE49-F238E27FC236}">
                  <a16:creationId xmlns:a16="http://schemas.microsoft.com/office/drawing/2014/main" id="{D8472AFD-9F99-47CA-879B-E0D79BEAD512}"/>
                </a:ext>
              </a:extLst>
            </p:cNvPr>
            <p:cNvSpPr/>
            <p:nvPr/>
          </p:nvSpPr>
          <p:spPr>
            <a:xfrm>
              <a:off x="7224125" y="1706800"/>
              <a:ext cx="46375" cy="36500"/>
            </a:xfrm>
            <a:custGeom>
              <a:avLst/>
              <a:gdLst/>
              <a:ahLst/>
              <a:cxnLst/>
              <a:rect l="l" t="t" r="r" b="b"/>
              <a:pathLst>
                <a:path w="1855" h="1460" fill="none" extrusionOk="0">
                  <a:moveTo>
                    <a:pt x="1" y="1460"/>
                  </a:moveTo>
                  <a:lnTo>
                    <a:pt x="1855" y="1"/>
                  </a:lnTo>
                </a:path>
              </a:pathLst>
            </a:custGeom>
            <a:noFill/>
            <a:ln w="9875" cap="flat" cmpd="sng">
              <a:solidFill>
                <a:srgbClr val="6B3F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109;p104">
              <a:extLst>
                <a:ext uri="{FF2B5EF4-FFF2-40B4-BE49-F238E27FC236}">
                  <a16:creationId xmlns:a16="http://schemas.microsoft.com/office/drawing/2014/main" id="{7EEB264B-3E8D-4090-9A50-D0379C78014A}"/>
                </a:ext>
              </a:extLst>
            </p:cNvPr>
            <p:cNvSpPr/>
            <p:nvPr/>
          </p:nvSpPr>
          <p:spPr>
            <a:xfrm>
              <a:off x="7123275" y="1968975"/>
              <a:ext cx="78075" cy="207200"/>
            </a:xfrm>
            <a:custGeom>
              <a:avLst/>
              <a:gdLst/>
              <a:ahLst/>
              <a:cxnLst/>
              <a:rect l="l" t="t" r="r" b="b"/>
              <a:pathLst>
                <a:path w="3123" h="8288" extrusionOk="0">
                  <a:moveTo>
                    <a:pt x="630" y="0"/>
                  </a:moveTo>
                  <a:lnTo>
                    <a:pt x="53" y="6930"/>
                  </a:lnTo>
                  <a:cubicBezTo>
                    <a:pt x="1" y="7687"/>
                    <a:pt x="576" y="8288"/>
                    <a:pt x="1279" y="8288"/>
                  </a:cubicBezTo>
                  <a:cubicBezTo>
                    <a:pt x="1395" y="8288"/>
                    <a:pt x="1513" y="8272"/>
                    <a:pt x="1633" y="8237"/>
                  </a:cubicBezTo>
                  <a:cubicBezTo>
                    <a:pt x="2211" y="8085"/>
                    <a:pt x="2758" y="7873"/>
                    <a:pt x="2849" y="7599"/>
                  </a:cubicBezTo>
                  <a:cubicBezTo>
                    <a:pt x="3123" y="6900"/>
                    <a:pt x="630" y="0"/>
                    <a:pt x="630"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110;p104">
              <a:extLst>
                <a:ext uri="{FF2B5EF4-FFF2-40B4-BE49-F238E27FC236}">
                  <a16:creationId xmlns:a16="http://schemas.microsoft.com/office/drawing/2014/main" id="{00FF02A7-E397-4247-B0CD-347BA6522F7C}"/>
                </a:ext>
              </a:extLst>
            </p:cNvPr>
            <p:cNvSpPr/>
            <p:nvPr/>
          </p:nvSpPr>
          <p:spPr>
            <a:xfrm>
              <a:off x="7031875" y="1968975"/>
              <a:ext cx="103375" cy="179175"/>
            </a:xfrm>
            <a:custGeom>
              <a:avLst/>
              <a:gdLst/>
              <a:ahLst/>
              <a:cxnLst/>
              <a:rect l="l" t="t" r="r" b="b"/>
              <a:pathLst>
                <a:path w="4135" h="7167" extrusionOk="0">
                  <a:moveTo>
                    <a:pt x="4134" y="0"/>
                  </a:moveTo>
                  <a:lnTo>
                    <a:pt x="153" y="5927"/>
                  </a:lnTo>
                  <a:cubicBezTo>
                    <a:pt x="1" y="6170"/>
                    <a:pt x="61" y="6505"/>
                    <a:pt x="305" y="6657"/>
                  </a:cubicBezTo>
                  <a:lnTo>
                    <a:pt x="973" y="7082"/>
                  </a:lnTo>
                  <a:cubicBezTo>
                    <a:pt x="1069" y="7140"/>
                    <a:pt x="1171" y="7167"/>
                    <a:pt x="1269" y="7167"/>
                  </a:cubicBezTo>
                  <a:cubicBezTo>
                    <a:pt x="1483" y="7167"/>
                    <a:pt x="1680" y="7038"/>
                    <a:pt x="1764" y="6809"/>
                  </a:cubicBezTo>
                  <a:lnTo>
                    <a:pt x="4134"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111;p104">
              <a:extLst>
                <a:ext uri="{FF2B5EF4-FFF2-40B4-BE49-F238E27FC236}">
                  <a16:creationId xmlns:a16="http://schemas.microsoft.com/office/drawing/2014/main" id="{CD7D796F-E9C6-4F35-8827-CD300A7DE31A}"/>
                </a:ext>
              </a:extLst>
            </p:cNvPr>
            <p:cNvSpPr/>
            <p:nvPr/>
          </p:nvSpPr>
          <p:spPr>
            <a:xfrm>
              <a:off x="7290250" y="1986450"/>
              <a:ext cx="214300" cy="662650"/>
            </a:xfrm>
            <a:custGeom>
              <a:avLst/>
              <a:gdLst/>
              <a:ahLst/>
              <a:cxnLst/>
              <a:rect l="l" t="t" r="r" b="b"/>
              <a:pathLst>
                <a:path w="8572" h="26506" extrusionOk="0">
                  <a:moveTo>
                    <a:pt x="3982" y="0"/>
                  </a:moveTo>
                  <a:cubicBezTo>
                    <a:pt x="912" y="790"/>
                    <a:pt x="0" y="5046"/>
                    <a:pt x="0" y="5046"/>
                  </a:cubicBezTo>
                  <a:lnTo>
                    <a:pt x="2675" y="26505"/>
                  </a:lnTo>
                  <a:lnTo>
                    <a:pt x="8572" y="26080"/>
                  </a:lnTo>
                  <a:cubicBezTo>
                    <a:pt x="8572" y="26080"/>
                    <a:pt x="7113" y="10456"/>
                    <a:pt x="6353" y="6018"/>
                  </a:cubicBezTo>
                  <a:cubicBezTo>
                    <a:pt x="5563" y="1550"/>
                    <a:pt x="3982" y="0"/>
                    <a:pt x="3982"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112;p104">
              <a:extLst>
                <a:ext uri="{FF2B5EF4-FFF2-40B4-BE49-F238E27FC236}">
                  <a16:creationId xmlns:a16="http://schemas.microsoft.com/office/drawing/2014/main" id="{1723B743-941C-423E-9C6E-36B6CFCBB937}"/>
                </a:ext>
              </a:extLst>
            </p:cNvPr>
            <p:cNvSpPr/>
            <p:nvPr/>
          </p:nvSpPr>
          <p:spPr>
            <a:xfrm>
              <a:off x="7108625" y="2170325"/>
              <a:ext cx="276625" cy="487125"/>
            </a:xfrm>
            <a:custGeom>
              <a:avLst/>
              <a:gdLst/>
              <a:ahLst/>
              <a:cxnLst/>
              <a:rect l="l" t="t" r="r" b="b"/>
              <a:pathLst>
                <a:path w="11065" h="19485" extrusionOk="0">
                  <a:moveTo>
                    <a:pt x="2827" y="1"/>
                  </a:moveTo>
                  <a:lnTo>
                    <a:pt x="1" y="17509"/>
                  </a:lnTo>
                  <a:lnTo>
                    <a:pt x="9089" y="19484"/>
                  </a:lnTo>
                  <a:lnTo>
                    <a:pt x="11065" y="2037"/>
                  </a:lnTo>
                  <a:lnTo>
                    <a:pt x="2827"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113;p104">
              <a:extLst>
                <a:ext uri="{FF2B5EF4-FFF2-40B4-BE49-F238E27FC236}">
                  <a16:creationId xmlns:a16="http://schemas.microsoft.com/office/drawing/2014/main" id="{08B1F50C-899A-4A6D-8400-FA27840C161A}"/>
                </a:ext>
              </a:extLst>
            </p:cNvPr>
            <p:cNvSpPr/>
            <p:nvPr/>
          </p:nvSpPr>
          <p:spPr>
            <a:xfrm>
              <a:off x="7060750" y="2302575"/>
              <a:ext cx="472675" cy="385125"/>
            </a:xfrm>
            <a:custGeom>
              <a:avLst/>
              <a:gdLst/>
              <a:ahLst/>
              <a:cxnLst/>
              <a:rect l="l" t="t" r="r" b="b"/>
              <a:pathLst>
                <a:path w="18907" h="15405" extrusionOk="0">
                  <a:moveTo>
                    <a:pt x="844" y="1"/>
                  </a:moveTo>
                  <a:cubicBezTo>
                    <a:pt x="530" y="1"/>
                    <a:pt x="238" y="207"/>
                    <a:pt x="153" y="547"/>
                  </a:cubicBezTo>
                  <a:lnTo>
                    <a:pt x="31" y="1003"/>
                  </a:lnTo>
                  <a:cubicBezTo>
                    <a:pt x="1" y="1185"/>
                    <a:pt x="31" y="1398"/>
                    <a:pt x="122" y="1550"/>
                  </a:cubicBezTo>
                  <a:lnTo>
                    <a:pt x="730" y="2492"/>
                  </a:lnTo>
                  <a:lnTo>
                    <a:pt x="730" y="5866"/>
                  </a:lnTo>
                  <a:cubicBezTo>
                    <a:pt x="730" y="6808"/>
                    <a:pt x="1216" y="7659"/>
                    <a:pt x="2037" y="8146"/>
                  </a:cubicBezTo>
                  <a:lnTo>
                    <a:pt x="13891" y="14985"/>
                  </a:lnTo>
                  <a:cubicBezTo>
                    <a:pt x="14384" y="15271"/>
                    <a:pt x="14916" y="15405"/>
                    <a:pt x="15438" y="15405"/>
                  </a:cubicBezTo>
                  <a:cubicBezTo>
                    <a:pt x="16690" y="15405"/>
                    <a:pt x="17888" y="14639"/>
                    <a:pt x="18360" y="13374"/>
                  </a:cubicBezTo>
                  <a:lnTo>
                    <a:pt x="18390" y="13313"/>
                  </a:lnTo>
                  <a:cubicBezTo>
                    <a:pt x="18907" y="11884"/>
                    <a:pt x="18360" y="10304"/>
                    <a:pt x="17053" y="9544"/>
                  </a:cubicBezTo>
                  <a:lnTo>
                    <a:pt x="1247" y="152"/>
                  </a:lnTo>
                  <a:lnTo>
                    <a:pt x="1247" y="121"/>
                  </a:lnTo>
                  <a:cubicBezTo>
                    <a:pt x="1119" y="39"/>
                    <a:pt x="980" y="1"/>
                    <a:pt x="844"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114;p104">
              <a:extLst>
                <a:ext uri="{FF2B5EF4-FFF2-40B4-BE49-F238E27FC236}">
                  <a16:creationId xmlns:a16="http://schemas.microsoft.com/office/drawing/2014/main" id="{38FA0CD9-F5F1-4A44-B085-1B8EA55D830F}"/>
                </a:ext>
              </a:extLst>
            </p:cNvPr>
            <p:cNvSpPr/>
            <p:nvPr/>
          </p:nvSpPr>
          <p:spPr>
            <a:xfrm>
              <a:off x="7139175" y="2303100"/>
              <a:ext cx="104725" cy="116500"/>
            </a:xfrm>
            <a:custGeom>
              <a:avLst/>
              <a:gdLst/>
              <a:ahLst/>
              <a:cxnLst/>
              <a:rect l="l" t="t" r="r" b="b"/>
              <a:pathLst>
                <a:path w="4189" h="4660" extrusionOk="0">
                  <a:moveTo>
                    <a:pt x="899" y="1"/>
                  </a:moveTo>
                  <a:cubicBezTo>
                    <a:pt x="429" y="1"/>
                    <a:pt x="0" y="377"/>
                    <a:pt x="25" y="891"/>
                  </a:cubicBezTo>
                  <a:lnTo>
                    <a:pt x="55" y="2106"/>
                  </a:lnTo>
                  <a:lnTo>
                    <a:pt x="4189" y="4660"/>
                  </a:lnTo>
                  <a:lnTo>
                    <a:pt x="3520" y="2532"/>
                  </a:lnTo>
                  <a:cubicBezTo>
                    <a:pt x="3156" y="1438"/>
                    <a:pt x="2335" y="526"/>
                    <a:pt x="1271" y="70"/>
                  </a:cubicBezTo>
                  <a:lnTo>
                    <a:pt x="1241" y="70"/>
                  </a:lnTo>
                  <a:cubicBezTo>
                    <a:pt x="1128" y="23"/>
                    <a:pt x="1012" y="1"/>
                    <a:pt x="899" y="1"/>
                  </a:cubicBezTo>
                  <a:close/>
                </a:path>
              </a:pathLst>
            </a:custGeom>
            <a:solidFill>
              <a:srgbClr val="91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115;p104">
              <a:extLst>
                <a:ext uri="{FF2B5EF4-FFF2-40B4-BE49-F238E27FC236}">
                  <a16:creationId xmlns:a16="http://schemas.microsoft.com/office/drawing/2014/main" id="{4BA6BB50-1E0B-4E95-883B-B31AC9C6D112}"/>
                </a:ext>
              </a:extLst>
            </p:cNvPr>
            <p:cNvSpPr/>
            <p:nvPr/>
          </p:nvSpPr>
          <p:spPr>
            <a:xfrm>
              <a:off x="7313800" y="2468200"/>
              <a:ext cx="219625" cy="219500"/>
            </a:xfrm>
            <a:custGeom>
              <a:avLst/>
              <a:gdLst/>
              <a:ahLst/>
              <a:cxnLst/>
              <a:rect l="l" t="t" r="r" b="b"/>
              <a:pathLst>
                <a:path w="8785" h="8780" extrusionOk="0">
                  <a:moveTo>
                    <a:pt x="2067" y="1"/>
                  </a:moveTo>
                  <a:cubicBezTo>
                    <a:pt x="2098" y="1734"/>
                    <a:pt x="1855" y="4469"/>
                    <a:pt x="0" y="6202"/>
                  </a:cubicBezTo>
                  <a:lnTo>
                    <a:pt x="3769" y="8360"/>
                  </a:lnTo>
                  <a:cubicBezTo>
                    <a:pt x="4262" y="8646"/>
                    <a:pt x="4794" y="8780"/>
                    <a:pt x="5316" y="8780"/>
                  </a:cubicBezTo>
                  <a:cubicBezTo>
                    <a:pt x="6568" y="8780"/>
                    <a:pt x="7766" y="8014"/>
                    <a:pt x="8238" y="6749"/>
                  </a:cubicBezTo>
                  <a:lnTo>
                    <a:pt x="8268" y="6688"/>
                  </a:lnTo>
                  <a:cubicBezTo>
                    <a:pt x="8785" y="5259"/>
                    <a:pt x="8238" y="3679"/>
                    <a:pt x="6931" y="2919"/>
                  </a:cubicBezTo>
                  <a:lnTo>
                    <a:pt x="2067"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116;p104">
              <a:extLst>
                <a:ext uri="{FF2B5EF4-FFF2-40B4-BE49-F238E27FC236}">
                  <a16:creationId xmlns:a16="http://schemas.microsoft.com/office/drawing/2014/main" id="{E9B30213-EBFB-436A-922F-A331A5118D29}"/>
                </a:ext>
              </a:extLst>
            </p:cNvPr>
            <p:cNvSpPr/>
            <p:nvPr/>
          </p:nvSpPr>
          <p:spPr>
            <a:xfrm>
              <a:off x="7040225" y="4289675"/>
              <a:ext cx="484850" cy="86650"/>
            </a:xfrm>
            <a:custGeom>
              <a:avLst/>
              <a:gdLst/>
              <a:ahLst/>
              <a:cxnLst/>
              <a:rect l="l" t="t" r="r" b="b"/>
              <a:pathLst>
                <a:path w="19394" h="3466" extrusionOk="0">
                  <a:moveTo>
                    <a:pt x="4773" y="0"/>
                  </a:moveTo>
                  <a:cubicBezTo>
                    <a:pt x="1885" y="0"/>
                    <a:pt x="1" y="3465"/>
                    <a:pt x="1" y="3465"/>
                  </a:cubicBezTo>
                  <a:lnTo>
                    <a:pt x="19393" y="3465"/>
                  </a:lnTo>
                  <a:lnTo>
                    <a:pt x="18573"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117;p104">
              <a:extLst>
                <a:ext uri="{FF2B5EF4-FFF2-40B4-BE49-F238E27FC236}">
                  <a16:creationId xmlns:a16="http://schemas.microsoft.com/office/drawing/2014/main" id="{F5E33357-C57A-44DF-9AF4-C32148970076}"/>
                </a:ext>
              </a:extLst>
            </p:cNvPr>
            <p:cNvSpPr/>
            <p:nvPr/>
          </p:nvSpPr>
          <p:spPr>
            <a:xfrm>
              <a:off x="7034150" y="3400600"/>
              <a:ext cx="158850" cy="281950"/>
            </a:xfrm>
            <a:custGeom>
              <a:avLst/>
              <a:gdLst/>
              <a:ahLst/>
              <a:cxnLst/>
              <a:rect l="l" t="t" r="r" b="b"/>
              <a:pathLst>
                <a:path w="6354" h="11278" extrusionOk="0">
                  <a:moveTo>
                    <a:pt x="366" y="0"/>
                  </a:moveTo>
                  <a:lnTo>
                    <a:pt x="92" y="5350"/>
                  </a:lnTo>
                  <a:cubicBezTo>
                    <a:pt x="1" y="6718"/>
                    <a:pt x="92" y="8086"/>
                    <a:pt x="335" y="9393"/>
                  </a:cubicBezTo>
                  <a:lnTo>
                    <a:pt x="669" y="11277"/>
                  </a:lnTo>
                  <a:lnTo>
                    <a:pt x="700" y="11277"/>
                  </a:lnTo>
                  <a:cubicBezTo>
                    <a:pt x="3800" y="11277"/>
                    <a:pt x="6353" y="8754"/>
                    <a:pt x="6353" y="5654"/>
                  </a:cubicBezTo>
                  <a:cubicBezTo>
                    <a:pt x="6353" y="2523"/>
                    <a:pt x="3800" y="0"/>
                    <a:pt x="700"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118;p104">
              <a:extLst>
                <a:ext uri="{FF2B5EF4-FFF2-40B4-BE49-F238E27FC236}">
                  <a16:creationId xmlns:a16="http://schemas.microsoft.com/office/drawing/2014/main" id="{D9978306-DFBA-422A-AAEB-D9BDD5B858FC}"/>
                </a:ext>
              </a:extLst>
            </p:cNvPr>
            <p:cNvSpPr/>
            <p:nvPr/>
          </p:nvSpPr>
          <p:spPr>
            <a:xfrm>
              <a:off x="7398150" y="2582200"/>
              <a:ext cx="128450" cy="105500"/>
            </a:xfrm>
            <a:custGeom>
              <a:avLst/>
              <a:gdLst/>
              <a:ahLst/>
              <a:cxnLst/>
              <a:rect l="l" t="t" r="r" b="b"/>
              <a:pathLst>
                <a:path w="5138" h="4220" extrusionOk="0">
                  <a:moveTo>
                    <a:pt x="3891" y="0"/>
                  </a:moveTo>
                  <a:cubicBezTo>
                    <a:pt x="1854" y="0"/>
                    <a:pt x="183" y="1581"/>
                    <a:pt x="0" y="3557"/>
                  </a:cubicBezTo>
                  <a:lnTo>
                    <a:pt x="395" y="3800"/>
                  </a:lnTo>
                  <a:cubicBezTo>
                    <a:pt x="888" y="4086"/>
                    <a:pt x="1420" y="4220"/>
                    <a:pt x="1942" y="4220"/>
                  </a:cubicBezTo>
                  <a:cubicBezTo>
                    <a:pt x="3194" y="4220"/>
                    <a:pt x="4392" y="3454"/>
                    <a:pt x="4864" y="2189"/>
                  </a:cubicBezTo>
                  <a:lnTo>
                    <a:pt x="4894" y="2128"/>
                  </a:lnTo>
                  <a:cubicBezTo>
                    <a:pt x="5137" y="1459"/>
                    <a:pt x="5137" y="791"/>
                    <a:pt x="4955" y="152"/>
                  </a:cubicBezTo>
                  <a:cubicBezTo>
                    <a:pt x="4620" y="61"/>
                    <a:pt x="4256" y="0"/>
                    <a:pt x="3891"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41332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425565" y="870469"/>
            <a:ext cx="8043651" cy="442200"/>
          </a:xfrm>
          <a:noFill/>
          <a:ln>
            <a:noFill/>
          </a:ln>
        </p:spPr>
        <p:txBody>
          <a:bodyPr spcFirstLastPara="1" wrap="square" lIns="91425" tIns="91425" rIns="91425" bIns="91425" anchor="t" anchorCtr="0">
            <a:noAutofit/>
          </a:bodyPr>
          <a:lstStyle/>
          <a:p>
            <a:pPr marL="127000" indent="0" algn="just"/>
            <a:r>
              <a:rPr lang="es-ES" sz="1200" dirty="0">
                <a:solidFill>
                  <a:schemeClr val="dk2"/>
                </a:solidFill>
                <a:latin typeface="Livvic"/>
                <a:ea typeface="Livvic"/>
                <a:cs typeface="Livvic"/>
              </a:rPr>
              <a:t>Un servicio de calidad evidenciado de manera permanente en los comportamientos y actitudes de las personas que desarrollan labores en los diferentes canales de atención: </a:t>
            </a:r>
          </a:p>
          <a:p>
            <a:pPr marL="412750" indent="-285750" algn="just">
              <a:buFont typeface="Arial" panose="020B0604020202020204" pitchFamily="34" charset="0"/>
              <a:buChar char="•"/>
            </a:pPr>
            <a:endParaRPr lang="es-ES" sz="1200" dirty="0">
              <a:solidFill>
                <a:schemeClr val="dk2"/>
              </a:solidFill>
              <a:latin typeface="Livvic"/>
              <a:ea typeface="Livvic"/>
              <a:cs typeface="Livvic"/>
            </a:endParaRP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Respetuoso</a:t>
            </a:r>
            <a:r>
              <a:rPr lang="es-ES" sz="1200" dirty="0">
                <a:solidFill>
                  <a:schemeClr val="dk2"/>
                </a:solidFill>
                <a:latin typeface="Livvic"/>
                <a:ea typeface="Livvic"/>
                <a:cs typeface="Livvic"/>
              </a:rPr>
              <a:t>: reconocer a todas las personas y valorarlas sin desconocer sus diferencias.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Amable</a:t>
            </a:r>
            <a:r>
              <a:rPr lang="es-ES" sz="1200" dirty="0">
                <a:solidFill>
                  <a:schemeClr val="dk2"/>
                </a:solidFill>
                <a:latin typeface="Livvic"/>
                <a:ea typeface="Livvic"/>
                <a:cs typeface="Livvic"/>
              </a:rPr>
              <a:t>: ser gentil, cortés, agradable y servicial en la interacción con los demás.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Confiable</a:t>
            </a:r>
            <a:r>
              <a:rPr lang="es-ES" sz="1200" dirty="0">
                <a:solidFill>
                  <a:schemeClr val="dk2"/>
                </a:solidFill>
                <a:latin typeface="Livvic"/>
                <a:ea typeface="Livvic"/>
                <a:cs typeface="Livvic"/>
              </a:rPr>
              <a:t>: las respuestas y resultados deben ser certeras, basadas en normas y procedimientos.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Empático</a:t>
            </a:r>
            <a:r>
              <a:rPr lang="es-ES" sz="1200" dirty="0">
                <a:solidFill>
                  <a:schemeClr val="dk2"/>
                </a:solidFill>
                <a:latin typeface="Livvic"/>
                <a:ea typeface="Livvic"/>
                <a:cs typeface="Livvic"/>
              </a:rPr>
              <a:t>: comprender al otro permite ponerse en su lugar y entender sus necesidades o inquietudes con mayor precisión.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Incluyente</a:t>
            </a:r>
            <a:r>
              <a:rPr lang="es-ES" sz="1200" dirty="0">
                <a:solidFill>
                  <a:schemeClr val="dk2"/>
                </a:solidFill>
                <a:latin typeface="Livvic"/>
                <a:ea typeface="Livvic"/>
                <a:cs typeface="Livvic"/>
              </a:rPr>
              <a:t>: el servicio debe ser de la misma calidad para todos los ciudadanos, al reconocer y respetar la diversidad de todas las personas.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Oportuno</a:t>
            </a:r>
            <a:r>
              <a:rPr lang="es-ES" sz="1200" dirty="0">
                <a:solidFill>
                  <a:schemeClr val="dk2"/>
                </a:solidFill>
                <a:latin typeface="Livvic"/>
                <a:ea typeface="Livvic"/>
                <a:cs typeface="Livvic"/>
              </a:rPr>
              <a:t>: todas las respuestas o resultados deben darse en el momento adecuado, y cumplir los términos acordados con el ciudadano.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Efectivo</a:t>
            </a:r>
            <a:r>
              <a:rPr lang="es-ES" sz="1200" dirty="0">
                <a:solidFill>
                  <a:schemeClr val="dk2"/>
                </a:solidFill>
                <a:latin typeface="Livvic"/>
                <a:ea typeface="Livvic"/>
                <a:cs typeface="Livvic"/>
              </a:rPr>
              <a:t>: el proceso de servicio debe resolver exactamente lo requerido por el ciudadano. </a:t>
            </a:r>
          </a:p>
          <a:p>
            <a:pPr marL="412750" indent="-285750" algn="just">
              <a:buFont typeface="Arial" panose="020B0604020202020204" pitchFamily="34" charset="0"/>
              <a:buChar char="•"/>
            </a:pPr>
            <a:r>
              <a:rPr lang="es-ES" sz="1200" b="1" dirty="0">
                <a:solidFill>
                  <a:schemeClr val="accent3"/>
                </a:solidFill>
                <a:latin typeface="Livvic"/>
                <a:ea typeface="Livvic"/>
                <a:cs typeface="Livvic"/>
              </a:rPr>
              <a:t>Innovador</a:t>
            </a:r>
            <a:r>
              <a:rPr lang="es-ES" sz="1200" dirty="0">
                <a:solidFill>
                  <a:schemeClr val="dk2"/>
                </a:solidFill>
                <a:latin typeface="Livvic"/>
                <a:ea typeface="Livvic"/>
                <a:cs typeface="Livvic"/>
              </a:rPr>
              <a:t>: la gestión de servicio cambia y se debe reinventar de acuerdo con las necesidades de las personas, los desarrollos tecnológicos y de las experiencias de servicio de la entidad.</a:t>
            </a:r>
          </a:p>
        </p:txBody>
      </p:sp>
      <p:sp>
        <p:nvSpPr>
          <p:cNvPr id="88" name="Google Shape;1831;p100"/>
          <p:cNvSpPr txBox="1">
            <a:spLocks/>
          </p:cNvSpPr>
          <p:nvPr/>
        </p:nvSpPr>
        <p:spPr>
          <a:xfrm>
            <a:off x="1908832" y="354569"/>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ES" sz="2000" dirty="0">
                <a:solidFill>
                  <a:schemeClr val="accent1"/>
                </a:solidFill>
              </a:rPr>
              <a:t>ATRIBUTOS PARA LA </a:t>
            </a:r>
            <a:r>
              <a:rPr lang="es-ES" sz="2000" dirty="0">
                <a:solidFill>
                  <a:srgbClr val="E65955"/>
                </a:solidFill>
              </a:rPr>
              <a:t>DIMENSIÓN GESTIÓN CON VALORES PARA RESULTADOS</a:t>
            </a:r>
            <a:r>
              <a:rPr lang="es-419" sz="2000" dirty="0">
                <a:solidFill>
                  <a:srgbClr val="671C34"/>
                </a:solidFill>
              </a:rPr>
              <a:t> </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2003686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743200" y="1896332"/>
            <a:ext cx="7402553" cy="675418"/>
          </a:xfrm>
          <a:prstGeom prst="rect">
            <a:avLst/>
          </a:prstGeom>
        </p:spPr>
        <p:txBody>
          <a:bodyPr spcFirstLastPara="1" wrap="square" lIns="91425" tIns="91425" rIns="91425" bIns="91425" anchor="b" anchorCtr="0">
            <a:noAutofit/>
          </a:bodyPr>
          <a:lstStyle/>
          <a:p>
            <a:pPr lvl="0"/>
            <a:r>
              <a:rPr lang="es-419" sz="3200" dirty="0">
                <a:solidFill>
                  <a:srgbClr val="671C34"/>
                </a:solidFill>
              </a:rPr>
              <a:t>4. Dimensión: </a:t>
            </a:r>
            <a:r>
              <a:rPr lang="es-ES" sz="3200" dirty="0">
                <a:solidFill>
                  <a:srgbClr val="671C34"/>
                </a:solidFill>
              </a:rPr>
              <a:t>Evaluación De Resultados </a:t>
            </a:r>
            <a:endParaRPr lang="es-419" sz="3200" dirty="0">
              <a:solidFill>
                <a:srgbClr val="671C34"/>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99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30204" y="683885"/>
            <a:ext cx="5074483"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4. DIMENSIÓN: EVALUACIÓN DE RESULTADOS </a:t>
            </a:r>
          </a:p>
        </p:txBody>
      </p:sp>
      <p:sp>
        <p:nvSpPr>
          <p:cNvPr id="1638" name="Google Shape;1638;p95"/>
          <p:cNvSpPr txBox="1">
            <a:spLocks noGrp="1"/>
          </p:cNvSpPr>
          <p:nvPr>
            <p:ph type="subTitle" idx="2"/>
          </p:nvPr>
        </p:nvSpPr>
        <p:spPr>
          <a:xfrm>
            <a:off x="88378" y="1211891"/>
            <a:ext cx="3551396" cy="2214244"/>
          </a:xfrm>
          <a:prstGeom prst="rect">
            <a:avLst/>
          </a:prstGeom>
        </p:spPr>
        <p:txBody>
          <a:bodyPr spcFirstLastPara="1" wrap="square" lIns="91425" tIns="91425" rIns="91425" bIns="91425" anchor="t" anchorCtr="0">
            <a:noAutofit/>
          </a:bodyPr>
          <a:lstStyle/>
          <a:p>
            <a:pPr marL="0" lvl="0" indent="0" algn="just"/>
            <a:r>
              <a:rPr lang="es-ES" dirty="0"/>
              <a:t>Para MIPG es importante que las entidades conozcan de manera permanente los avances en su gestión y los logros de los resultados y metas propuestas, en los tiempos y recursos previstos y si general los efectos deseados para la sociedad; de igual manera, esto le permite introducir mejoras en la gestión. </a:t>
            </a:r>
          </a:p>
          <a:p>
            <a:pPr marL="0" lvl="0" indent="0" algn="just"/>
            <a:r>
              <a:rPr lang="es-ES" dirty="0"/>
              <a:t>Esta dimensión tiene como propósito promover en la entidad el seguimiento a la gestión y su desempeño, a fin de conocer permanentemente los avances en la consecución de los resultados previstos en su marco estratégico.</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9" name="Imagen 18">
            <a:extLst>
              <a:ext uri="{FF2B5EF4-FFF2-40B4-BE49-F238E27FC236}">
                <a16:creationId xmlns:a16="http://schemas.microsoft.com/office/drawing/2014/main" id="{80519E2D-8BC2-7CE5-B338-53DD6EB8073B}"/>
              </a:ext>
            </a:extLst>
          </p:cNvPr>
          <p:cNvPicPr>
            <a:picLocks noChangeAspect="1"/>
          </p:cNvPicPr>
          <p:nvPr/>
        </p:nvPicPr>
        <p:blipFill rotWithShape="1">
          <a:blip r:embed="rId11"/>
          <a:srcRect l="38018" t="27330" r="18649" b="33213"/>
          <a:stretch/>
        </p:blipFill>
        <p:spPr>
          <a:xfrm>
            <a:off x="4027932" y="1282243"/>
            <a:ext cx="5048250" cy="2872914"/>
          </a:xfrm>
          <a:prstGeom prst="rect">
            <a:avLst/>
          </a:prstGeom>
        </p:spPr>
      </p:pic>
      <p:sp>
        <p:nvSpPr>
          <p:cNvPr id="2" name="CuadroTexto 1">
            <a:extLst>
              <a:ext uri="{FF2B5EF4-FFF2-40B4-BE49-F238E27FC236}">
                <a16:creationId xmlns:a16="http://schemas.microsoft.com/office/drawing/2014/main" id="{15B59297-ABC5-9948-0F38-FF86EC001D36}"/>
              </a:ext>
            </a:extLst>
          </p:cNvPr>
          <p:cNvSpPr txBox="1"/>
          <p:nvPr/>
        </p:nvSpPr>
        <p:spPr>
          <a:xfrm>
            <a:off x="88378" y="963132"/>
            <a:ext cx="5099220" cy="307777"/>
          </a:xfrm>
          <a:prstGeom prst="rect">
            <a:avLst/>
          </a:prstGeom>
          <a:noFill/>
        </p:spPr>
        <p:txBody>
          <a:bodyPr wrap="square">
            <a:spAutoFit/>
          </a:bodyPr>
          <a:lstStyle/>
          <a:p>
            <a:r>
              <a:rPr lang="es-ES" sz="1400" b="1" dirty="0">
                <a:solidFill>
                  <a:srgbClr val="671C34"/>
                </a:solidFill>
                <a:latin typeface="Livvic"/>
              </a:rPr>
              <a:t>Descripción: </a:t>
            </a:r>
            <a:endParaRPr lang="es-CO" dirty="0"/>
          </a:p>
        </p:txBody>
      </p:sp>
    </p:spTree>
    <p:extLst>
      <p:ext uri="{BB962C8B-B14F-4D97-AF65-F5344CB8AC3E}">
        <p14:creationId xmlns:p14="http://schemas.microsoft.com/office/powerpoint/2010/main" val="3713246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30204" y="683885"/>
            <a:ext cx="5074483" cy="482400"/>
          </a:xfrm>
          <a:prstGeom prst="rect">
            <a:avLst/>
          </a:prstGeom>
        </p:spPr>
        <p:txBody>
          <a:bodyPr spcFirstLastPara="1" wrap="square" lIns="91425" tIns="91425" rIns="91425" bIns="91425" anchor="b" anchorCtr="0">
            <a:noAutofit/>
          </a:bodyPr>
          <a:lstStyle/>
          <a:p>
            <a:pPr lvl="0"/>
            <a:r>
              <a:rPr lang="es-ES" sz="2000" dirty="0">
                <a:solidFill>
                  <a:srgbClr val="671C34"/>
                </a:solidFill>
              </a:rPr>
              <a:t>4. DIMENSIÓN: EVALUACIÓN DE RESULTADOS </a:t>
            </a:r>
          </a:p>
        </p:txBody>
      </p:sp>
      <p:sp>
        <p:nvSpPr>
          <p:cNvPr id="1638" name="Google Shape;1638;p95"/>
          <p:cNvSpPr txBox="1">
            <a:spLocks noGrp="1"/>
          </p:cNvSpPr>
          <p:nvPr>
            <p:ph type="subTitle" idx="2"/>
          </p:nvPr>
        </p:nvSpPr>
        <p:spPr>
          <a:xfrm>
            <a:off x="88377" y="1211891"/>
            <a:ext cx="5408909" cy="3247724"/>
          </a:xfrm>
          <a:prstGeom prst="rect">
            <a:avLst/>
          </a:prstGeom>
        </p:spPr>
        <p:txBody>
          <a:bodyPr spcFirstLastPara="1" wrap="square" lIns="91425" tIns="91425" rIns="91425" bIns="91425" anchor="t" anchorCtr="0">
            <a:noAutofit/>
          </a:bodyPr>
          <a:lstStyle/>
          <a:p>
            <a:pPr marL="0" lvl="0" indent="0" algn="just"/>
            <a:r>
              <a:rPr lang="es-ES" dirty="0"/>
              <a:t>Tiene como propósito promover en la entidad el seguimiento a la gestión y su desempeño, a fin de conocer permanentemente los avances en la consecución de los resultados previstos en su marco estratégico. Tener un conocimiento certero de cómo se comportan los factores más importantes en la ejecución de lo planeado, le permite a la entidad (i) saber permanentemente el estado de avance de su gestión, (</a:t>
            </a:r>
            <a:r>
              <a:rPr lang="es-ES" dirty="0" err="1"/>
              <a:t>ii</a:t>
            </a:r>
            <a:r>
              <a:rPr lang="es-ES" dirty="0"/>
              <a:t>) plantear las acciones para mitigar posibles riesgos que la puedan desviar del cumplimiento de sus metas, y (</a:t>
            </a:r>
            <a:r>
              <a:rPr lang="es-ES" dirty="0" err="1"/>
              <a:t>iii</a:t>
            </a:r>
            <a:r>
              <a:rPr lang="es-ES" dirty="0"/>
              <a:t>) al final del periodo, determinar si logró sus objetivos y metas en los tiempos previstos, en las condiciones de cantidad y calidad esperadas y con un uso óptimo de recursos. La Evaluación de Resultados permite también definir los efectos de la gestión institucional en la garantía de los derechos, satisfacción de necesidades y resolución de los problemas de los grupos de valor</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15B59297-ABC5-9948-0F38-FF86EC001D36}"/>
              </a:ext>
            </a:extLst>
          </p:cNvPr>
          <p:cNvSpPr txBox="1"/>
          <p:nvPr/>
        </p:nvSpPr>
        <p:spPr>
          <a:xfrm>
            <a:off x="88378" y="963132"/>
            <a:ext cx="5099220" cy="307777"/>
          </a:xfrm>
          <a:prstGeom prst="rect">
            <a:avLst/>
          </a:prstGeom>
          <a:noFill/>
        </p:spPr>
        <p:txBody>
          <a:bodyPr wrap="square">
            <a:spAutoFit/>
          </a:bodyPr>
          <a:lstStyle/>
          <a:p>
            <a:r>
              <a:rPr lang="es-ES" b="1" dirty="0">
                <a:solidFill>
                  <a:srgbClr val="671C34"/>
                </a:solidFill>
                <a:latin typeface="Livvic"/>
              </a:rPr>
              <a:t> Alcance </a:t>
            </a:r>
            <a:r>
              <a:rPr lang="es-ES" sz="1400" b="1" dirty="0">
                <a:solidFill>
                  <a:srgbClr val="671C34"/>
                </a:solidFill>
                <a:latin typeface="Livvic"/>
              </a:rPr>
              <a:t>: </a:t>
            </a:r>
            <a:endParaRPr lang="es-CO" dirty="0"/>
          </a:p>
        </p:txBody>
      </p:sp>
      <p:pic>
        <p:nvPicPr>
          <p:cNvPr id="4" name="Imagen 3">
            <a:extLst>
              <a:ext uri="{FF2B5EF4-FFF2-40B4-BE49-F238E27FC236}">
                <a16:creationId xmlns:a16="http://schemas.microsoft.com/office/drawing/2014/main" id="{25B69BFB-C433-45D8-8C71-2AC20DEC7481}"/>
              </a:ext>
            </a:extLst>
          </p:cNvPr>
          <p:cNvPicPr>
            <a:picLocks noChangeAspect="1"/>
          </p:cNvPicPr>
          <p:nvPr/>
        </p:nvPicPr>
        <p:blipFill>
          <a:blip r:embed="rId11"/>
          <a:stretch>
            <a:fillRect/>
          </a:stretch>
        </p:blipFill>
        <p:spPr>
          <a:xfrm>
            <a:off x="5675241" y="1751057"/>
            <a:ext cx="3196617" cy="2603986"/>
          </a:xfrm>
          <a:prstGeom prst="rect">
            <a:avLst/>
          </a:prstGeom>
        </p:spPr>
      </p:pic>
      <p:pic>
        <p:nvPicPr>
          <p:cNvPr id="32" name="Picture 2" descr="MIPG Modelo Integrado de Planeación y Gestión">
            <a:extLst>
              <a:ext uri="{FF2B5EF4-FFF2-40B4-BE49-F238E27FC236}">
                <a16:creationId xmlns:a16="http://schemas.microsoft.com/office/drawing/2014/main" id="{0D281E18-791A-4727-82F3-D6F44ED0CE1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8224375" y="151058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35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457199" y="627900"/>
            <a:ext cx="6204857" cy="3749754"/>
          </a:xfrm>
          <a:noFill/>
          <a:ln>
            <a:noFill/>
          </a:ln>
        </p:spPr>
        <p:txBody>
          <a:bodyPr spcFirstLastPara="1" wrap="square" lIns="91425" tIns="91425" rIns="91425" bIns="91425" anchor="t" anchorCtr="0">
            <a:noAutofit/>
          </a:bodyPr>
          <a:lstStyle/>
          <a:p>
            <a:pPr algn="just">
              <a:buFont typeface="Arial" panose="020B0604020202020204" pitchFamily="34" charset="0"/>
              <a:buChar char="•"/>
            </a:pPr>
            <a:r>
              <a:rPr lang="es-ES" b="1" dirty="0">
                <a:solidFill>
                  <a:srgbClr val="E65955"/>
                </a:solidFill>
                <a:latin typeface="Livvic"/>
                <a:ea typeface="Livvic"/>
                <a:cs typeface="Livvic"/>
              </a:rPr>
              <a:t>4.1. política de Seguimiento y evaluación de la gestión institucional </a:t>
            </a:r>
          </a:p>
          <a:p>
            <a:pPr marL="127000" indent="0" algn="just"/>
            <a:endParaRPr lang="es-ES" sz="1200" dirty="0">
              <a:solidFill>
                <a:schemeClr val="dk2"/>
              </a:solidFill>
              <a:latin typeface="Livvic"/>
              <a:ea typeface="Livvic"/>
              <a:cs typeface="Livvic"/>
            </a:endParaRPr>
          </a:p>
          <a:p>
            <a:pPr algn="just">
              <a:buFont typeface="Arial" panose="020B0604020202020204" pitchFamily="34" charset="0"/>
              <a:buChar char="•"/>
            </a:pPr>
            <a:r>
              <a:rPr lang="es-ES" sz="1400" dirty="0">
                <a:latin typeface="Livvic" panose="020B0604020202020204" charset="0"/>
              </a:rPr>
              <a:t>Para facilitar el seguimiento y evaluación del desempeño institucional, es importante tener en cuenta los siguientes lineamientos:</a:t>
            </a:r>
          </a:p>
          <a:p>
            <a:pPr algn="just">
              <a:buFont typeface="Arial" panose="020B0604020202020204" pitchFamily="34" charset="0"/>
              <a:buChar char="•"/>
            </a:pPr>
            <a:r>
              <a:rPr lang="es-ES" sz="1400" dirty="0">
                <a:latin typeface="Livvic" panose="020B0604020202020204" charset="0"/>
              </a:rPr>
              <a:t>Definir un área o servidor responsable del diseño, implementación y comunicación de los mecanismos de seguimiento y evaluación</a:t>
            </a:r>
          </a:p>
          <a:p>
            <a:pPr algn="just">
              <a:buFont typeface="Arial" panose="020B0604020202020204" pitchFamily="34" charset="0"/>
              <a:buChar char="•"/>
            </a:pPr>
            <a:r>
              <a:rPr lang="es-ES" sz="1400" dirty="0">
                <a:latin typeface="Livvic" panose="020B0604020202020204" charset="0"/>
              </a:rPr>
              <a:t>Revisar y actualizar los indicadores y demás mecanismos de seguimiento y evaluación establecidos en la entidad y por otras autoridades </a:t>
            </a:r>
          </a:p>
          <a:p>
            <a:pPr algn="just">
              <a:buFont typeface="Arial" panose="020B0604020202020204" pitchFamily="34" charset="0"/>
              <a:buChar char="•"/>
            </a:pPr>
            <a:r>
              <a:rPr lang="es-ES" sz="1400" dirty="0">
                <a:latin typeface="Livvic" panose="020B0604020202020204" charset="0"/>
              </a:rPr>
              <a:t>Evaluar el logro de los resultados : Para ello, se debe aplicar los indicadores definidos de acuerdo con las decisiones que la entidad haya asumido y las disposiciones establecidas en las normas y lineamientos de política frente a las maneras, plazos y poblaciones a quienes decide entregar la información del seguimiento y evaluación</a:t>
            </a:r>
          </a:p>
          <a:p>
            <a:pPr algn="just">
              <a:buFont typeface="Arial" panose="020B0604020202020204" pitchFamily="34" charset="0"/>
              <a:buChar char="•"/>
            </a:pPr>
            <a:endParaRPr lang="es-ES" sz="1200" dirty="0">
              <a:solidFill>
                <a:schemeClr val="dk2"/>
              </a:solidFill>
              <a:latin typeface="Livvic"/>
              <a:ea typeface="Livvic"/>
              <a:cs typeface="Livvic"/>
            </a:endParaRPr>
          </a:p>
          <a:p>
            <a:pPr algn="just">
              <a:buFont typeface="Arial" panose="020B0604020202020204" pitchFamily="34" charset="0"/>
              <a:buChar char="•"/>
            </a:pPr>
            <a:endParaRPr lang="es-ES" sz="1200" dirty="0">
              <a:solidFill>
                <a:schemeClr val="dk2"/>
              </a:solidFill>
              <a:latin typeface="Livvic"/>
              <a:ea typeface="Livvic"/>
              <a:cs typeface="Livvic"/>
            </a:endParaRPr>
          </a:p>
          <a:p>
            <a:pPr algn="just">
              <a:buFont typeface="Arial" panose="020B0604020202020204" pitchFamily="34" charset="0"/>
              <a:buChar char="•"/>
            </a:pPr>
            <a:endParaRPr lang="es-ES" sz="1200" dirty="0">
              <a:solidFill>
                <a:schemeClr val="dk2"/>
              </a:solidFill>
              <a:latin typeface="Livvic"/>
              <a:ea typeface="Livvic"/>
              <a:cs typeface="Livvic"/>
            </a:endParaRP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C6A13E6F-16D8-491D-A4BB-031313F23BB0}"/>
              </a:ext>
            </a:extLst>
          </p:cNvPr>
          <p:cNvPicPr>
            <a:picLocks noChangeAspect="1"/>
          </p:cNvPicPr>
          <p:nvPr/>
        </p:nvPicPr>
        <p:blipFill>
          <a:blip r:embed="rId11"/>
          <a:stretch>
            <a:fillRect/>
          </a:stretch>
        </p:blipFill>
        <p:spPr>
          <a:xfrm>
            <a:off x="6748569" y="1720535"/>
            <a:ext cx="2327613" cy="2782433"/>
          </a:xfrm>
          <a:prstGeom prst="rect">
            <a:avLst/>
          </a:prstGeom>
        </p:spPr>
      </p:pic>
    </p:spTree>
    <p:extLst>
      <p:ext uri="{BB962C8B-B14F-4D97-AF65-F5344CB8AC3E}">
        <p14:creationId xmlns:p14="http://schemas.microsoft.com/office/powerpoint/2010/main" val="1046804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1" y="627900"/>
            <a:ext cx="9066544" cy="3676994"/>
          </a:xfrm>
          <a:noFill/>
          <a:ln>
            <a:noFill/>
          </a:ln>
        </p:spPr>
        <p:txBody>
          <a:bodyPr spcFirstLastPara="1" wrap="square" lIns="91425" tIns="91425" rIns="91425" bIns="91425" anchor="t" anchorCtr="0">
            <a:noAutofit/>
          </a:bodyPr>
          <a:lstStyle/>
          <a:p>
            <a:pPr marL="127000" indent="0" algn="just"/>
            <a:r>
              <a:rPr lang="es-ES" b="1" dirty="0">
                <a:solidFill>
                  <a:srgbClr val="E65955"/>
                </a:solidFill>
                <a:latin typeface="Livvic"/>
                <a:ea typeface="Livvic"/>
                <a:cs typeface="Livvic"/>
              </a:rPr>
              <a:t>4.1. política de Seguimiento y evaluación de la gestión institucional </a:t>
            </a:r>
          </a:p>
          <a:p>
            <a:pPr marL="127000" indent="0" algn="just"/>
            <a:endParaRPr lang="es-ES" sz="1300" dirty="0">
              <a:solidFill>
                <a:schemeClr val="dk2"/>
              </a:solidFill>
              <a:latin typeface="Livvic"/>
              <a:ea typeface="Livvic"/>
              <a:cs typeface="Livvic"/>
            </a:endParaRPr>
          </a:p>
          <a:p>
            <a:pPr algn="just">
              <a:buFont typeface="Arial" panose="020B0604020202020204" pitchFamily="34" charset="0"/>
              <a:buChar char="•"/>
            </a:pPr>
            <a:r>
              <a:rPr lang="es-ES" sz="1300" dirty="0">
                <a:latin typeface="Livvic" panose="020B0604020202020204" charset="0"/>
              </a:rPr>
              <a:t>Evaluar la gestión del riesgo en la entidad</a:t>
            </a:r>
          </a:p>
          <a:p>
            <a:pPr algn="just">
              <a:buFont typeface="Arial" panose="020B0604020202020204" pitchFamily="34" charset="0"/>
              <a:buChar char="•"/>
            </a:pPr>
            <a:r>
              <a:rPr lang="es-ES" sz="1300" dirty="0">
                <a:latin typeface="Livvic" panose="020B0604020202020204" charset="0"/>
              </a:rPr>
              <a:t>valuar la percepción de los grupos de valor</a:t>
            </a:r>
          </a:p>
          <a:p>
            <a:pPr algn="just">
              <a:buFont typeface="Arial" panose="020B0604020202020204" pitchFamily="34" charset="0"/>
              <a:buChar char="•"/>
            </a:pPr>
            <a:r>
              <a:rPr lang="es-ES" sz="1300" dirty="0">
                <a:latin typeface="Livvic" panose="020B0604020202020204" charset="0"/>
              </a:rPr>
              <a:t>Documentar los resultados de los ejercicios de seguimiento y evaluación</a:t>
            </a:r>
          </a:p>
          <a:p>
            <a:pPr algn="just">
              <a:buFont typeface="Arial" panose="020B0604020202020204" pitchFamily="34" charset="0"/>
              <a:buChar char="•"/>
            </a:pPr>
            <a:r>
              <a:rPr lang="es-ES" sz="1300" dirty="0">
                <a:latin typeface="Livvic" panose="020B0604020202020204" charset="0"/>
              </a:rPr>
              <a:t>Utilizar y aprovechar los resultados de los seguimientos y evaluaciones para la mejora continua</a:t>
            </a:r>
          </a:p>
          <a:p>
            <a:pPr marL="127000" indent="0" algn="just"/>
            <a:endParaRPr lang="es-ES" sz="1300" dirty="0">
              <a:latin typeface="Livvic" panose="020B0604020202020204" charset="0"/>
            </a:endParaRPr>
          </a:p>
          <a:p>
            <a:pPr marL="127000" indent="0" algn="just"/>
            <a:r>
              <a:rPr lang="es-ES" sz="1300" b="1" dirty="0">
                <a:solidFill>
                  <a:srgbClr val="E65955"/>
                </a:solidFill>
                <a:latin typeface="Livvic" panose="020B0604020202020204" charset="0"/>
              </a:rPr>
              <a:t>Lineamientos generales para la implementación</a:t>
            </a:r>
          </a:p>
          <a:p>
            <a:pPr marL="127000" indent="0" algn="just"/>
            <a:endParaRPr lang="es-ES" sz="1300" b="1" dirty="0">
              <a:solidFill>
                <a:srgbClr val="E65955"/>
              </a:solidFill>
              <a:latin typeface="Livvic" panose="020B0604020202020204" charset="0"/>
            </a:endParaRPr>
          </a:p>
          <a:p>
            <a:pPr marL="127000" indent="0" algn="just"/>
            <a:r>
              <a:rPr lang="es-ES" sz="1300" dirty="0">
                <a:latin typeface="Livvic" panose="020B0604020202020204" charset="0"/>
              </a:rPr>
              <a:t>1.Definir un área o servidor responsable del diseño, implementación y comunicación de los mecanismos de seguimiento y evaluación </a:t>
            </a:r>
          </a:p>
          <a:p>
            <a:pPr marL="127000" indent="0" algn="just"/>
            <a:r>
              <a:rPr lang="es-ES" sz="1300" dirty="0">
                <a:latin typeface="Livvic" panose="020B0604020202020204" charset="0"/>
              </a:rPr>
              <a:t>2. Revisar y actualizar los indicadores y demás mecanismos de seguimiento y evaluación establecidos en la entidad y por otras autoridades </a:t>
            </a:r>
          </a:p>
          <a:p>
            <a:pPr marL="127000" indent="0" algn="just"/>
            <a:r>
              <a:rPr lang="es-ES" sz="1300" dirty="0">
                <a:latin typeface="Livvic" panose="020B0604020202020204" charset="0"/>
              </a:rPr>
              <a:t>3. Evaluar el logro de los resultados </a:t>
            </a:r>
          </a:p>
          <a:p>
            <a:pPr marL="127000" indent="0" algn="just"/>
            <a:r>
              <a:rPr lang="es-ES" sz="1300" dirty="0">
                <a:latin typeface="Livvic" panose="020B0604020202020204" charset="0"/>
              </a:rPr>
              <a:t>4. Evaluar la gestión del riesgo en la entidad</a:t>
            </a:r>
          </a:p>
          <a:p>
            <a:pPr marL="127000" indent="0" algn="just"/>
            <a:r>
              <a:rPr lang="es-ES" sz="1300" dirty="0">
                <a:latin typeface="Livvic" panose="020B0604020202020204" charset="0"/>
              </a:rPr>
              <a:t>5. Evaluar la percepción de los grupos de valor</a:t>
            </a:r>
          </a:p>
          <a:p>
            <a:pPr marL="127000" indent="0" algn="just"/>
            <a:r>
              <a:rPr lang="es-ES" sz="1300" dirty="0">
                <a:latin typeface="Livvic" panose="020B0604020202020204" charset="0"/>
              </a:rPr>
              <a:t>6. Documentar los resultados de los ejercicios de seguimiento y evaluación</a:t>
            </a:r>
          </a:p>
          <a:p>
            <a:pPr marL="127000" indent="0" algn="just"/>
            <a:r>
              <a:rPr lang="es-ES" sz="1300" dirty="0">
                <a:latin typeface="Livvic" panose="020B0604020202020204" charset="0"/>
              </a:rPr>
              <a:t>7. Utilizar y aprovechar los resultados de los seguimientos y evaluaciones para la mejora continua</a:t>
            </a:r>
          </a:p>
          <a:p>
            <a:pPr algn="just">
              <a:buFont typeface="Arial" panose="020B0604020202020204" pitchFamily="34" charset="0"/>
              <a:buChar char="•"/>
            </a:pPr>
            <a:endParaRPr lang="es-ES" sz="1400" dirty="0">
              <a:solidFill>
                <a:schemeClr val="dk2"/>
              </a:solidFill>
              <a:latin typeface="Livvic" panose="020B0604020202020204" charset="0"/>
              <a:ea typeface="Livvic"/>
              <a:cs typeface="Livvic"/>
            </a:endParaRPr>
          </a:p>
          <a:p>
            <a:pPr algn="just">
              <a:buFont typeface="Arial" panose="020B0604020202020204" pitchFamily="34" charset="0"/>
              <a:buChar char="•"/>
            </a:pPr>
            <a:endParaRPr lang="es-ES" sz="1400" dirty="0">
              <a:solidFill>
                <a:schemeClr val="dk2"/>
              </a:solidFill>
              <a:latin typeface="Livvic" panose="020B0604020202020204" charset="0"/>
              <a:ea typeface="Livvic"/>
              <a:cs typeface="Livvic"/>
            </a:endParaRPr>
          </a:p>
          <a:p>
            <a:pPr algn="just">
              <a:buFont typeface="Arial" panose="020B0604020202020204" pitchFamily="34" charset="0"/>
              <a:buChar char="•"/>
            </a:pPr>
            <a:endParaRPr lang="es-ES" sz="1200" dirty="0">
              <a:solidFill>
                <a:schemeClr val="dk2"/>
              </a:solidFill>
              <a:latin typeface="Livvic"/>
              <a:ea typeface="Livvic"/>
              <a:cs typeface="Livvic"/>
            </a:endParaRPr>
          </a:p>
          <a:p>
            <a:pPr algn="just">
              <a:buFont typeface="Arial" panose="020B0604020202020204" pitchFamily="34" charset="0"/>
              <a:buChar char="•"/>
            </a:pPr>
            <a:endParaRPr lang="es-ES" sz="1200" dirty="0">
              <a:solidFill>
                <a:schemeClr val="dk2"/>
              </a:solidFill>
              <a:latin typeface="Livvic"/>
              <a:ea typeface="Livvic"/>
              <a:cs typeface="Livvic"/>
            </a:endParaRPr>
          </a:p>
          <a:p>
            <a:pPr algn="just">
              <a:buFont typeface="Arial" panose="020B0604020202020204" pitchFamily="34" charset="0"/>
              <a:buChar char="•"/>
            </a:pPr>
            <a:endParaRPr lang="es-ES" sz="1200" dirty="0">
              <a:solidFill>
                <a:schemeClr val="dk2"/>
              </a:solidFill>
              <a:latin typeface="Livvic"/>
              <a:ea typeface="Livvic"/>
              <a:cs typeface="Livvic"/>
            </a:endParaRP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6" name="Imagen 5">
            <a:extLst>
              <a:ext uri="{FF2B5EF4-FFF2-40B4-BE49-F238E27FC236}">
                <a16:creationId xmlns:a16="http://schemas.microsoft.com/office/drawing/2014/main" id="{9FB6F672-76BD-47E8-83CA-05903FA3C503}"/>
              </a:ext>
            </a:extLst>
          </p:cNvPr>
          <p:cNvPicPr>
            <a:picLocks noChangeAspect="1"/>
          </p:cNvPicPr>
          <p:nvPr/>
        </p:nvPicPr>
        <p:blipFill>
          <a:blip r:embed="rId11"/>
          <a:stretch>
            <a:fillRect/>
          </a:stretch>
        </p:blipFill>
        <p:spPr>
          <a:xfrm>
            <a:off x="7739744" y="740598"/>
            <a:ext cx="1210552" cy="1684731"/>
          </a:xfrm>
          <a:prstGeom prst="rect">
            <a:avLst/>
          </a:prstGeom>
        </p:spPr>
      </p:pic>
      <p:pic>
        <p:nvPicPr>
          <p:cNvPr id="21" name="Picture 2" descr="MIPG Modelo Integrado de Planeación y Gestión">
            <a:extLst>
              <a:ext uri="{FF2B5EF4-FFF2-40B4-BE49-F238E27FC236}">
                <a16:creationId xmlns:a16="http://schemas.microsoft.com/office/drawing/2014/main" id="{A7C5AE05-D32A-4235-81D7-907E0094D1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864992" y="907458"/>
            <a:ext cx="398030" cy="19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78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61957" y="846729"/>
            <a:ext cx="6436814" cy="3626339"/>
          </a:xfrm>
          <a:noFill/>
          <a:ln>
            <a:noFill/>
          </a:ln>
        </p:spPr>
        <p:txBody>
          <a:bodyPr spcFirstLastPara="1" wrap="square" lIns="91425" tIns="91425" rIns="91425" bIns="91425" anchor="t" anchorCtr="0">
            <a:noAutofit/>
          </a:bodyPr>
          <a:lstStyle/>
          <a:p>
            <a:pPr marL="584200" lvl="1" indent="0" algn="just"/>
            <a:r>
              <a:rPr lang="es-ES" b="1" dirty="0">
                <a:solidFill>
                  <a:schemeClr val="dk2"/>
                </a:solidFill>
                <a:latin typeface="Livvic"/>
                <a:ea typeface="Livvic"/>
                <a:cs typeface="Livvic"/>
              </a:rPr>
              <a:t>Ejercicios de evaluación y seguimiento diseñados y planificados que establecen lo que se va a medir, cómo se va a medir y en qué momento</a:t>
            </a:r>
          </a:p>
          <a:p>
            <a:pPr marL="584200" lvl="1" indent="0" algn="just"/>
            <a:endParaRPr lang="es-ES" b="1" dirty="0">
              <a:solidFill>
                <a:schemeClr val="dk2"/>
              </a:solidFill>
              <a:latin typeface="Livvic"/>
              <a:ea typeface="Livvic"/>
              <a:cs typeface="Livvic"/>
            </a:endParaRPr>
          </a:p>
          <a:p>
            <a:pPr algn="just">
              <a:buFont typeface="Arial" panose="020B0604020202020204" pitchFamily="34" charset="0"/>
              <a:buChar char="•"/>
            </a:pPr>
            <a:r>
              <a:rPr lang="es-ES" dirty="0">
                <a:solidFill>
                  <a:schemeClr val="dk2"/>
                </a:solidFill>
                <a:latin typeface="Livvic"/>
                <a:ea typeface="Livvic"/>
                <a:cs typeface="Livvic"/>
              </a:rPr>
              <a:t>Evaluaciones que permiten a la entidad saber si logró sus objetivos y metas en los tiempos previstos, con las condiciones de cantidad y calidad esperadas y con el uso óptimo de recursos</a:t>
            </a:r>
          </a:p>
          <a:p>
            <a:pPr algn="just">
              <a:buFont typeface="Arial" panose="020B0604020202020204" pitchFamily="34" charset="0"/>
              <a:buChar char="•"/>
            </a:pPr>
            <a:r>
              <a:rPr lang="es-ES" dirty="0">
                <a:solidFill>
                  <a:schemeClr val="dk2"/>
                </a:solidFill>
                <a:latin typeface="Livvic"/>
                <a:ea typeface="Livvic"/>
                <a:cs typeface="Livvic"/>
              </a:rPr>
              <a:t>Evaluaciones que determinen los efectos de la gestión institucional en la garantía de los derechos, satisfacción de las necesidades y atención de los problemas de los grupos de valor</a:t>
            </a:r>
          </a:p>
          <a:p>
            <a:pPr algn="just">
              <a:buFont typeface="Arial" panose="020B0604020202020204" pitchFamily="34" charset="0"/>
              <a:buChar char="•"/>
            </a:pPr>
            <a:r>
              <a:rPr lang="es-ES" dirty="0">
                <a:solidFill>
                  <a:schemeClr val="dk2"/>
                </a:solidFill>
                <a:latin typeface="Livvic"/>
                <a:ea typeface="Livvic"/>
                <a:cs typeface="Livvic"/>
              </a:rPr>
              <a:t>Seguimiento y evaluación efectuados por los servidores que tienen a su cargo cada proyecto, plan, programa o estrategia, en sus diferentes etapas de desarrollo</a:t>
            </a:r>
          </a:p>
        </p:txBody>
      </p:sp>
      <p:sp>
        <p:nvSpPr>
          <p:cNvPr id="88" name="Google Shape;1831;p100"/>
          <p:cNvSpPr txBox="1">
            <a:spLocks/>
          </p:cNvSpPr>
          <p:nvPr/>
        </p:nvSpPr>
        <p:spPr>
          <a:xfrm>
            <a:off x="1638957" y="365159"/>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419" sz="2000" dirty="0">
                <a:solidFill>
                  <a:srgbClr val="E65955"/>
                </a:solidFill>
              </a:rPr>
              <a:t>4.2 Atributos de la Dimensión </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B28F2DA4-672A-4E51-9448-2A5316CC9EBA}"/>
              </a:ext>
            </a:extLst>
          </p:cNvPr>
          <p:cNvPicPr>
            <a:picLocks noChangeAspect="1"/>
          </p:cNvPicPr>
          <p:nvPr/>
        </p:nvPicPr>
        <p:blipFill>
          <a:blip r:embed="rId11"/>
          <a:stretch>
            <a:fillRect/>
          </a:stretch>
        </p:blipFill>
        <p:spPr>
          <a:xfrm>
            <a:off x="6591999" y="1871333"/>
            <a:ext cx="2552001" cy="2465735"/>
          </a:xfrm>
          <a:prstGeom prst="rect">
            <a:avLst/>
          </a:prstGeom>
        </p:spPr>
      </p:pic>
      <p:pic>
        <p:nvPicPr>
          <p:cNvPr id="6" name="Imagen 5">
            <a:extLst>
              <a:ext uri="{FF2B5EF4-FFF2-40B4-BE49-F238E27FC236}">
                <a16:creationId xmlns:a16="http://schemas.microsoft.com/office/drawing/2014/main" id="{1F2F95EB-D398-4448-9EF1-B2D0C1C70673}"/>
              </a:ext>
            </a:extLst>
          </p:cNvPr>
          <p:cNvPicPr>
            <a:picLocks noChangeAspect="1"/>
          </p:cNvPicPr>
          <p:nvPr/>
        </p:nvPicPr>
        <p:blipFill>
          <a:blip r:embed="rId12"/>
          <a:stretch>
            <a:fillRect/>
          </a:stretch>
        </p:blipFill>
        <p:spPr>
          <a:xfrm>
            <a:off x="7535235" y="2721428"/>
            <a:ext cx="711235" cy="687067"/>
          </a:xfrm>
          <a:prstGeom prst="rect">
            <a:avLst/>
          </a:prstGeom>
        </p:spPr>
      </p:pic>
    </p:spTree>
    <p:extLst>
      <p:ext uri="{BB962C8B-B14F-4D97-AF65-F5344CB8AC3E}">
        <p14:creationId xmlns:p14="http://schemas.microsoft.com/office/powerpoint/2010/main" val="28581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304970" y="863894"/>
            <a:ext cx="6128487" cy="3626339"/>
          </a:xfrm>
          <a:noFill/>
          <a:ln>
            <a:noFill/>
          </a:ln>
        </p:spPr>
        <p:txBody>
          <a:bodyPr spcFirstLastPara="1" wrap="square" lIns="91425" tIns="91425" rIns="91425" bIns="91425" anchor="t" anchorCtr="0">
            <a:noAutofit/>
          </a:bodyPr>
          <a:lstStyle/>
          <a:p>
            <a:pPr marL="584200" lvl="1" indent="0" algn="just"/>
            <a:r>
              <a:rPr lang="es-ES" b="1" dirty="0">
                <a:solidFill>
                  <a:schemeClr val="dk2"/>
                </a:solidFill>
                <a:latin typeface="Livvic"/>
                <a:ea typeface="Livvic"/>
                <a:cs typeface="Livvic"/>
              </a:rPr>
              <a:t>Ejercicios de evaluación y seguimiento diseñados y planificados que establecen lo que se va a medir, cómo se va a medir y en qué momento</a:t>
            </a:r>
          </a:p>
          <a:p>
            <a:pPr algn="just">
              <a:buFont typeface="Arial" panose="020B0604020202020204" pitchFamily="34" charset="0"/>
              <a:buChar char="•"/>
            </a:pPr>
            <a:r>
              <a:rPr lang="es-ES" dirty="0">
                <a:solidFill>
                  <a:schemeClr val="dk2"/>
                </a:solidFill>
                <a:latin typeface="Livvic"/>
                <a:ea typeface="Livvic"/>
                <a:cs typeface="Livvic"/>
              </a:rPr>
              <a:t>Indicadores validados que brindan la información suficiente y pertinente para establecer el grado de avance o el logro de los objetivos y resultados esperados</a:t>
            </a:r>
          </a:p>
          <a:p>
            <a:pPr algn="just">
              <a:buFont typeface="Arial" panose="020B0604020202020204" pitchFamily="34" charset="0"/>
              <a:buChar char="•"/>
            </a:pPr>
            <a:r>
              <a:rPr lang="es-ES" dirty="0">
                <a:solidFill>
                  <a:schemeClr val="dk2"/>
                </a:solidFill>
                <a:latin typeface="Livvic"/>
                <a:ea typeface="Livvic"/>
                <a:cs typeface="Livvic"/>
              </a:rPr>
              <a:t>Desviaciones detectadas en los avances de gestión e indicadores que permitan establecer las acciones preventivas, correctivas o de mejora, de manera inmediata</a:t>
            </a:r>
          </a:p>
          <a:p>
            <a:pPr algn="just">
              <a:buFont typeface="Arial" panose="020B0604020202020204" pitchFamily="34" charset="0"/>
              <a:buChar char="•"/>
            </a:pPr>
            <a:r>
              <a:rPr lang="es-ES" dirty="0">
                <a:solidFill>
                  <a:schemeClr val="dk2"/>
                </a:solidFill>
                <a:latin typeface="Livvic"/>
                <a:ea typeface="Livvic"/>
                <a:cs typeface="Livvic"/>
              </a:rPr>
              <a:t> Seguimiento a los riesgos identificados de acuerdo con la política de administración de riesgos establecida por la entidad</a:t>
            </a:r>
          </a:p>
          <a:p>
            <a:pPr algn="just">
              <a:buFont typeface="Arial" panose="020B0604020202020204" pitchFamily="34" charset="0"/>
              <a:buChar char="•"/>
            </a:pPr>
            <a:r>
              <a:rPr lang="es-ES" dirty="0">
                <a:solidFill>
                  <a:schemeClr val="dk2"/>
                </a:solidFill>
                <a:latin typeface="Livvic"/>
                <a:ea typeface="Livvic"/>
                <a:cs typeface="Livvic"/>
              </a:rPr>
              <a:t>productos y servicios y la satisfacción de los grupos de valor</a:t>
            </a:r>
          </a:p>
        </p:txBody>
      </p:sp>
      <p:sp>
        <p:nvSpPr>
          <p:cNvPr id="88" name="Google Shape;1831;p100"/>
          <p:cNvSpPr txBox="1">
            <a:spLocks/>
          </p:cNvSpPr>
          <p:nvPr/>
        </p:nvSpPr>
        <p:spPr>
          <a:xfrm>
            <a:off x="1638957" y="365159"/>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419" sz="2000" dirty="0">
                <a:solidFill>
                  <a:srgbClr val="E65955"/>
                </a:solidFill>
              </a:rPr>
              <a:t>4.2 Atributos de la Dimensión </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CB9F6C5C-FDAE-4B79-AE8D-D4D5D3A12E69}"/>
              </a:ext>
            </a:extLst>
          </p:cNvPr>
          <p:cNvPicPr>
            <a:picLocks noChangeAspect="1"/>
          </p:cNvPicPr>
          <p:nvPr/>
        </p:nvPicPr>
        <p:blipFill>
          <a:blip r:embed="rId11"/>
          <a:stretch>
            <a:fillRect/>
          </a:stretch>
        </p:blipFill>
        <p:spPr>
          <a:xfrm>
            <a:off x="6542871" y="1752599"/>
            <a:ext cx="2533311" cy="2439751"/>
          </a:xfrm>
          <a:prstGeom prst="rect">
            <a:avLst/>
          </a:prstGeom>
        </p:spPr>
      </p:pic>
      <p:pic>
        <p:nvPicPr>
          <p:cNvPr id="18" name="Picture 2" descr="MIPG Modelo Integrado de Planeación y Gestión">
            <a:extLst>
              <a:ext uri="{FF2B5EF4-FFF2-40B4-BE49-F238E27FC236}">
                <a16:creationId xmlns:a16="http://schemas.microsoft.com/office/drawing/2014/main" id="{613D67E9-0887-4585-9082-607FB7AB49E5}"/>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526222" y="2862557"/>
            <a:ext cx="725149" cy="32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95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163286" y="863894"/>
            <a:ext cx="7489955" cy="3626339"/>
          </a:xfrm>
          <a:noFill/>
          <a:ln>
            <a:noFill/>
          </a:ln>
        </p:spPr>
        <p:txBody>
          <a:bodyPr spcFirstLastPara="1" wrap="square" lIns="91425" tIns="91425" rIns="91425" bIns="91425" anchor="t" anchorCtr="0">
            <a:noAutofit/>
          </a:bodyPr>
          <a:lstStyle/>
          <a:p>
            <a:pPr marL="584200" lvl="1" indent="0" algn="just"/>
            <a:r>
              <a:rPr lang="es-ES" sz="1400" b="1" dirty="0">
                <a:solidFill>
                  <a:schemeClr val="dk2"/>
                </a:solidFill>
                <a:latin typeface="Livvic"/>
                <a:ea typeface="Livvic"/>
                <a:cs typeface="Livvic"/>
              </a:rPr>
              <a:t>Ejercicios de evaluación y seguimiento diseñados y planificados que establecen lo que se va a medir, cómo se va a medir y en qué momento</a:t>
            </a:r>
          </a:p>
          <a:p>
            <a:pPr marL="584200" lvl="1" indent="0" algn="just"/>
            <a:endParaRPr lang="es-ES" sz="1400" b="1" dirty="0">
              <a:solidFill>
                <a:schemeClr val="dk2"/>
              </a:solidFill>
              <a:latin typeface="Livvic"/>
              <a:ea typeface="Livvic"/>
              <a:cs typeface="Livvic"/>
            </a:endParaRPr>
          </a:p>
          <a:p>
            <a:pPr algn="just">
              <a:buFont typeface="Arial" panose="020B0604020202020204" pitchFamily="34" charset="0"/>
              <a:buChar char="•"/>
            </a:pPr>
            <a:r>
              <a:rPr lang="es-ES" sz="1400" dirty="0">
                <a:solidFill>
                  <a:schemeClr val="dk2"/>
                </a:solidFill>
                <a:latin typeface="Livvic"/>
                <a:ea typeface="Livvic"/>
                <a:cs typeface="Livvic"/>
              </a:rPr>
              <a:t>Medición de la percepción y satisfacción ciudadana, como un ejercicio constante que permite identificar puntos críticos de trabajo, oportunidades de mejora, y necesidades de los grupos de valor</a:t>
            </a:r>
          </a:p>
          <a:p>
            <a:pPr algn="just">
              <a:buFont typeface="Arial" panose="020B0604020202020204" pitchFamily="34" charset="0"/>
              <a:buChar char="•"/>
            </a:pPr>
            <a:r>
              <a:rPr lang="es-ES" sz="1400" dirty="0">
                <a:solidFill>
                  <a:schemeClr val="dk2"/>
                </a:solidFill>
                <a:latin typeface="Livvic"/>
                <a:ea typeface="Livvic"/>
                <a:cs typeface="Livvic"/>
              </a:rPr>
              <a:t> Evaluación de la alta dirección del desempeño institucional que permite generar lineamientos claros para la mejora</a:t>
            </a:r>
          </a:p>
          <a:p>
            <a:pPr algn="just">
              <a:buFont typeface="Arial" panose="020B0604020202020204" pitchFamily="34" charset="0"/>
              <a:buChar char="•"/>
            </a:pPr>
            <a:r>
              <a:rPr lang="es-ES" sz="1400" dirty="0">
                <a:solidFill>
                  <a:schemeClr val="dk2"/>
                </a:solidFill>
                <a:latin typeface="Livvic"/>
                <a:ea typeface="Livvic"/>
                <a:cs typeface="Livvic"/>
              </a:rPr>
              <a:t>Análisis de la información y evaluación de los datos que surgen por el seguimiento y la evaluación para mejorar los productos y servicios y la satisfacción de los grupos de valor</a:t>
            </a:r>
          </a:p>
          <a:p>
            <a:pPr algn="just">
              <a:buFont typeface="Arial" panose="020B0604020202020204" pitchFamily="34" charset="0"/>
              <a:buChar char="•"/>
            </a:pPr>
            <a:r>
              <a:rPr lang="es-ES" sz="1400" dirty="0">
                <a:solidFill>
                  <a:schemeClr val="dk2"/>
                </a:solidFill>
                <a:latin typeface="Livvic"/>
                <a:ea typeface="Livvic"/>
                <a:cs typeface="Livvic"/>
              </a:rPr>
              <a:t>Toma de decisiones basada en el análisis de los resultados de los seguimientos y evaluaciones, para lograr los resultados, gestionar más eficiente y eficazmente los recursos y facilitar la rendición de cuentas a los ciudadanos y organismos de control</a:t>
            </a:r>
          </a:p>
          <a:p>
            <a:pPr algn="just">
              <a:buFont typeface="Arial" panose="020B0604020202020204" pitchFamily="34" charset="0"/>
              <a:buChar char="•"/>
            </a:pPr>
            <a:r>
              <a:rPr lang="es-ES" sz="1400" dirty="0">
                <a:solidFill>
                  <a:schemeClr val="dk2"/>
                </a:solidFill>
                <a:latin typeface="Livvic"/>
                <a:ea typeface="Livvic"/>
                <a:cs typeface="Livvic"/>
              </a:rPr>
              <a:t>Evaluación del cumplimiento de los atributos de calidad en el desempeño institucional para garantizar la satisfacción de los grupos de valor.</a:t>
            </a:r>
            <a:endParaRPr lang="es-ES" sz="1400" b="1" dirty="0">
              <a:solidFill>
                <a:schemeClr val="dk2"/>
              </a:solidFill>
              <a:latin typeface="Livvic"/>
              <a:ea typeface="Livvic"/>
              <a:cs typeface="Livvic"/>
            </a:endParaRPr>
          </a:p>
          <a:p>
            <a:pPr marL="584200" lvl="1" indent="0" algn="just"/>
            <a:endParaRPr lang="es-ES" b="1" dirty="0">
              <a:solidFill>
                <a:schemeClr val="dk2"/>
              </a:solidFill>
              <a:latin typeface="Livvic"/>
              <a:ea typeface="Livvic"/>
              <a:cs typeface="Livvic"/>
            </a:endParaRPr>
          </a:p>
        </p:txBody>
      </p:sp>
      <p:sp>
        <p:nvSpPr>
          <p:cNvPr id="88" name="Google Shape;1831;p100"/>
          <p:cNvSpPr txBox="1">
            <a:spLocks/>
          </p:cNvSpPr>
          <p:nvPr/>
        </p:nvSpPr>
        <p:spPr>
          <a:xfrm>
            <a:off x="1638957" y="365159"/>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419" sz="2000" dirty="0">
                <a:solidFill>
                  <a:srgbClr val="E65955"/>
                </a:solidFill>
              </a:rPr>
              <a:t>4.2 Atributos de la Dimensión </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5" name="Imagen 4">
            <a:extLst>
              <a:ext uri="{FF2B5EF4-FFF2-40B4-BE49-F238E27FC236}">
                <a16:creationId xmlns:a16="http://schemas.microsoft.com/office/drawing/2014/main" id="{3222688B-BF73-4EE1-8F52-17FA21D62E72}"/>
              </a:ext>
            </a:extLst>
          </p:cNvPr>
          <p:cNvPicPr>
            <a:picLocks noChangeAspect="1"/>
          </p:cNvPicPr>
          <p:nvPr/>
        </p:nvPicPr>
        <p:blipFill>
          <a:blip r:embed="rId11"/>
          <a:stretch>
            <a:fillRect/>
          </a:stretch>
        </p:blipFill>
        <p:spPr>
          <a:xfrm>
            <a:off x="7555399" y="2426581"/>
            <a:ext cx="1490759" cy="2058920"/>
          </a:xfrm>
          <a:prstGeom prst="rect">
            <a:avLst/>
          </a:prstGeom>
        </p:spPr>
      </p:pic>
      <p:pic>
        <p:nvPicPr>
          <p:cNvPr id="20" name="Picture 2" descr="MIPG Modelo Integrado de Planeación y Gestión">
            <a:extLst>
              <a:ext uri="{FF2B5EF4-FFF2-40B4-BE49-F238E27FC236}">
                <a16:creationId xmlns:a16="http://schemas.microsoft.com/office/drawing/2014/main" id="{00DCFD7D-47A9-4379-BE2F-E3F989BD4DF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rot="1757654">
            <a:off x="7884916" y="1701241"/>
            <a:ext cx="1346171" cy="60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26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658482" y="1903750"/>
            <a:ext cx="7895474" cy="675418"/>
          </a:xfrm>
          <a:prstGeom prst="rect">
            <a:avLst/>
          </a:prstGeom>
        </p:spPr>
        <p:txBody>
          <a:bodyPr spcFirstLastPara="1" wrap="square" lIns="91425" tIns="91425" rIns="91425" bIns="91425" anchor="b" anchorCtr="0">
            <a:noAutofit/>
          </a:bodyPr>
          <a:lstStyle/>
          <a:p>
            <a:pPr lvl="0"/>
            <a:r>
              <a:rPr lang="es-419" sz="3200" dirty="0">
                <a:solidFill>
                  <a:srgbClr val="671C34"/>
                </a:solidFill>
              </a:rPr>
              <a:t>5. Dimensión: </a:t>
            </a:r>
            <a:r>
              <a:rPr lang="es-ES" sz="3200" dirty="0">
                <a:solidFill>
                  <a:srgbClr val="671C34"/>
                </a:solidFill>
              </a:rPr>
              <a:t>Información y Comunicación </a:t>
            </a:r>
            <a:endParaRPr lang="es-419" sz="3200" dirty="0">
              <a:solidFill>
                <a:srgbClr val="671C34"/>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1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140824" y="1818539"/>
            <a:ext cx="6830259" cy="675418"/>
          </a:xfrm>
          <a:prstGeom prst="rect">
            <a:avLst/>
          </a:prstGeom>
        </p:spPr>
        <p:txBody>
          <a:bodyPr spcFirstLastPara="1" wrap="square" lIns="91425" tIns="91425" rIns="91425" bIns="91425" anchor="b" anchorCtr="0">
            <a:noAutofit/>
          </a:bodyPr>
          <a:lstStyle/>
          <a:p>
            <a:pPr lvl="0"/>
            <a:r>
              <a:rPr lang="es-419" sz="3600" dirty="0">
                <a:solidFill>
                  <a:srgbClr val="671C34"/>
                </a:solidFill>
              </a:rPr>
              <a:t>1. Dimensión: Talento Humano</a:t>
            </a: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30204" y="683885"/>
            <a:ext cx="5074483" cy="482400"/>
          </a:xfrm>
          <a:prstGeom prst="rect">
            <a:avLst/>
          </a:prstGeom>
        </p:spPr>
        <p:txBody>
          <a:bodyPr spcFirstLastPara="1" wrap="square" lIns="91425" tIns="91425" rIns="91425" bIns="91425" anchor="b" anchorCtr="0">
            <a:noAutofit/>
          </a:bodyPr>
          <a:lstStyle/>
          <a:p>
            <a:r>
              <a:rPr lang="es-ES" sz="2000" dirty="0">
                <a:solidFill>
                  <a:srgbClr val="671C34"/>
                </a:solidFill>
              </a:rPr>
              <a:t>5. DIMENSIÓN: INFORMACIÓN Y COMUNICACIÓN </a:t>
            </a:r>
            <a:endParaRPr lang="es-CO" sz="2000" dirty="0">
              <a:solidFill>
                <a:srgbClr val="671C34"/>
              </a:solidFill>
            </a:endParaRPr>
          </a:p>
        </p:txBody>
      </p:sp>
      <p:sp>
        <p:nvSpPr>
          <p:cNvPr id="1638" name="Google Shape;1638;p95"/>
          <p:cNvSpPr txBox="1">
            <a:spLocks noGrp="1"/>
          </p:cNvSpPr>
          <p:nvPr>
            <p:ph type="subTitle" idx="2"/>
          </p:nvPr>
        </p:nvSpPr>
        <p:spPr>
          <a:xfrm>
            <a:off x="46527" y="1359285"/>
            <a:ext cx="4253329" cy="1747597"/>
          </a:xfrm>
          <a:prstGeom prst="rect">
            <a:avLst/>
          </a:prstGeom>
        </p:spPr>
        <p:txBody>
          <a:bodyPr spcFirstLastPara="1" wrap="square" lIns="91425" tIns="91425" rIns="91425" bIns="91425" anchor="t" anchorCtr="0">
            <a:noAutofit/>
          </a:bodyPr>
          <a:lstStyle/>
          <a:p>
            <a:pPr marL="0" lvl="0" indent="0" algn="just"/>
            <a:r>
              <a:rPr lang="es-ES" dirty="0"/>
              <a:t>Es una dimensión articuladora de las demás, puesto que permite a las entidades vincularse con su entorno y facilitar la ejecución de sus operaciones a través de todo el ciclo de gestión. </a:t>
            </a:r>
          </a:p>
          <a:p>
            <a:pPr marL="0" lvl="0" indent="0" algn="just"/>
            <a:endParaRPr lang="es-ES" dirty="0"/>
          </a:p>
          <a:p>
            <a:pPr marL="0" lvl="0" indent="0" algn="just"/>
            <a:r>
              <a:rPr lang="es-ES" dirty="0"/>
              <a:t>Tiene como propósito garantizar un adecuado flujo de información interna, es decir aquella que permite la operación interna de una entidad, así como de la información externa, esto es, aquella que le permite una interacción con los ciudadanos; para tales fines se requiere contar con canales de comunicación acordes con las capacidades organizacionales y con lo previsto en la Ley de Transparencia y Acceso a la Información</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2" name="Imagen 31">
            <a:extLst>
              <a:ext uri="{FF2B5EF4-FFF2-40B4-BE49-F238E27FC236}">
                <a16:creationId xmlns:a16="http://schemas.microsoft.com/office/drawing/2014/main" id="{F12AD80C-C1C0-A4B0-3571-D1A9D9801645}"/>
              </a:ext>
            </a:extLst>
          </p:cNvPr>
          <p:cNvPicPr>
            <a:picLocks noChangeAspect="1"/>
          </p:cNvPicPr>
          <p:nvPr/>
        </p:nvPicPr>
        <p:blipFill rotWithShape="1">
          <a:blip r:embed="rId11"/>
          <a:srcRect l="36146" t="51699" r="18333" b="10035"/>
          <a:stretch/>
        </p:blipFill>
        <p:spPr>
          <a:xfrm>
            <a:off x="4299856" y="1246824"/>
            <a:ext cx="4618249" cy="3092979"/>
          </a:xfrm>
          <a:prstGeom prst="rect">
            <a:avLst/>
          </a:prstGeom>
        </p:spPr>
      </p:pic>
      <p:sp>
        <p:nvSpPr>
          <p:cNvPr id="2" name="CuadroTexto 1">
            <a:extLst>
              <a:ext uri="{FF2B5EF4-FFF2-40B4-BE49-F238E27FC236}">
                <a16:creationId xmlns:a16="http://schemas.microsoft.com/office/drawing/2014/main" id="{591EA080-27BC-6321-1519-71A998070A83}"/>
              </a:ext>
            </a:extLst>
          </p:cNvPr>
          <p:cNvSpPr txBox="1"/>
          <p:nvPr/>
        </p:nvSpPr>
        <p:spPr>
          <a:xfrm>
            <a:off x="0" y="1143337"/>
            <a:ext cx="5099220" cy="307777"/>
          </a:xfrm>
          <a:prstGeom prst="rect">
            <a:avLst/>
          </a:prstGeom>
          <a:noFill/>
        </p:spPr>
        <p:txBody>
          <a:bodyPr wrap="square">
            <a:spAutoFit/>
          </a:bodyPr>
          <a:lstStyle/>
          <a:p>
            <a:r>
              <a:rPr lang="es-ES" sz="1400" b="1" dirty="0">
                <a:solidFill>
                  <a:srgbClr val="671C34"/>
                </a:solidFill>
                <a:latin typeface="Livvic"/>
              </a:rPr>
              <a:t>Descripción: </a:t>
            </a:r>
            <a:endParaRPr lang="es-CO" dirty="0"/>
          </a:p>
        </p:txBody>
      </p:sp>
    </p:spTree>
    <p:extLst>
      <p:ext uri="{BB962C8B-B14F-4D97-AF65-F5344CB8AC3E}">
        <p14:creationId xmlns:p14="http://schemas.microsoft.com/office/powerpoint/2010/main" val="328883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30204" y="683885"/>
            <a:ext cx="5074483" cy="482400"/>
          </a:xfrm>
          <a:prstGeom prst="rect">
            <a:avLst/>
          </a:prstGeom>
        </p:spPr>
        <p:txBody>
          <a:bodyPr spcFirstLastPara="1" wrap="square" lIns="91425" tIns="91425" rIns="91425" bIns="91425" anchor="b" anchorCtr="0">
            <a:noAutofit/>
          </a:bodyPr>
          <a:lstStyle/>
          <a:p>
            <a:r>
              <a:rPr lang="es-ES" sz="2000" dirty="0">
                <a:solidFill>
                  <a:srgbClr val="671C34"/>
                </a:solidFill>
              </a:rPr>
              <a:t>5. DIMENSIÓN: INFORMACIÓN Y COMUNICACIÓN </a:t>
            </a:r>
            <a:endParaRPr lang="es-CO" sz="2000" dirty="0">
              <a:solidFill>
                <a:srgbClr val="671C34"/>
              </a:solidFill>
            </a:endParaRPr>
          </a:p>
        </p:txBody>
      </p:sp>
      <p:sp>
        <p:nvSpPr>
          <p:cNvPr id="1638" name="Google Shape;1638;p95"/>
          <p:cNvSpPr txBox="1">
            <a:spLocks noGrp="1"/>
          </p:cNvSpPr>
          <p:nvPr>
            <p:ph type="subTitle" idx="2"/>
          </p:nvPr>
        </p:nvSpPr>
        <p:spPr>
          <a:xfrm>
            <a:off x="229751" y="1359285"/>
            <a:ext cx="4656102" cy="2640878"/>
          </a:xfrm>
          <a:prstGeom prst="rect">
            <a:avLst/>
          </a:prstGeom>
        </p:spPr>
        <p:txBody>
          <a:bodyPr spcFirstLastPara="1" wrap="square" lIns="91425" tIns="91425" rIns="91425" bIns="91425" anchor="t" anchorCtr="0">
            <a:noAutofit/>
          </a:bodyPr>
          <a:lstStyle/>
          <a:p>
            <a:pPr marL="0" lvl="0" indent="0" algn="just"/>
            <a:r>
              <a:rPr lang="es-ES" sz="1800" dirty="0"/>
              <a:t>Tiene como propósito garantizar un adecuado flujo de información interna, es decir aquella que permite la operación interna de una entidad, así como de la información externa, esto es, aquella que le permite una interacción con los ciudadanos; para tales fines se requiere contar con canales de comunicación acordes con las capacidades organizacionales y con lo previsto en la Ley de Transparencia y Acceso a la Información</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591EA080-27BC-6321-1519-71A998070A83}"/>
              </a:ext>
            </a:extLst>
          </p:cNvPr>
          <p:cNvSpPr txBox="1"/>
          <p:nvPr/>
        </p:nvSpPr>
        <p:spPr>
          <a:xfrm>
            <a:off x="229751" y="1146259"/>
            <a:ext cx="5099220" cy="369332"/>
          </a:xfrm>
          <a:prstGeom prst="rect">
            <a:avLst/>
          </a:prstGeom>
          <a:noFill/>
        </p:spPr>
        <p:txBody>
          <a:bodyPr wrap="square">
            <a:spAutoFit/>
          </a:bodyPr>
          <a:lstStyle/>
          <a:p>
            <a:r>
              <a:rPr lang="es-ES" sz="1400" b="1" dirty="0">
                <a:solidFill>
                  <a:srgbClr val="671C34"/>
                </a:solidFill>
                <a:latin typeface="Livvic"/>
              </a:rPr>
              <a:t>  </a:t>
            </a:r>
            <a:r>
              <a:rPr lang="es-ES" sz="1800" b="1" dirty="0">
                <a:solidFill>
                  <a:srgbClr val="671C34"/>
                </a:solidFill>
                <a:latin typeface="Livvic"/>
              </a:rPr>
              <a:t>Alcance</a:t>
            </a:r>
            <a:r>
              <a:rPr lang="es-ES" sz="1400" b="1" dirty="0">
                <a:solidFill>
                  <a:srgbClr val="671C34"/>
                </a:solidFill>
                <a:latin typeface="Livvic"/>
              </a:rPr>
              <a:t>: </a:t>
            </a:r>
            <a:endParaRPr lang="es-CO" dirty="0"/>
          </a:p>
        </p:txBody>
      </p:sp>
      <p:pic>
        <p:nvPicPr>
          <p:cNvPr id="4" name="Imagen 3">
            <a:extLst>
              <a:ext uri="{FF2B5EF4-FFF2-40B4-BE49-F238E27FC236}">
                <a16:creationId xmlns:a16="http://schemas.microsoft.com/office/drawing/2014/main" id="{DBB886B0-E2AE-4AF3-B977-196CBE6EAC03}"/>
              </a:ext>
            </a:extLst>
          </p:cNvPr>
          <p:cNvPicPr>
            <a:picLocks noChangeAspect="1"/>
          </p:cNvPicPr>
          <p:nvPr/>
        </p:nvPicPr>
        <p:blipFill>
          <a:blip r:embed="rId11"/>
          <a:stretch>
            <a:fillRect/>
          </a:stretch>
        </p:blipFill>
        <p:spPr>
          <a:xfrm>
            <a:off x="5368709" y="1359285"/>
            <a:ext cx="2986857" cy="3061946"/>
          </a:xfrm>
          <a:prstGeom prst="rect">
            <a:avLst/>
          </a:prstGeom>
        </p:spPr>
      </p:pic>
    </p:spTree>
    <p:extLst>
      <p:ext uri="{BB962C8B-B14F-4D97-AF65-F5344CB8AC3E}">
        <p14:creationId xmlns:p14="http://schemas.microsoft.com/office/powerpoint/2010/main" val="459212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572799" y="640988"/>
            <a:ext cx="5074483" cy="482400"/>
          </a:xfrm>
          <a:prstGeom prst="rect">
            <a:avLst/>
          </a:prstGeom>
        </p:spPr>
        <p:txBody>
          <a:bodyPr spcFirstLastPara="1" wrap="square" lIns="91425" tIns="91425" rIns="91425" bIns="91425" anchor="b" anchorCtr="0">
            <a:noAutofit/>
          </a:bodyPr>
          <a:lstStyle/>
          <a:p>
            <a:r>
              <a:rPr lang="es-ES" sz="2000" dirty="0">
                <a:solidFill>
                  <a:schemeClr val="accent3"/>
                </a:solidFill>
              </a:rPr>
              <a:t>Recomendaciones para una adecuada gestión de la </a:t>
            </a:r>
            <a:r>
              <a:rPr lang="es-ES" sz="2000" dirty="0">
                <a:solidFill>
                  <a:schemeClr val="bg1"/>
                </a:solidFill>
              </a:rPr>
              <a:t>información y comunicación </a:t>
            </a:r>
          </a:p>
        </p:txBody>
      </p:sp>
      <p:sp>
        <p:nvSpPr>
          <p:cNvPr id="1638" name="Google Shape;1638;p95"/>
          <p:cNvSpPr txBox="1">
            <a:spLocks noGrp="1"/>
          </p:cNvSpPr>
          <p:nvPr>
            <p:ph type="subTitle" idx="2"/>
          </p:nvPr>
        </p:nvSpPr>
        <p:spPr>
          <a:xfrm>
            <a:off x="4478146" y="1087521"/>
            <a:ext cx="3922800" cy="1702832"/>
          </a:xfrm>
          <a:prstGeom prst="rect">
            <a:avLst/>
          </a:prstGeom>
        </p:spPr>
        <p:txBody>
          <a:bodyPr spcFirstLastPara="1" wrap="square" lIns="91425" tIns="91425" rIns="91425" bIns="91425" anchor="t" anchorCtr="0">
            <a:noAutofit/>
          </a:bodyPr>
          <a:lstStyle/>
          <a:p>
            <a:pPr marL="0" lvl="0" indent="0" algn="just"/>
            <a:r>
              <a:rPr lang="es-ES" dirty="0"/>
              <a:t>La entidad debe diseñar políticas, directrices y mecanismos de consecución, captura, procesamiento y generación de datos dentro de ella y en su entorno, que satisfagan la necesidad de divulgar los resultados, de mostrar mejoras en la gestión administrativa y procurar que la información y la comunicación de la entidad y de cada proceso, sea adecuada a las necesidades específicas de los grupos de valor. </a:t>
            </a:r>
            <a:r>
              <a:rPr lang="es-CO" dirty="0"/>
              <a:t>Para ello es necesario:</a:t>
            </a:r>
          </a:p>
          <a:p>
            <a:pPr marL="285750" lvl="0" indent="-285750" algn="just">
              <a:buFont typeface="Arial" panose="020B0604020202020204" pitchFamily="34" charset="0"/>
              <a:buChar char="•"/>
            </a:pPr>
            <a:r>
              <a:rPr lang="es-ES" dirty="0"/>
              <a:t>Identificar y gestionar la información externa </a:t>
            </a:r>
            <a:endParaRPr lang="es-CO" dirty="0"/>
          </a:p>
          <a:p>
            <a:pPr marL="285750" lvl="0" indent="-285750" algn="just">
              <a:buFont typeface="Arial" panose="020B0604020202020204" pitchFamily="34" charset="0"/>
              <a:buChar char="•"/>
            </a:pPr>
            <a:r>
              <a:rPr lang="es-ES" dirty="0"/>
              <a:t>Identificar las fuentes de información externa </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grpSp>
        <p:nvGrpSpPr>
          <p:cNvPr id="19" name="Google Shape;2556;p120"/>
          <p:cNvGrpSpPr/>
          <p:nvPr/>
        </p:nvGrpSpPr>
        <p:grpSpPr>
          <a:xfrm>
            <a:off x="539499" y="1397662"/>
            <a:ext cx="3519963" cy="2348174"/>
            <a:chOff x="1661200" y="1467800"/>
            <a:chExt cx="2641425" cy="1762100"/>
          </a:xfrm>
        </p:grpSpPr>
        <p:sp>
          <p:nvSpPr>
            <p:cNvPr id="33" name="Google Shape;2557;p120"/>
            <p:cNvSpPr/>
            <p:nvPr/>
          </p:nvSpPr>
          <p:spPr>
            <a:xfrm>
              <a:off x="1852700" y="1995800"/>
              <a:ext cx="483325" cy="1110225"/>
            </a:xfrm>
            <a:custGeom>
              <a:avLst/>
              <a:gdLst/>
              <a:ahLst/>
              <a:cxnLst/>
              <a:rect l="l" t="t" r="r" b="b"/>
              <a:pathLst>
                <a:path w="19333" h="44409" extrusionOk="0">
                  <a:moveTo>
                    <a:pt x="4438" y="1"/>
                  </a:moveTo>
                  <a:cubicBezTo>
                    <a:pt x="1976" y="1"/>
                    <a:pt x="0" y="2037"/>
                    <a:pt x="92" y="4499"/>
                  </a:cubicBezTo>
                  <a:lnTo>
                    <a:pt x="1794" y="44409"/>
                  </a:lnTo>
                  <a:lnTo>
                    <a:pt x="19332" y="44409"/>
                  </a:lnTo>
                  <a:lnTo>
                    <a:pt x="1544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558;p120"/>
            <p:cNvSpPr/>
            <p:nvPr/>
          </p:nvSpPr>
          <p:spPr>
            <a:xfrm>
              <a:off x="1956800" y="1995800"/>
              <a:ext cx="484075" cy="1110225"/>
            </a:xfrm>
            <a:custGeom>
              <a:avLst/>
              <a:gdLst/>
              <a:ahLst/>
              <a:cxnLst/>
              <a:rect l="l" t="t" r="r" b="b"/>
              <a:pathLst>
                <a:path w="19363" h="44409" extrusionOk="0">
                  <a:moveTo>
                    <a:pt x="4438" y="1"/>
                  </a:moveTo>
                  <a:cubicBezTo>
                    <a:pt x="1976" y="1"/>
                    <a:pt x="1" y="2037"/>
                    <a:pt x="122" y="4499"/>
                  </a:cubicBezTo>
                  <a:lnTo>
                    <a:pt x="1824" y="44409"/>
                  </a:lnTo>
                  <a:lnTo>
                    <a:pt x="19363" y="44409"/>
                  </a:lnTo>
                  <a:lnTo>
                    <a:pt x="15442" y="1"/>
                  </a:ln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559;p120"/>
            <p:cNvSpPr/>
            <p:nvPr/>
          </p:nvSpPr>
          <p:spPr>
            <a:xfrm>
              <a:off x="2880825" y="3061175"/>
              <a:ext cx="760675" cy="44850"/>
            </a:xfrm>
            <a:custGeom>
              <a:avLst/>
              <a:gdLst/>
              <a:ahLst/>
              <a:cxnLst/>
              <a:rect l="l" t="t" r="r" b="b"/>
              <a:pathLst>
                <a:path w="30427" h="1794" extrusionOk="0">
                  <a:moveTo>
                    <a:pt x="1" y="0"/>
                  </a:moveTo>
                  <a:lnTo>
                    <a:pt x="1" y="1794"/>
                  </a:lnTo>
                  <a:lnTo>
                    <a:pt x="30427" y="1794"/>
                  </a:lnTo>
                  <a:lnTo>
                    <a:pt x="30427"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560;p120"/>
            <p:cNvSpPr/>
            <p:nvPr/>
          </p:nvSpPr>
          <p:spPr>
            <a:xfrm>
              <a:off x="2693150" y="2131825"/>
              <a:ext cx="736350" cy="934700"/>
            </a:xfrm>
            <a:custGeom>
              <a:avLst/>
              <a:gdLst/>
              <a:ahLst/>
              <a:cxnLst/>
              <a:rect l="l" t="t" r="r" b="b"/>
              <a:pathLst>
                <a:path w="29454" h="37388" extrusionOk="0">
                  <a:moveTo>
                    <a:pt x="1702" y="1"/>
                  </a:moveTo>
                  <a:lnTo>
                    <a:pt x="0" y="37387"/>
                  </a:lnTo>
                  <a:lnTo>
                    <a:pt x="29453" y="37387"/>
                  </a:lnTo>
                  <a:cubicBezTo>
                    <a:pt x="29453" y="35503"/>
                    <a:pt x="28785" y="34044"/>
                    <a:pt x="27903" y="32919"/>
                  </a:cubicBezTo>
                  <a:cubicBezTo>
                    <a:pt x="26353" y="31004"/>
                    <a:pt x="23952" y="29940"/>
                    <a:pt x="21490" y="29940"/>
                  </a:cubicBezTo>
                  <a:lnTo>
                    <a:pt x="8632" y="29940"/>
                  </a:lnTo>
                  <a:lnTo>
                    <a:pt x="6201" y="14560"/>
                  </a:lnTo>
                  <a:cubicBezTo>
                    <a:pt x="4559" y="1794"/>
                    <a:pt x="1702" y="1"/>
                    <a:pt x="1702"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561;p120"/>
            <p:cNvSpPr/>
            <p:nvPr/>
          </p:nvSpPr>
          <p:spPr>
            <a:xfrm>
              <a:off x="3090575" y="2880325"/>
              <a:ext cx="338925" cy="186200"/>
            </a:xfrm>
            <a:custGeom>
              <a:avLst/>
              <a:gdLst/>
              <a:ahLst/>
              <a:cxnLst/>
              <a:rect l="l" t="t" r="r" b="b"/>
              <a:pathLst>
                <a:path w="13557" h="7448" extrusionOk="0">
                  <a:moveTo>
                    <a:pt x="2158" y="0"/>
                  </a:moveTo>
                  <a:cubicBezTo>
                    <a:pt x="1216" y="1429"/>
                    <a:pt x="0" y="3982"/>
                    <a:pt x="122" y="7447"/>
                  </a:cubicBezTo>
                  <a:lnTo>
                    <a:pt x="13556" y="7447"/>
                  </a:lnTo>
                  <a:cubicBezTo>
                    <a:pt x="13556" y="5563"/>
                    <a:pt x="12888" y="4104"/>
                    <a:pt x="12006" y="2979"/>
                  </a:cubicBezTo>
                  <a:cubicBezTo>
                    <a:pt x="10456" y="1064"/>
                    <a:pt x="8055" y="0"/>
                    <a:pt x="5593"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562;p120"/>
            <p:cNvSpPr/>
            <p:nvPr/>
          </p:nvSpPr>
          <p:spPr>
            <a:xfrm>
              <a:off x="1954525" y="1995800"/>
              <a:ext cx="876175" cy="1110225"/>
            </a:xfrm>
            <a:custGeom>
              <a:avLst/>
              <a:gdLst/>
              <a:ahLst/>
              <a:cxnLst/>
              <a:rect l="l" t="t" r="r" b="b"/>
              <a:pathLst>
                <a:path w="35047" h="44409" extrusionOk="0">
                  <a:moveTo>
                    <a:pt x="13739" y="1"/>
                  </a:moveTo>
                  <a:lnTo>
                    <a:pt x="0" y="8208"/>
                  </a:lnTo>
                  <a:lnTo>
                    <a:pt x="730" y="44409"/>
                  </a:lnTo>
                  <a:lnTo>
                    <a:pt x="34439" y="44409"/>
                  </a:lnTo>
                  <a:cubicBezTo>
                    <a:pt x="35047" y="36779"/>
                    <a:pt x="31247" y="5442"/>
                    <a:pt x="31247" y="5442"/>
                  </a:cubicBezTo>
                  <a:lnTo>
                    <a:pt x="21034" y="578"/>
                  </a:lnTo>
                  <a:lnTo>
                    <a:pt x="1373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563;p120"/>
            <p:cNvSpPr/>
            <p:nvPr/>
          </p:nvSpPr>
          <p:spPr>
            <a:xfrm>
              <a:off x="2396025" y="2077125"/>
              <a:ext cx="142875" cy="961275"/>
            </a:xfrm>
            <a:custGeom>
              <a:avLst/>
              <a:gdLst/>
              <a:ahLst/>
              <a:cxnLst/>
              <a:rect l="l" t="t" r="r" b="b"/>
              <a:pathLst>
                <a:path w="5715" h="38451" extrusionOk="0">
                  <a:moveTo>
                    <a:pt x="2584" y="0"/>
                  </a:moveTo>
                  <a:lnTo>
                    <a:pt x="0" y="2401"/>
                  </a:lnTo>
                  <a:lnTo>
                    <a:pt x="1307" y="5198"/>
                  </a:lnTo>
                  <a:lnTo>
                    <a:pt x="31" y="35989"/>
                  </a:lnTo>
                  <a:lnTo>
                    <a:pt x="3070" y="38451"/>
                  </a:lnTo>
                  <a:lnTo>
                    <a:pt x="5715" y="35654"/>
                  </a:lnTo>
                  <a:lnTo>
                    <a:pt x="3374" y="5076"/>
                  </a:lnTo>
                  <a:lnTo>
                    <a:pt x="4560" y="1763"/>
                  </a:lnTo>
                  <a:lnTo>
                    <a:pt x="2584" y="0"/>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564;p120"/>
            <p:cNvSpPr/>
            <p:nvPr/>
          </p:nvSpPr>
          <p:spPr>
            <a:xfrm>
              <a:off x="2396025" y="2077125"/>
              <a:ext cx="114000" cy="129950"/>
            </a:xfrm>
            <a:custGeom>
              <a:avLst/>
              <a:gdLst/>
              <a:ahLst/>
              <a:cxnLst/>
              <a:rect l="l" t="t" r="r" b="b"/>
              <a:pathLst>
                <a:path w="4560" h="5198" extrusionOk="0">
                  <a:moveTo>
                    <a:pt x="2584" y="0"/>
                  </a:moveTo>
                  <a:lnTo>
                    <a:pt x="0" y="2401"/>
                  </a:lnTo>
                  <a:lnTo>
                    <a:pt x="1307" y="5198"/>
                  </a:lnTo>
                  <a:lnTo>
                    <a:pt x="3374" y="5076"/>
                  </a:lnTo>
                  <a:lnTo>
                    <a:pt x="4560" y="1763"/>
                  </a:lnTo>
                  <a:lnTo>
                    <a:pt x="2584"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565;p120"/>
            <p:cNvSpPr/>
            <p:nvPr/>
          </p:nvSpPr>
          <p:spPr>
            <a:xfrm>
              <a:off x="2298000" y="1995800"/>
              <a:ext cx="162625" cy="201400"/>
            </a:xfrm>
            <a:custGeom>
              <a:avLst/>
              <a:gdLst/>
              <a:ahLst/>
              <a:cxnLst/>
              <a:rect l="l" t="t" r="r" b="b"/>
              <a:pathLst>
                <a:path w="6505" h="8056" extrusionOk="0">
                  <a:moveTo>
                    <a:pt x="0" y="1"/>
                  </a:moveTo>
                  <a:lnTo>
                    <a:pt x="1368" y="8056"/>
                  </a:lnTo>
                  <a:lnTo>
                    <a:pt x="6505" y="3253"/>
                  </a:lnTo>
                  <a:lnTo>
                    <a:pt x="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566;p120"/>
            <p:cNvSpPr/>
            <p:nvPr/>
          </p:nvSpPr>
          <p:spPr>
            <a:xfrm>
              <a:off x="2460600" y="2010250"/>
              <a:ext cx="99575" cy="155800"/>
            </a:xfrm>
            <a:custGeom>
              <a:avLst/>
              <a:gdLst/>
              <a:ahLst/>
              <a:cxnLst/>
              <a:rect l="l" t="t" r="r" b="b"/>
              <a:pathLst>
                <a:path w="3983" h="6232" extrusionOk="0">
                  <a:moveTo>
                    <a:pt x="791" y="0"/>
                  </a:moveTo>
                  <a:lnTo>
                    <a:pt x="1" y="2675"/>
                  </a:lnTo>
                  <a:lnTo>
                    <a:pt x="3983" y="6231"/>
                  </a:lnTo>
                  <a:lnTo>
                    <a:pt x="791"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567;p120"/>
            <p:cNvSpPr/>
            <p:nvPr/>
          </p:nvSpPr>
          <p:spPr>
            <a:xfrm>
              <a:off x="1813950" y="2200975"/>
              <a:ext cx="371600" cy="788800"/>
            </a:xfrm>
            <a:custGeom>
              <a:avLst/>
              <a:gdLst/>
              <a:ahLst/>
              <a:cxnLst/>
              <a:rect l="l" t="t" r="r" b="b"/>
              <a:pathLst>
                <a:path w="14864" h="31552" extrusionOk="0">
                  <a:moveTo>
                    <a:pt x="5623" y="1"/>
                  </a:moveTo>
                  <a:cubicBezTo>
                    <a:pt x="5623" y="1"/>
                    <a:pt x="4256" y="1095"/>
                    <a:pt x="3161" y="6353"/>
                  </a:cubicBezTo>
                  <a:cubicBezTo>
                    <a:pt x="2067" y="11612"/>
                    <a:pt x="0" y="25047"/>
                    <a:pt x="0" y="25047"/>
                  </a:cubicBezTo>
                  <a:lnTo>
                    <a:pt x="12462" y="31551"/>
                  </a:lnTo>
                  <a:lnTo>
                    <a:pt x="13678" y="9514"/>
                  </a:lnTo>
                  <a:cubicBezTo>
                    <a:pt x="13678" y="9514"/>
                    <a:pt x="14864" y="305"/>
                    <a:pt x="5623"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568;p120"/>
            <p:cNvSpPr/>
            <p:nvPr/>
          </p:nvSpPr>
          <p:spPr>
            <a:xfrm>
              <a:off x="1775200" y="2827125"/>
              <a:ext cx="1111725" cy="278900"/>
            </a:xfrm>
            <a:custGeom>
              <a:avLst/>
              <a:gdLst/>
              <a:ahLst/>
              <a:cxnLst/>
              <a:rect l="l" t="t" r="r" b="b"/>
              <a:pathLst>
                <a:path w="44469" h="11156" extrusionOk="0">
                  <a:moveTo>
                    <a:pt x="1550" y="1"/>
                  </a:moveTo>
                  <a:lnTo>
                    <a:pt x="486" y="5867"/>
                  </a:lnTo>
                  <a:cubicBezTo>
                    <a:pt x="0" y="8633"/>
                    <a:pt x="2128" y="11156"/>
                    <a:pt x="4924" y="11156"/>
                  </a:cubicBezTo>
                  <a:lnTo>
                    <a:pt x="44469" y="11156"/>
                  </a:lnTo>
                  <a:lnTo>
                    <a:pt x="44469" y="11034"/>
                  </a:lnTo>
                  <a:cubicBezTo>
                    <a:pt x="44469" y="4955"/>
                    <a:pt x="39514" y="1"/>
                    <a:pt x="3343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569;p120"/>
            <p:cNvSpPr/>
            <p:nvPr/>
          </p:nvSpPr>
          <p:spPr>
            <a:xfrm>
              <a:off x="2244800" y="2827125"/>
              <a:ext cx="295625" cy="278900"/>
            </a:xfrm>
            <a:custGeom>
              <a:avLst/>
              <a:gdLst/>
              <a:ahLst/>
              <a:cxnLst/>
              <a:rect l="l" t="t" r="r" b="b"/>
              <a:pathLst>
                <a:path w="11825" h="11156" extrusionOk="0">
                  <a:moveTo>
                    <a:pt x="1976" y="1"/>
                  </a:moveTo>
                  <a:cubicBezTo>
                    <a:pt x="1186" y="2341"/>
                    <a:pt x="1" y="6961"/>
                    <a:pt x="1460" y="11156"/>
                  </a:cubicBezTo>
                  <a:lnTo>
                    <a:pt x="11825" y="11156"/>
                  </a:lnTo>
                  <a:lnTo>
                    <a:pt x="10943"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570;p120"/>
            <p:cNvSpPr/>
            <p:nvPr/>
          </p:nvSpPr>
          <p:spPr>
            <a:xfrm>
              <a:off x="2396025" y="2827125"/>
              <a:ext cx="490900" cy="278900"/>
            </a:xfrm>
            <a:custGeom>
              <a:avLst/>
              <a:gdLst/>
              <a:ahLst/>
              <a:cxnLst/>
              <a:rect l="l" t="t" r="r" b="b"/>
              <a:pathLst>
                <a:path w="19636" h="11156" extrusionOk="0">
                  <a:moveTo>
                    <a:pt x="2310" y="1"/>
                  </a:moveTo>
                  <a:cubicBezTo>
                    <a:pt x="1277" y="2068"/>
                    <a:pt x="0" y="6019"/>
                    <a:pt x="1307" y="11156"/>
                  </a:cubicBezTo>
                  <a:lnTo>
                    <a:pt x="19636" y="11156"/>
                  </a:lnTo>
                  <a:lnTo>
                    <a:pt x="19636" y="11034"/>
                  </a:lnTo>
                  <a:cubicBezTo>
                    <a:pt x="19636" y="4955"/>
                    <a:pt x="14681" y="1"/>
                    <a:pt x="8602"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571;p120"/>
            <p:cNvSpPr/>
            <p:nvPr/>
          </p:nvSpPr>
          <p:spPr>
            <a:xfrm>
              <a:off x="2317000" y="3014050"/>
              <a:ext cx="51700" cy="52475"/>
            </a:xfrm>
            <a:custGeom>
              <a:avLst/>
              <a:gdLst/>
              <a:ahLst/>
              <a:cxnLst/>
              <a:rect l="l" t="t" r="r" b="b"/>
              <a:pathLst>
                <a:path w="2068" h="2099" extrusionOk="0">
                  <a:moveTo>
                    <a:pt x="1034" y="1"/>
                  </a:moveTo>
                  <a:cubicBezTo>
                    <a:pt x="456" y="1"/>
                    <a:pt x="0" y="487"/>
                    <a:pt x="0" y="1065"/>
                  </a:cubicBezTo>
                  <a:cubicBezTo>
                    <a:pt x="0" y="1612"/>
                    <a:pt x="456" y="2098"/>
                    <a:pt x="1034" y="2098"/>
                  </a:cubicBezTo>
                  <a:cubicBezTo>
                    <a:pt x="1611" y="2098"/>
                    <a:pt x="2067" y="1612"/>
                    <a:pt x="2067" y="1065"/>
                  </a:cubicBezTo>
                  <a:cubicBezTo>
                    <a:pt x="2067" y="487"/>
                    <a:pt x="1611" y="1"/>
                    <a:pt x="1034"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572;p120"/>
            <p:cNvSpPr/>
            <p:nvPr/>
          </p:nvSpPr>
          <p:spPr>
            <a:xfrm>
              <a:off x="1661200" y="3106000"/>
              <a:ext cx="2578350" cy="123900"/>
            </a:xfrm>
            <a:custGeom>
              <a:avLst/>
              <a:gdLst/>
              <a:ahLst/>
              <a:cxnLst/>
              <a:rect l="l" t="t" r="r" b="b"/>
              <a:pathLst>
                <a:path w="103134" h="4956" extrusionOk="0">
                  <a:moveTo>
                    <a:pt x="1247" y="1"/>
                  </a:moveTo>
                  <a:cubicBezTo>
                    <a:pt x="578" y="1"/>
                    <a:pt x="1" y="548"/>
                    <a:pt x="1" y="1247"/>
                  </a:cubicBezTo>
                  <a:lnTo>
                    <a:pt x="1" y="3709"/>
                  </a:lnTo>
                  <a:cubicBezTo>
                    <a:pt x="1" y="4408"/>
                    <a:pt x="578" y="4955"/>
                    <a:pt x="1247" y="4955"/>
                  </a:cubicBezTo>
                  <a:lnTo>
                    <a:pt x="101887" y="4955"/>
                  </a:lnTo>
                  <a:cubicBezTo>
                    <a:pt x="102586" y="4955"/>
                    <a:pt x="103133" y="4408"/>
                    <a:pt x="103133" y="3709"/>
                  </a:cubicBezTo>
                  <a:lnTo>
                    <a:pt x="103133" y="1247"/>
                  </a:lnTo>
                  <a:cubicBezTo>
                    <a:pt x="103133" y="548"/>
                    <a:pt x="102586" y="1"/>
                    <a:pt x="101887" y="1"/>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573;p120"/>
            <p:cNvSpPr/>
            <p:nvPr/>
          </p:nvSpPr>
          <p:spPr>
            <a:xfrm>
              <a:off x="1661200" y="3106000"/>
              <a:ext cx="681650" cy="123900"/>
            </a:xfrm>
            <a:custGeom>
              <a:avLst/>
              <a:gdLst/>
              <a:ahLst/>
              <a:cxnLst/>
              <a:rect l="l" t="t" r="r" b="b"/>
              <a:pathLst>
                <a:path w="27266" h="4956" extrusionOk="0">
                  <a:moveTo>
                    <a:pt x="1217" y="1"/>
                  </a:moveTo>
                  <a:cubicBezTo>
                    <a:pt x="548" y="1"/>
                    <a:pt x="1" y="548"/>
                    <a:pt x="1" y="1217"/>
                  </a:cubicBezTo>
                  <a:lnTo>
                    <a:pt x="1" y="3739"/>
                  </a:lnTo>
                  <a:cubicBezTo>
                    <a:pt x="1" y="4408"/>
                    <a:pt x="548" y="4955"/>
                    <a:pt x="1217" y="4955"/>
                  </a:cubicBezTo>
                  <a:lnTo>
                    <a:pt x="26050" y="4955"/>
                  </a:lnTo>
                  <a:cubicBezTo>
                    <a:pt x="26719" y="4955"/>
                    <a:pt x="27266" y="4408"/>
                    <a:pt x="27266" y="3739"/>
                  </a:cubicBezTo>
                  <a:lnTo>
                    <a:pt x="27266" y="1217"/>
                  </a:lnTo>
                  <a:cubicBezTo>
                    <a:pt x="27266" y="548"/>
                    <a:pt x="26719" y="1"/>
                    <a:pt x="26050"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574;p120"/>
            <p:cNvSpPr/>
            <p:nvPr/>
          </p:nvSpPr>
          <p:spPr>
            <a:xfrm>
              <a:off x="2611075" y="2827125"/>
              <a:ext cx="351850" cy="87425"/>
            </a:xfrm>
            <a:custGeom>
              <a:avLst/>
              <a:gdLst/>
              <a:ahLst/>
              <a:cxnLst/>
              <a:rect l="l" t="t" r="r" b="b"/>
              <a:pathLst>
                <a:path w="14074" h="3497" extrusionOk="0">
                  <a:moveTo>
                    <a:pt x="0" y="1"/>
                  </a:moveTo>
                  <a:lnTo>
                    <a:pt x="0" y="3496"/>
                  </a:lnTo>
                  <a:lnTo>
                    <a:pt x="12371" y="3496"/>
                  </a:lnTo>
                  <a:cubicBezTo>
                    <a:pt x="13314" y="3496"/>
                    <a:pt x="14074" y="2706"/>
                    <a:pt x="14074" y="1764"/>
                  </a:cubicBezTo>
                  <a:lnTo>
                    <a:pt x="14074" y="1733"/>
                  </a:lnTo>
                  <a:cubicBezTo>
                    <a:pt x="14074" y="760"/>
                    <a:pt x="13314" y="1"/>
                    <a:pt x="12371"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575;p120"/>
            <p:cNvSpPr/>
            <p:nvPr/>
          </p:nvSpPr>
          <p:spPr>
            <a:xfrm>
              <a:off x="2700750" y="2942625"/>
              <a:ext cx="96525" cy="163400"/>
            </a:xfrm>
            <a:custGeom>
              <a:avLst/>
              <a:gdLst/>
              <a:ahLst/>
              <a:cxnLst/>
              <a:rect l="l" t="t" r="r" b="b"/>
              <a:pathLst>
                <a:path w="3861" h="6536" fill="none" extrusionOk="0">
                  <a:moveTo>
                    <a:pt x="3860" y="6536"/>
                  </a:moveTo>
                  <a:cubicBezTo>
                    <a:pt x="3860" y="6536"/>
                    <a:pt x="3587" y="2311"/>
                    <a:pt x="0"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576;p120"/>
            <p:cNvSpPr/>
            <p:nvPr/>
          </p:nvSpPr>
          <p:spPr>
            <a:xfrm>
              <a:off x="1967450" y="2827125"/>
              <a:ext cx="167200" cy="25"/>
            </a:xfrm>
            <a:custGeom>
              <a:avLst/>
              <a:gdLst/>
              <a:ahLst/>
              <a:cxnLst/>
              <a:rect l="l" t="t" r="r" b="b"/>
              <a:pathLst>
                <a:path w="6688" h="1" fill="none" extrusionOk="0">
                  <a:moveTo>
                    <a:pt x="6687" y="1"/>
                  </a:moveTo>
                  <a:lnTo>
                    <a:pt x="0" y="1"/>
                  </a:lnTo>
                </a:path>
              </a:pathLst>
            </a:custGeom>
            <a:noFill/>
            <a:ln w="9875" cap="flat" cmpd="sng">
              <a:solidFill>
                <a:srgbClr val="17111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577;p120"/>
            <p:cNvSpPr/>
            <p:nvPr/>
          </p:nvSpPr>
          <p:spPr>
            <a:xfrm>
              <a:off x="3294225" y="2966175"/>
              <a:ext cx="59275" cy="100350"/>
            </a:xfrm>
            <a:custGeom>
              <a:avLst/>
              <a:gdLst/>
              <a:ahLst/>
              <a:cxnLst/>
              <a:rect l="l" t="t" r="r" b="b"/>
              <a:pathLst>
                <a:path w="2371" h="4014" fill="none" extrusionOk="0">
                  <a:moveTo>
                    <a:pt x="2371" y="4013"/>
                  </a:moveTo>
                  <a:cubicBezTo>
                    <a:pt x="2371" y="4013"/>
                    <a:pt x="2280" y="1186"/>
                    <a:pt x="0" y="1"/>
                  </a:cubicBez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578;p120"/>
            <p:cNvSpPr/>
            <p:nvPr/>
          </p:nvSpPr>
          <p:spPr>
            <a:xfrm>
              <a:off x="2427925" y="2827125"/>
              <a:ext cx="535000" cy="278900"/>
            </a:xfrm>
            <a:custGeom>
              <a:avLst/>
              <a:gdLst/>
              <a:ahLst/>
              <a:cxnLst/>
              <a:rect l="l" t="t" r="r" b="b"/>
              <a:pathLst>
                <a:path w="21400" h="11156" extrusionOk="0">
                  <a:moveTo>
                    <a:pt x="1034" y="1"/>
                  </a:moveTo>
                  <a:cubicBezTo>
                    <a:pt x="670" y="730"/>
                    <a:pt x="305" y="1672"/>
                    <a:pt x="1" y="2797"/>
                  </a:cubicBezTo>
                  <a:cubicBezTo>
                    <a:pt x="2585" y="4013"/>
                    <a:pt x="7721" y="6870"/>
                    <a:pt x="9971" y="11156"/>
                  </a:cubicBezTo>
                  <a:lnTo>
                    <a:pt x="18360" y="11156"/>
                  </a:lnTo>
                  <a:lnTo>
                    <a:pt x="18360" y="11034"/>
                  </a:lnTo>
                  <a:cubicBezTo>
                    <a:pt x="18360" y="8116"/>
                    <a:pt x="17205" y="5472"/>
                    <a:pt x="15351" y="3496"/>
                  </a:cubicBezTo>
                  <a:lnTo>
                    <a:pt x="19697" y="3496"/>
                  </a:lnTo>
                  <a:cubicBezTo>
                    <a:pt x="20640" y="3496"/>
                    <a:pt x="21400" y="2706"/>
                    <a:pt x="21400" y="1764"/>
                  </a:cubicBezTo>
                  <a:lnTo>
                    <a:pt x="21400" y="1733"/>
                  </a:lnTo>
                  <a:cubicBezTo>
                    <a:pt x="21400" y="760"/>
                    <a:pt x="20640" y="1"/>
                    <a:pt x="196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579;p120"/>
            <p:cNvSpPr/>
            <p:nvPr/>
          </p:nvSpPr>
          <p:spPr>
            <a:xfrm>
              <a:off x="2568525" y="2333950"/>
              <a:ext cx="164150" cy="44100"/>
            </a:xfrm>
            <a:custGeom>
              <a:avLst/>
              <a:gdLst/>
              <a:ahLst/>
              <a:cxnLst/>
              <a:rect l="l" t="t" r="r" b="b"/>
              <a:pathLst>
                <a:path w="6566" h="1764" extrusionOk="0">
                  <a:moveTo>
                    <a:pt x="0" y="1"/>
                  </a:moveTo>
                  <a:lnTo>
                    <a:pt x="0" y="1764"/>
                  </a:lnTo>
                  <a:lnTo>
                    <a:pt x="6566" y="1764"/>
                  </a:lnTo>
                  <a:lnTo>
                    <a:pt x="656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580;p120"/>
            <p:cNvSpPr/>
            <p:nvPr/>
          </p:nvSpPr>
          <p:spPr>
            <a:xfrm>
              <a:off x="3681000" y="3061175"/>
              <a:ext cx="449125" cy="44850"/>
            </a:xfrm>
            <a:custGeom>
              <a:avLst/>
              <a:gdLst/>
              <a:ahLst/>
              <a:cxnLst/>
              <a:rect l="l" t="t" r="r" b="b"/>
              <a:pathLst>
                <a:path w="17965" h="1794" extrusionOk="0">
                  <a:moveTo>
                    <a:pt x="0" y="0"/>
                  </a:moveTo>
                  <a:lnTo>
                    <a:pt x="0" y="1794"/>
                  </a:lnTo>
                  <a:lnTo>
                    <a:pt x="17964" y="1794"/>
                  </a:lnTo>
                  <a:lnTo>
                    <a:pt x="17964" y="0"/>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581;p120"/>
            <p:cNvSpPr/>
            <p:nvPr/>
          </p:nvSpPr>
          <p:spPr>
            <a:xfrm>
              <a:off x="3093600" y="1618150"/>
              <a:ext cx="1136825" cy="1009900"/>
            </a:xfrm>
            <a:custGeom>
              <a:avLst/>
              <a:gdLst/>
              <a:ahLst/>
              <a:cxnLst/>
              <a:rect l="l" t="t" r="r" b="b"/>
              <a:pathLst>
                <a:path w="45473" h="40396" extrusionOk="0">
                  <a:moveTo>
                    <a:pt x="3131" y="0"/>
                  </a:moveTo>
                  <a:cubicBezTo>
                    <a:pt x="1399" y="0"/>
                    <a:pt x="1" y="1398"/>
                    <a:pt x="1" y="3131"/>
                  </a:cubicBezTo>
                  <a:lnTo>
                    <a:pt x="1" y="37296"/>
                  </a:lnTo>
                  <a:cubicBezTo>
                    <a:pt x="1" y="38998"/>
                    <a:pt x="1399" y="40396"/>
                    <a:pt x="3131" y="40396"/>
                  </a:cubicBezTo>
                  <a:lnTo>
                    <a:pt x="42342" y="40396"/>
                  </a:lnTo>
                  <a:cubicBezTo>
                    <a:pt x="44074" y="40396"/>
                    <a:pt x="45473" y="38998"/>
                    <a:pt x="45473" y="37296"/>
                  </a:cubicBezTo>
                  <a:lnTo>
                    <a:pt x="45473" y="3131"/>
                  </a:lnTo>
                  <a:cubicBezTo>
                    <a:pt x="45473" y="1398"/>
                    <a:pt x="44074" y="0"/>
                    <a:pt x="42342"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582;p120"/>
            <p:cNvSpPr/>
            <p:nvPr/>
          </p:nvSpPr>
          <p:spPr>
            <a:xfrm>
              <a:off x="3165025" y="1618150"/>
              <a:ext cx="1137600" cy="1009900"/>
            </a:xfrm>
            <a:custGeom>
              <a:avLst/>
              <a:gdLst/>
              <a:ahLst/>
              <a:cxnLst/>
              <a:rect l="l" t="t" r="r" b="b"/>
              <a:pathLst>
                <a:path w="45504" h="40396" extrusionOk="0">
                  <a:moveTo>
                    <a:pt x="3132" y="0"/>
                  </a:moveTo>
                  <a:cubicBezTo>
                    <a:pt x="1399" y="0"/>
                    <a:pt x="1" y="1398"/>
                    <a:pt x="1" y="3131"/>
                  </a:cubicBezTo>
                  <a:lnTo>
                    <a:pt x="1" y="37296"/>
                  </a:lnTo>
                  <a:cubicBezTo>
                    <a:pt x="1" y="38998"/>
                    <a:pt x="1399" y="40396"/>
                    <a:pt x="3132" y="40396"/>
                  </a:cubicBezTo>
                  <a:lnTo>
                    <a:pt x="42372" y="40396"/>
                  </a:lnTo>
                  <a:cubicBezTo>
                    <a:pt x="44105" y="40396"/>
                    <a:pt x="45503" y="38998"/>
                    <a:pt x="45503" y="37296"/>
                  </a:cubicBezTo>
                  <a:lnTo>
                    <a:pt x="45503" y="3131"/>
                  </a:lnTo>
                  <a:cubicBezTo>
                    <a:pt x="45503" y="1398"/>
                    <a:pt x="44105" y="0"/>
                    <a:pt x="42372"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583;p120"/>
            <p:cNvSpPr/>
            <p:nvPr/>
          </p:nvSpPr>
          <p:spPr>
            <a:xfrm>
              <a:off x="3439350" y="1865100"/>
              <a:ext cx="608700" cy="485600"/>
            </a:xfrm>
            <a:custGeom>
              <a:avLst/>
              <a:gdLst/>
              <a:ahLst/>
              <a:cxnLst/>
              <a:rect l="l" t="t" r="r" b="b"/>
              <a:pathLst>
                <a:path w="24348" h="19424" extrusionOk="0">
                  <a:moveTo>
                    <a:pt x="1" y="1"/>
                  </a:moveTo>
                  <a:lnTo>
                    <a:pt x="1" y="19424"/>
                  </a:lnTo>
                  <a:lnTo>
                    <a:pt x="24348" y="19424"/>
                  </a:lnTo>
                  <a:lnTo>
                    <a:pt x="24348"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584;p120"/>
            <p:cNvSpPr/>
            <p:nvPr/>
          </p:nvSpPr>
          <p:spPr>
            <a:xfrm>
              <a:off x="3499375" y="1865100"/>
              <a:ext cx="607950" cy="485600"/>
            </a:xfrm>
            <a:custGeom>
              <a:avLst/>
              <a:gdLst/>
              <a:ahLst/>
              <a:cxnLst/>
              <a:rect l="l" t="t" r="r" b="b"/>
              <a:pathLst>
                <a:path w="24318" h="19424" extrusionOk="0">
                  <a:moveTo>
                    <a:pt x="1" y="1"/>
                  </a:moveTo>
                  <a:lnTo>
                    <a:pt x="1" y="19424"/>
                  </a:lnTo>
                  <a:lnTo>
                    <a:pt x="24317" y="19424"/>
                  </a:lnTo>
                  <a:lnTo>
                    <a:pt x="24317" y="1"/>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585;p120"/>
            <p:cNvSpPr/>
            <p:nvPr/>
          </p:nvSpPr>
          <p:spPr>
            <a:xfrm>
              <a:off x="3681000" y="2350675"/>
              <a:ext cx="489400" cy="755350"/>
            </a:xfrm>
            <a:custGeom>
              <a:avLst/>
              <a:gdLst/>
              <a:ahLst/>
              <a:cxnLst/>
              <a:rect l="l" t="t" r="r" b="b"/>
              <a:pathLst>
                <a:path w="19576" h="30214" extrusionOk="0">
                  <a:moveTo>
                    <a:pt x="0" y="1"/>
                  </a:moveTo>
                  <a:lnTo>
                    <a:pt x="7387" y="30214"/>
                  </a:lnTo>
                  <a:lnTo>
                    <a:pt x="19575" y="30214"/>
                  </a:lnTo>
                  <a:lnTo>
                    <a:pt x="12159" y="1"/>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586;p120"/>
            <p:cNvSpPr/>
            <p:nvPr/>
          </p:nvSpPr>
          <p:spPr>
            <a:xfrm>
              <a:off x="3260775" y="2473025"/>
              <a:ext cx="304750" cy="84375"/>
            </a:xfrm>
            <a:custGeom>
              <a:avLst/>
              <a:gdLst/>
              <a:ahLst/>
              <a:cxnLst/>
              <a:rect l="l" t="t" r="r" b="b"/>
              <a:pathLst>
                <a:path w="12190" h="3375" extrusionOk="0">
                  <a:moveTo>
                    <a:pt x="1" y="0"/>
                  </a:moveTo>
                  <a:lnTo>
                    <a:pt x="1" y="3374"/>
                  </a:lnTo>
                  <a:lnTo>
                    <a:pt x="12189" y="3374"/>
                  </a:lnTo>
                  <a:lnTo>
                    <a:pt x="12189" y="0"/>
                  </a:ln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587;p120"/>
            <p:cNvSpPr/>
            <p:nvPr/>
          </p:nvSpPr>
          <p:spPr>
            <a:xfrm>
              <a:off x="3294225" y="2499625"/>
              <a:ext cx="72975" cy="32700"/>
            </a:xfrm>
            <a:custGeom>
              <a:avLst/>
              <a:gdLst/>
              <a:ahLst/>
              <a:cxnLst/>
              <a:rect l="l" t="t" r="r" b="b"/>
              <a:pathLst>
                <a:path w="2919" h="1308" extrusionOk="0">
                  <a:moveTo>
                    <a:pt x="0" y="0"/>
                  </a:moveTo>
                  <a:lnTo>
                    <a:pt x="0" y="1307"/>
                  </a:lnTo>
                  <a:lnTo>
                    <a:pt x="2918" y="1307"/>
                  </a:lnTo>
                  <a:lnTo>
                    <a:pt x="2918"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588;p120"/>
            <p:cNvSpPr/>
            <p:nvPr/>
          </p:nvSpPr>
          <p:spPr>
            <a:xfrm>
              <a:off x="3403650" y="2499625"/>
              <a:ext cx="72200" cy="32700"/>
            </a:xfrm>
            <a:custGeom>
              <a:avLst/>
              <a:gdLst/>
              <a:ahLst/>
              <a:cxnLst/>
              <a:rect l="l" t="t" r="r" b="b"/>
              <a:pathLst>
                <a:path w="2888" h="1308" extrusionOk="0">
                  <a:moveTo>
                    <a:pt x="0" y="0"/>
                  </a:moveTo>
                  <a:lnTo>
                    <a:pt x="0" y="1307"/>
                  </a:lnTo>
                  <a:lnTo>
                    <a:pt x="2888" y="1307"/>
                  </a:lnTo>
                  <a:lnTo>
                    <a:pt x="2888"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589;p120"/>
            <p:cNvSpPr/>
            <p:nvPr/>
          </p:nvSpPr>
          <p:spPr>
            <a:xfrm>
              <a:off x="3541175" y="1905375"/>
              <a:ext cx="17500" cy="180125"/>
            </a:xfrm>
            <a:custGeom>
              <a:avLst/>
              <a:gdLst/>
              <a:ahLst/>
              <a:cxnLst/>
              <a:rect l="l" t="t" r="r" b="b"/>
              <a:pathLst>
                <a:path w="700" h="7205" extrusionOk="0">
                  <a:moveTo>
                    <a:pt x="335" y="1"/>
                  </a:moveTo>
                  <a:cubicBezTo>
                    <a:pt x="153" y="1"/>
                    <a:pt x="1" y="153"/>
                    <a:pt x="1" y="366"/>
                  </a:cubicBezTo>
                  <a:lnTo>
                    <a:pt x="1" y="6840"/>
                  </a:lnTo>
                  <a:cubicBezTo>
                    <a:pt x="1" y="7053"/>
                    <a:pt x="153" y="7205"/>
                    <a:pt x="335" y="7205"/>
                  </a:cubicBezTo>
                  <a:cubicBezTo>
                    <a:pt x="548" y="7205"/>
                    <a:pt x="700" y="7053"/>
                    <a:pt x="700" y="6840"/>
                  </a:cubicBezTo>
                  <a:lnTo>
                    <a:pt x="700" y="366"/>
                  </a:lnTo>
                  <a:cubicBezTo>
                    <a:pt x="700" y="153"/>
                    <a:pt x="548" y="1"/>
                    <a:pt x="335"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590;p120"/>
            <p:cNvSpPr/>
            <p:nvPr/>
          </p:nvSpPr>
          <p:spPr>
            <a:xfrm>
              <a:off x="3589050" y="1905375"/>
              <a:ext cx="17500" cy="180125"/>
            </a:xfrm>
            <a:custGeom>
              <a:avLst/>
              <a:gdLst/>
              <a:ahLst/>
              <a:cxnLst/>
              <a:rect l="l" t="t" r="r" b="b"/>
              <a:pathLst>
                <a:path w="700" h="7205" extrusionOk="0">
                  <a:moveTo>
                    <a:pt x="365" y="1"/>
                  </a:moveTo>
                  <a:cubicBezTo>
                    <a:pt x="153" y="1"/>
                    <a:pt x="1" y="153"/>
                    <a:pt x="1" y="366"/>
                  </a:cubicBezTo>
                  <a:lnTo>
                    <a:pt x="1" y="6840"/>
                  </a:lnTo>
                  <a:cubicBezTo>
                    <a:pt x="1" y="7053"/>
                    <a:pt x="153" y="7205"/>
                    <a:pt x="365" y="7205"/>
                  </a:cubicBezTo>
                  <a:cubicBezTo>
                    <a:pt x="548" y="7205"/>
                    <a:pt x="700" y="7053"/>
                    <a:pt x="700" y="6840"/>
                  </a:cubicBezTo>
                  <a:lnTo>
                    <a:pt x="700" y="366"/>
                  </a:lnTo>
                  <a:cubicBezTo>
                    <a:pt x="700" y="153"/>
                    <a:pt x="548" y="1"/>
                    <a:pt x="365"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591;p120"/>
            <p:cNvSpPr/>
            <p:nvPr/>
          </p:nvSpPr>
          <p:spPr>
            <a:xfrm>
              <a:off x="3637675" y="1905375"/>
              <a:ext cx="16750" cy="180125"/>
            </a:xfrm>
            <a:custGeom>
              <a:avLst/>
              <a:gdLst/>
              <a:ahLst/>
              <a:cxnLst/>
              <a:rect l="l" t="t" r="r" b="b"/>
              <a:pathLst>
                <a:path w="670" h="7205" extrusionOk="0">
                  <a:moveTo>
                    <a:pt x="335" y="1"/>
                  </a:moveTo>
                  <a:cubicBezTo>
                    <a:pt x="153" y="1"/>
                    <a:pt x="1" y="153"/>
                    <a:pt x="1" y="366"/>
                  </a:cubicBezTo>
                  <a:lnTo>
                    <a:pt x="1" y="6840"/>
                  </a:lnTo>
                  <a:cubicBezTo>
                    <a:pt x="1" y="7053"/>
                    <a:pt x="153" y="7205"/>
                    <a:pt x="335" y="7205"/>
                  </a:cubicBezTo>
                  <a:cubicBezTo>
                    <a:pt x="518" y="7205"/>
                    <a:pt x="670" y="7053"/>
                    <a:pt x="670" y="6840"/>
                  </a:cubicBezTo>
                  <a:lnTo>
                    <a:pt x="670" y="366"/>
                  </a:lnTo>
                  <a:cubicBezTo>
                    <a:pt x="670" y="153"/>
                    <a:pt x="518" y="1"/>
                    <a:pt x="335"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592;p120"/>
            <p:cNvSpPr/>
            <p:nvPr/>
          </p:nvSpPr>
          <p:spPr>
            <a:xfrm>
              <a:off x="3685550" y="1905375"/>
              <a:ext cx="17500" cy="180125"/>
            </a:xfrm>
            <a:custGeom>
              <a:avLst/>
              <a:gdLst/>
              <a:ahLst/>
              <a:cxnLst/>
              <a:rect l="l" t="t" r="r" b="b"/>
              <a:pathLst>
                <a:path w="700" h="7205" extrusionOk="0">
                  <a:moveTo>
                    <a:pt x="335" y="1"/>
                  </a:moveTo>
                  <a:cubicBezTo>
                    <a:pt x="153" y="1"/>
                    <a:pt x="1" y="153"/>
                    <a:pt x="1" y="366"/>
                  </a:cubicBezTo>
                  <a:lnTo>
                    <a:pt x="1" y="6840"/>
                  </a:lnTo>
                  <a:cubicBezTo>
                    <a:pt x="1" y="7053"/>
                    <a:pt x="153" y="7205"/>
                    <a:pt x="335" y="7205"/>
                  </a:cubicBezTo>
                  <a:cubicBezTo>
                    <a:pt x="548" y="7205"/>
                    <a:pt x="700" y="7053"/>
                    <a:pt x="700" y="6840"/>
                  </a:cubicBezTo>
                  <a:lnTo>
                    <a:pt x="700" y="366"/>
                  </a:lnTo>
                  <a:cubicBezTo>
                    <a:pt x="700" y="153"/>
                    <a:pt x="548" y="1"/>
                    <a:pt x="335"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593;p120"/>
            <p:cNvSpPr/>
            <p:nvPr/>
          </p:nvSpPr>
          <p:spPr>
            <a:xfrm>
              <a:off x="3733425" y="1905375"/>
              <a:ext cx="17500" cy="180125"/>
            </a:xfrm>
            <a:custGeom>
              <a:avLst/>
              <a:gdLst/>
              <a:ahLst/>
              <a:cxnLst/>
              <a:rect l="l" t="t" r="r" b="b"/>
              <a:pathLst>
                <a:path w="700" h="7205" extrusionOk="0">
                  <a:moveTo>
                    <a:pt x="335" y="1"/>
                  </a:moveTo>
                  <a:cubicBezTo>
                    <a:pt x="153" y="1"/>
                    <a:pt x="1" y="153"/>
                    <a:pt x="1" y="366"/>
                  </a:cubicBezTo>
                  <a:lnTo>
                    <a:pt x="1" y="6840"/>
                  </a:lnTo>
                  <a:cubicBezTo>
                    <a:pt x="1" y="7053"/>
                    <a:pt x="153" y="7205"/>
                    <a:pt x="335" y="7205"/>
                  </a:cubicBezTo>
                  <a:lnTo>
                    <a:pt x="366" y="7205"/>
                  </a:lnTo>
                  <a:cubicBezTo>
                    <a:pt x="548" y="7205"/>
                    <a:pt x="700" y="7053"/>
                    <a:pt x="700" y="6840"/>
                  </a:cubicBezTo>
                  <a:lnTo>
                    <a:pt x="700" y="366"/>
                  </a:lnTo>
                  <a:cubicBezTo>
                    <a:pt x="700" y="153"/>
                    <a:pt x="548" y="1"/>
                    <a:pt x="366"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594;p120"/>
            <p:cNvSpPr/>
            <p:nvPr/>
          </p:nvSpPr>
          <p:spPr>
            <a:xfrm>
              <a:off x="3782075" y="1905375"/>
              <a:ext cx="16725" cy="180125"/>
            </a:xfrm>
            <a:custGeom>
              <a:avLst/>
              <a:gdLst/>
              <a:ahLst/>
              <a:cxnLst/>
              <a:rect l="l" t="t" r="r" b="b"/>
              <a:pathLst>
                <a:path w="669" h="7205" extrusionOk="0">
                  <a:moveTo>
                    <a:pt x="334" y="1"/>
                  </a:moveTo>
                  <a:cubicBezTo>
                    <a:pt x="152" y="1"/>
                    <a:pt x="0" y="153"/>
                    <a:pt x="0" y="366"/>
                  </a:cubicBezTo>
                  <a:lnTo>
                    <a:pt x="0" y="6840"/>
                  </a:lnTo>
                  <a:cubicBezTo>
                    <a:pt x="0" y="7053"/>
                    <a:pt x="152" y="7205"/>
                    <a:pt x="334" y="7205"/>
                  </a:cubicBezTo>
                  <a:cubicBezTo>
                    <a:pt x="517" y="7205"/>
                    <a:pt x="669" y="7053"/>
                    <a:pt x="669" y="6840"/>
                  </a:cubicBezTo>
                  <a:lnTo>
                    <a:pt x="669" y="366"/>
                  </a:lnTo>
                  <a:cubicBezTo>
                    <a:pt x="669" y="153"/>
                    <a:pt x="517" y="1"/>
                    <a:pt x="334"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595;p120"/>
            <p:cNvSpPr/>
            <p:nvPr/>
          </p:nvSpPr>
          <p:spPr>
            <a:xfrm>
              <a:off x="3681000" y="2350675"/>
              <a:ext cx="244700" cy="755350"/>
            </a:xfrm>
            <a:custGeom>
              <a:avLst/>
              <a:gdLst/>
              <a:ahLst/>
              <a:cxnLst/>
              <a:rect l="l" t="t" r="r" b="b"/>
              <a:pathLst>
                <a:path w="9788" h="30214" extrusionOk="0">
                  <a:moveTo>
                    <a:pt x="0" y="1"/>
                  </a:moveTo>
                  <a:lnTo>
                    <a:pt x="6961" y="28420"/>
                  </a:lnTo>
                  <a:lnTo>
                    <a:pt x="0" y="28420"/>
                  </a:lnTo>
                  <a:lnTo>
                    <a:pt x="0" y="30214"/>
                  </a:lnTo>
                  <a:lnTo>
                    <a:pt x="9788" y="30214"/>
                  </a:lnTo>
                  <a:lnTo>
                    <a:pt x="2523"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596;p120"/>
            <p:cNvSpPr/>
            <p:nvPr/>
          </p:nvSpPr>
          <p:spPr>
            <a:xfrm>
              <a:off x="3681000" y="2350675"/>
              <a:ext cx="316900" cy="53975"/>
            </a:xfrm>
            <a:custGeom>
              <a:avLst/>
              <a:gdLst/>
              <a:ahLst/>
              <a:cxnLst/>
              <a:rect l="l" t="t" r="r" b="b"/>
              <a:pathLst>
                <a:path w="12676" h="2159" extrusionOk="0">
                  <a:moveTo>
                    <a:pt x="0" y="1"/>
                  </a:moveTo>
                  <a:lnTo>
                    <a:pt x="517" y="2159"/>
                  </a:lnTo>
                  <a:lnTo>
                    <a:pt x="12675" y="2159"/>
                  </a:lnTo>
                  <a:lnTo>
                    <a:pt x="12159" y="1"/>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597;p120"/>
            <p:cNvSpPr/>
            <p:nvPr/>
          </p:nvSpPr>
          <p:spPr>
            <a:xfrm>
              <a:off x="4170375" y="2033800"/>
              <a:ext cx="85875" cy="498525"/>
            </a:xfrm>
            <a:custGeom>
              <a:avLst/>
              <a:gdLst/>
              <a:ahLst/>
              <a:cxnLst/>
              <a:rect l="l" t="t" r="r" b="b"/>
              <a:pathLst>
                <a:path w="3435" h="19941" extrusionOk="0">
                  <a:moveTo>
                    <a:pt x="1702" y="1"/>
                  </a:moveTo>
                  <a:cubicBezTo>
                    <a:pt x="760" y="1"/>
                    <a:pt x="0" y="761"/>
                    <a:pt x="0" y="1703"/>
                  </a:cubicBezTo>
                  <a:lnTo>
                    <a:pt x="0" y="18238"/>
                  </a:lnTo>
                  <a:cubicBezTo>
                    <a:pt x="0" y="19180"/>
                    <a:pt x="760" y="19940"/>
                    <a:pt x="1702" y="19940"/>
                  </a:cubicBezTo>
                  <a:lnTo>
                    <a:pt x="1733" y="19940"/>
                  </a:lnTo>
                  <a:cubicBezTo>
                    <a:pt x="2675" y="19940"/>
                    <a:pt x="3435" y="19180"/>
                    <a:pt x="3435" y="18238"/>
                  </a:cubicBezTo>
                  <a:lnTo>
                    <a:pt x="3435" y="1703"/>
                  </a:lnTo>
                  <a:cubicBezTo>
                    <a:pt x="3435" y="761"/>
                    <a:pt x="2675" y="1"/>
                    <a:pt x="1733" y="1"/>
                  </a:cubicBez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2598;p120"/>
            <p:cNvSpPr/>
            <p:nvPr/>
          </p:nvSpPr>
          <p:spPr>
            <a:xfrm>
              <a:off x="3439350" y="1865100"/>
              <a:ext cx="667975" cy="25"/>
            </a:xfrm>
            <a:custGeom>
              <a:avLst/>
              <a:gdLst/>
              <a:ahLst/>
              <a:cxnLst/>
              <a:rect l="l" t="t" r="r" b="b"/>
              <a:pathLst>
                <a:path w="26719" h="1" fill="none" extrusionOk="0">
                  <a:moveTo>
                    <a:pt x="26718" y="1"/>
                  </a:moveTo>
                  <a:lnTo>
                    <a:pt x="1" y="1"/>
                  </a:lnTo>
                </a:path>
              </a:pathLst>
            </a:custGeom>
            <a:noFill/>
            <a:ln w="9875" cap="flat" cmpd="sng">
              <a:solidFill>
                <a:srgbClr val="374B5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2599;p120"/>
            <p:cNvSpPr/>
            <p:nvPr/>
          </p:nvSpPr>
          <p:spPr>
            <a:xfrm>
              <a:off x="2286600" y="1802025"/>
              <a:ext cx="193800" cy="275125"/>
            </a:xfrm>
            <a:custGeom>
              <a:avLst/>
              <a:gdLst/>
              <a:ahLst/>
              <a:cxnLst/>
              <a:rect l="l" t="t" r="r" b="b"/>
              <a:pathLst>
                <a:path w="7752" h="11005" extrusionOk="0">
                  <a:moveTo>
                    <a:pt x="0" y="1"/>
                  </a:moveTo>
                  <a:lnTo>
                    <a:pt x="456" y="7752"/>
                  </a:lnTo>
                  <a:lnTo>
                    <a:pt x="6961" y="11004"/>
                  </a:lnTo>
                  <a:lnTo>
                    <a:pt x="7751" y="8329"/>
                  </a:lnTo>
                  <a:lnTo>
                    <a:pt x="7447" y="4560"/>
                  </a:lnTo>
                  <a:lnTo>
                    <a:pt x="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600;p120"/>
            <p:cNvSpPr/>
            <p:nvPr/>
          </p:nvSpPr>
          <p:spPr>
            <a:xfrm>
              <a:off x="2290400" y="1807350"/>
              <a:ext cx="190000" cy="202925"/>
            </a:xfrm>
            <a:custGeom>
              <a:avLst/>
              <a:gdLst/>
              <a:ahLst/>
              <a:cxnLst/>
              <a:rect l="l" t="t" r="r" b="b"/>
              <a:pathLst>
                <a:path w="7600" h="8117" extrusionOk="0">
                  <a:moveTo>
                    <a:pt x="183" y="1"/>
                  </a:moveTo>
                  <a:lnTo>
                    <a:pt x="0" y="609"/>
                  </a:lnTo>
                  <a:cubicBezTo>
                    <a:pt x="0" y="609"/>
                    <a:pt x="1247" y="6536"/>
                    <a:pt x="7599" y="8116"/>
                  </a:cubicBezTo>
                  <a:lnTo>
                    <a:pt x="7295" y="4347"/>
                  </a:lnTo>
                  <a:lnTo>
                    <a:pt x="183"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2601;p120"/>
            <p:cNvSpPr/>
            <p:nvPr/>
          </p:nvSpPr>
          <p:spPr>
            <a:xfrm>
              <a:off x="2301800" y="1588775"/>
              <a:ext cx="257625" cy="335800"/>
            </a:xfrm>
            <a:custGeom>
              <a:avLst/>
              <a:gdLst/>
              <a:ahLst/>
              <a:cxnLst/>
              <a:rect l="l" t="t" r="r" b="b"/>
              <a:pathLst>
                <a:path w="10305" h="13432" extrusionOk="0">
                  <a:moveTo>
                    <a:pt x="7074" y="0"/>
                  </a:moveTo>
                  <a:cubicBezTo>
                    <a:pt x="3970" y="0"/>
                    <a:pt x="91" y="1601"/>
                    <a:pt x="91" y="1601"/>
                  </a:cubicBezTo>
                  <a:cubicBezTo>
                    <a:pt x="91" y="1601"/>
                    <a:pt x="0" y="9929"/>
                    <a:pt x="791" y="11115"/>
                  </a:cubicBezTo>
                  <a:cubicBezTo>
                    <a:pt x="1430" y="12074"/>
                    <a:pt x="4159" y="13431"/>
                    <a:pt x="7529" y="13431"/>
                  </a:cubicBezTo>
                  <a:cubicBezTo>
                    <a:pt x="8323" y="13431"/>
                    <a:pt x="9154" y="13356"/>
                    <a:pt x="10000" y="13181"/>
                  </a:cubicBezTo>
                  <a:cubicBezTo>
                    <a:pt x="10304" y="8622"/>
                    <a:pt x="9332" y="415"/>
                    <a:pt x="9332" y="415"/>
                  </a:cubicBezTo>
                  <a:cubicBezTo>
                    <a:pt x="8697" y="118"/>
                    <a:pt x="7914" y="0"/>
                    <a:pt x="7074"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602;p120"/>
            <p:cNvSpPr/>
            <p:nvPr/>
          </p:nvSpPr>
          <p:spPr>
            <a:xfrm>
              <a:off x="2411225" y="1715400"/>
              <a:ext cx="22050" cy="41075"/>
            </a:xfrm>
            <a:custGeom>
              <a:avLst/>
              <a:gdLst/>
              <a:ahLst/>
              <a:cxnLst/>
              <a:rect l="l" t="t" r="r" b="b"/>
              <a:pathLst>
                <a:path w="882" h="1643" extrusionOk="0">
                  <a:moveTo>
                    <a:pt x="426" y="1"/>
                  </a:moveTo>
                  <a:cubicBezTo>
                    <a:pt x="183" y="1"/>
                    <a:pt x="0" y="183"/>
                    <a:pt x="0" y="426"/>
                  </a:cubicBezTo>
                  <a:lnTo>
                    <a:pt x="0" y="1217"/>
                  </a:lnTo>
                  <a:cubicBezTo>
                    <a:pt x="0" y="1460"/>
                    <a:pt x="183" y="1642"/>
                    <a:pt x="426" y="1642"/>
                  </a:cubicBezTo>
                  <a:cubicBezTo>
                    <a:pt x="669" y="1642"/>
                    <a:pt x="882" y="1460"/>
                    <a:pt x="882" y="1217"/>
                  </a:cubicBezTo>
                  <a:lnTo>
                    <a:pt x="882" y="426"/>
                  </a:lnTo>
                  <a:cubicBezTo>
                    <a:pt x="882" y="183"/>
                    <a:pt x="669" y="1"/>
                    <a:pt x="426"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603;p120"/>
            <p:cNvSpPr/>
            <p:nvPr/>
          </p:nvSpPr>
          <p:spPr>
            <a:xfrm>
              <a:off x="2513800" y="1715400"/>
              <a:ext cx="22075" cy="41075"/>
            </a:xfrm>
            <a:custGeom>
              <a:avLst/>
              <a:gdLst/>
              <a:ahLst/>
              <a:cxnLst/>
              <a:rect l="l" t="t" r="r" b="b"/>
              <a:pathLst>
                <a:path w="883" h="1643" extrusionOk="0">
                  <a:moveTo>
                    <a:pt x="457" y="1"/>
                  </a:moveTo>
                  <a:cubicBezTo>
                    <a:pt x="213" y="1"/>
                    <a:pt x="1" y="183"/>
                    <a:pt x="1" y="426"/>
                  </a:cubicBezTo>
                  <a:lnTo>
                    <a:pt x="1" y="1217"/>
                  </a:lnTo>
                  <a:cubicBezTo>
                    <a:pt x="1" y="1460"/>
                    <a:pt x="213" y="1642"/>
                    <a:pt x="457" y="1642"/>
                  </a:cubicBezTo>
                  <a:cubicBezTo>
                    <a:pt x="700" y="1642"/>
                    <a:pt x="882" y="1460"/>
                    <a:pt x="882" y="1217"/>
                  </a:cubicBezTo>
                  <a:lnTo>
                    <a:pt x="882" y="426"/>
                  </a:lnTo>
                  <a:cubicBezTo>
                    <a:pt x="882" y="183"/>
                    <a:pt x="700" y="1"/>
                    <a:pt x="457"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604;p120"/>
            <p:cNvSpPr/>
            <p:nvPr/>
          </p:nvSpPr>
          <p:spPr>
            <a:xfrm>
              <a:off x="2248600" y="1467800"/>
              <a:ext cx="316900" cy="482025"/>
            </a:xfrm>
            <a:custGeom>
              <a:avLst/>
              <a:gdLst/>
              <a:ahLst/>
              <a:cxnLst/>
              <a:rect l="l" t="t" r="r" b="b"/>
              <a:pathLst>
                <a:path w="12676" h="19281" extrusionOk="0">
                  <a:moveTo>
                    <a:pt x="7395" y="0"/>
                  </a:moveTo>
                  <a:cubicBezTo>
                    <a:pt x="5055" y="0"/>
                    <a:pt x="2614" y="1156"/>
                    <a:pt x="1703" y="3157"/>
                  </a:cubicBezTo>
                  <a:cubicBezTo>
                    <a:pt x="1" y="3461"/>
                    <a:pt x="244" y="6014"/>
                    <a:pt x="153" y="7291"/>
                  </a:cubicBezTo>
                  <a:cubicBezTo>
                    <a:pt x="61" y="8567"/>
                    <a:pt x="1338" y="13765"/>
                    <a:pt x="2402" y="16014"/>
                  </a:cubicBezTo>
                  <a:cubicBezTo>
                    <a:pt x="3375" y="18132"/>
                    <a:pt x="6639" y="19280"/>
                    <a:pt x="11432" y="19280"/>
                  </a:cubicBezTo>
                  <a:cubicBezTo>
                    <a:pt x="11729" y="19280"/>
                    <a:pt x="12032" y="19276"/>
                    <a:pt x="12341" y="19267"/>
                  </a:cubicBezTo>
                  <a:cubicBezTo>
                    <a:pt x="12676" y="17413"/>
                    <a:pt x="12159" y="14312"/>
                    <a:pt x="12159" y="14312"/>
                  </a:cubicBezTo>
                  <a:cubicBezTo>
                    <a:pt x="12159" y="14008"/>
                    <a:pt x="10852" y="13583"/>
                    <a:pt x="10852" y="13583"/>
                  </a:cubicBezTo>
                  <a:cubicBezTo>
                    <a:pt x="10852" y="13583"/>
                    <a:pt x="9028" y="13674"/>
                    <a:pt x="7508" y="15650"/>
                  </a:cubicBezTo>
                  <a:cubicBezTo>
                    <a:pt x="5685" y="15498"/>
                    <a:pt x="3496" y="13036"/>
                    <a:pt x="3253" y="11546"/>
                  </a:cubicBezTo>
                  <a:cubicBezTo>
                    <a:pt x="3010" y="10057"/>
                    <a:pt x="3131" y="7716"/>
                    <a:pt x="4408" y="6470"/>
                  </a:cubicBezTo>
                  <a:cubicBezTo>
                    <a:pt x="5689" y="5577"/>
                    <a:pt x="7348" y="5391"/>
                    <a:pt x="8855" y="5391"/>
                  </a:cubicBezTo>
                  <a:cubicBezTo>
                    <a:pt x="9929" y="5391"/>
                    <a:pt x="10924" y="5485"/>
                    <a:pt x="11650" y="5485"/>
                  </a:cubicBezTo>
                  <a:cubicBezTo>
                    <a:pt x="11985" y="5485"/>
                    <a:pt x="12262" y="5465"/>
                    <a:pt x="12463" y="5406"/>
                  </a:cubicBezTo>
                  <a:cubicBezTo>
                    <a:pt x="12432" y="4707"/>
                    <a:pt x="12676" y="1698"/>
                    <a:pt x="9849" y="482"/>
                  </a:cubicBezTo>
                  <a:cubicBezTo>
                    <a:pt x="9098" y="156"/>
                    <a:pt x="8253" y="0"/>
                    <a:pt x="7395"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605;p120"/>
            <p:cNvSpPr/>
            <p:nvPr/>
          </p:nvSpPr>
          <p:spPr>
            <a:xfrm>
              <a:off x="2219725" y="1699600"/>
              <a:ext cx="66900" cy="110825"/>
            </a:xfrm>
            <a:custGeom>
              <a:avLst/>
              <a:gdLst/>
              <a:ahLst/>
              <a:cxnLst/>
              <a:rect l="l" t="t" r="r" b="b"/>
              <a:pathLst>
                <a:path w="2676" h="4433" extrusionOk="0">
                  <a:moveTo>
                    <a:pt x="1555" y="0"/>
                  </a:moveTo>
                  <a:cubicBezTo>
                    <a:pt x="844" y="0"/>
                    <a:pt x="1" y="275"/>
                    <a:pt x="1" y="1575"/>
                  </a:cubicBezTo>
                  <a:cubicBezTo>
                    <a:pt x="1" y="3824"/>
                    <a:pt x="2675" y="4432"/>
                    <a:pt x="2675" y="4432"/>
                  </a:cubicBezTo>
                  <a:lnTo>
                    <a:pt x="2523" y="147"/>
                  </a:lnTo>
                  <a:cubicBezTo>
                    <a:pt x="2523" y="147"/>
                    <a:pt x="2074" y="0"/>
                    <a:pt x="1555"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606;p120"/>
            <p:cNvSpPr/>
            <p:nvPr/>
          </p:nvSpPr>
          <p:spPr>
            <a:xfrm>
              <a:off x="2389175" y="1662225"/>
              <a:ext cx="51700" cy="20525"/>
            </a:xfrm>
            <a:custGeom>
              <a:avLst/>
              <a:gdLst/>
              <a:ahLst/>
              <a:cxnLst/>
              <a:rect l="l" t="t" r="r" b="b"/>
              <a:pathLst>
                <a:path w="2068" h="821" fill="none" extrusionOk="0">
                  <a:moveTo>
                    <a:pt x="2068" y="487"/>
                  </a:moveTo>
                  <a:cubicBezTo>
                    <a:pt x="2068" y="487"/>
                    <a:pt x="1004" y="0"/>
                    <a:pt x="1" y="821"/>
                  </a:cubicBezTo>
                </a:path>
              </a:pathLst>
            </a:custGeom>
            <a:noFill/>
            <a:ln w="197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607;p120"/>
            <p:cNvSpPr/>
            <p:nvPr/>
          </p:nvSpPr>
          <p:spPr>
            <a:xfrm>
              <a:off x="2513800" y="1665250"/>
              <a:ext cx="28900" cy="5350"/>
            </a:xfrm>
            <a:custGeom>
              <a:avLst/>
              <a:gdLst/>
              <a:ahLst/>
              <a:cxnLst/>
              <a:rect l="l" t="t" r="r" b="b"/>
              <a:pathLst>
                <a:path w="1156" h="214" fill="none" extrusionOk="0">
                  <a:moveTo>
                    <a:pt x="1" y="214"/>
                  </a:moveTo>
                  <a:cubicBezTo>
                    <a:pt x="1" y="214"/>
                    <a:pt x="578" y="1"/>
                    <a:pt x="1156" y="214"/>
                  </a:cubicBezTo>
                </a:path>
              </a:pathLst>
            </a:custGeom>
            <a:noFill/>
            <a:ln w="197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608;p120"/>
            <p:cNvSpPr/>
            <p:nvPr/>
          </p:nvSpPr>
          <p:spPr>
            <a:xfrm>
              <a:off x="2491775" y="1745800"/>
              <a:ext cx="25850" cy="56250"/>
            </a:xfrm>
            <a:custGeom>
              <a:avLst/>
              <a:gdLst/>
              <a:ahLst/>
              <a:cxnLst/>
              <a:rect l="l" t="t" r="r" b="b"/>
              <a:pathLst>
                <a:path w="1034" h="2250" fill="none" extrusionOk="0">
                  <a:moveTo>
                    <a:pt x="304" y="1"/>
                  </a:moveTo>
                  <a:cubicBezTo>
                    <a:pt x="304" y="1"/>
                    <a:pt x="1034" y="882"/>
                    <a:pt x="882" y="2250"/>
                  </a:cubicBezTo>
                  <a:lnTo>
                    <a:pt x="0" y="2250"/>
                  </a:lnTo>
                </a:path>
              </a:pathLst>
            </a:custGeom>
            <a:noFill/>
            <a:ln w="98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609;p120"/>
            <p:cNvSpPr/>
            <p:nvPr/>
          </p:nvSpPr>
          <p:spPr>
            <a:xfrm>
              <a:off x="2219725" y="1706300"/>
              <a:ext cx="47900" cy="95750"/>
            </a:xfrm>
            <a:custGeom>
              <a:avLst/>
              <a:gdLst/>
              <a:ahLst/>
              <a:cxnLst/>
              <a:rect l="l" t="t" r="r" b="b"/>
              <a:pathLst>
                <a:path w="1916" h="3830" extrusionOk="0">
                  <a:moveTo>
                    <a:pt x="578" y="0"/>
                  </a:moveTo>
                  <a:cubicBezTo>
                    <a:pt x="244" y="213"/>
                    <a:pt x="1" y="638"/>
                    <a:pt x="1" y="1307"/>
                  </a:cubicBezTo>
                  <a:cubicBezTo>
                    <a:pt x="1" y="2675"/>
                    <a:pt x="1004" y="3435"/>
                    <a:pt x="1763" y="3830"/>
                  </a:cubicBezTo>
                  <a:cubicBezTo>
                    <a:pt x="1915" y="2067"/>
                    <a:pt x="1156" y="730"/>
                    <a:pt x="578" y="0"/>
                  </a:cubicBezTo>
                  <a:close/>
                </a:path>
              </a:pathLst>
            </a:custGeom>
            <a:solidFill>
              <a:srgbClr val="B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610;p120"/>
            <p:cNvSpPr/>
            <p:nvPr/>
          </p:nvSpPr>
          <p:spPr>
            <a:xfrm>
              <a:off x="2291150" y="1546725"/>
              <a:ext cx="88175" cy="71450"/>
            </a:xfrm>
            <a:custGeom>
              <a:avLst/>
              <a:gdLst/>
              <a:ahLst/>
              <a:cxnLst/>
              <a:rect l="l" t="t" r="r" b="b"/>
              <a:pathLst>
                <a:path w="3527" h="2858" fill="none" extrusionOk="0">
                  <a:moveTo>
                    <a:pt x="1" y="0"/>
                  </a:moveTo>
                  <a:cubicBezTo>
                    <a:pt x="1" y="0"/>
                    <a:pt x="2888" y="426"/>
                    <a:pt x="3527" y="2857"/>
                  </a:cubicBezTo>
                </a:path>
              </a:pathLst>
            </a:custGeom>
            <a:noFill/>
            <a:ln w="9875" cap="flat" cmpd="sng">
              <a:solidFill>
                <a:srgbClr val="471B1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7"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2957702" y="2064084"/>
            <a:ext cx="956949" cy="4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70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763704" y="999866"/>
            <a:ext cx="5074483" cy="482400"/>
          </a:xfrm>
          <a:prstGeom prst="rect">
            <a:avLst/>
          </a:prstGeom>
        </p:spPr>
        <p:txBody>
          <a:bodyPr spcFirstLastPara="1" wrap="square" lIns="91425" tIns="91425" rIns="91425" bIns="91425" anchor="b" anchorCtr="0">
            <a:noAutofit/>
          </a:bodyPr>
          <a:lstStyle/>
          <a:p>
            <a:br>
              <a:rPr lang="es-ES" sz="2000" b="1" dirty="0">
                <a:solidFill>
                  <a:srgbClr val="671C34"/>
                </a:solidFill>
                <a:latin typeface="Livvic"/>
                <a:ea typeface="Livvic"/>
                <a:cs typeface="Livvic"/>
              </a:rPr>
            </a:br>
            <a:br>
              <a:rPr lang="es-ES" sz="2000" b="1" dirty="0">
                <a:solidFill>
                  <a:srgbClr val="671C34"/>
                </a:solidFill>
                <a:latin typeface="Livvic"/>
                <a:ea typeface="Livvic"/>
                <a:cs typeface="Livvic"/>
              </a:rPr>
            </a:br>
            <a:r>
              <a:rPr lang="es-ES" sz="2000" b="1" dirty="0">
                <a:solidFill>
                  <a:srgbClr val="E65955"/>
                </a:solidFill>
                <a:latin typeface="Livvic"/>
                <a:ea typeface="Livvic"/>
                <a:cs typeface="Livvic"/>
              </a:rPr>
              <a:t>5.1 Política Gestión Documental (Política de Archivos y Gestión Documental)</a:t>
            </a:r>
            <a:br>
              <a:rPr lang="es-ES" sz="2000" b="1" dirty="0">
                <a:solidFill>
                  <a:srgbClr val="671C34"/>
                </a:solidFill>
                <a:latin typeface="Livvic"/>
                <a:ea typeface="Livvic"/>
                <a:cs typeface="Livvic"/>
              </a:rPr>
            </a:br>
            <a:endParaRPr lang="es-ES" sz="2000" dirty="0">
              <a:solidFill>
                <a:schemeClr val="bg1"/>
              </a:solidFill>
            </a:endParaRPr>
          </a:p>
        </p:txBody>
      </p:sp>
      <p:sp>
        <p:nvSpPr>
          <p:cNvPr id="1638" name="Google Shape;1638;p95"/>
          <p:cNvSpPr txBox="1">
            <a:spLocks noGrp="1"/>
          </p:cNvSpPr>
          <p:nvPr>
            <p:ph type="subTitle" idx="2"/>
          </p:nvPr>
        </p:nvSpPr>
        <p:spPr>
          <a:xfrm>
            <a:off x="232248" y="1116620"/>
            <a:ext cx="5074482" cy="2785803"/>
          </a:xfrm>
          <a:prstGeom prst="rect">
            <a:avLst/>
          </a:prstGeom>
        </p:spPr>
        <p:txBody>
          <a:bodyPr spcFirstLastPara="1" wrap="square" lIns="91425" tIns="91425" rIns="91425" bIns="91425" anchor="t" anchorCtr="0">
            <a:noAutofit/>
          </a:bodyPr>
          <a:lstStyle/>
          <a:p>
            <a:pPr marL="0" lvl="0" indent="0" algn="just"/>
            <a:r>
              <a:rPr lang="es-ES" sz="1600" b="0" dirty="0">
                <a:solidFill>
                  <a:schemeClr val="bg1"/>
                </a:solidFill>
              </a:rPr>
              <a:t>El propósito de la política es lograr mayor eficiencia para la implementación de la gestión documental y Administración de Archivos para: propiciar la transparencia en la gestión pública y el acceso a los archivos como garante de los derechos de los ciudadanos, los servidores públicos y las entidades del Estado; recuperar, preservar y difundir el patrimonio documental de la nación en diferentes medios y soportes como fuente de memoria e identidad cultural; promover el gobierno abierto (transparencia, colaboración y participación) a través de los archivos como herramienta de control social de la gestión pública;</a:t>
            </a:r>
            <a:endParaRPr lang="es-ES" sz="1600"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012CF0F7-5187-4E08-9BDB-6D40182E3FD9}"/>
              </a:ext>
            </a:extLst>
          </p:cNvPr>
          <p:cNvPicPr>
            <a:picLocks noChangeAspect="1"/>
          </p:cNvPicPr>
          <p:nvPr/>
        </p:nvPicPr>
        <p:blipFill>
          <a:blip r:embed="rId11"/>
          <a:stretch>
            <a:fillRect/>
          </a:stretch>
        </p:blipFill>
        <p:spPr>
          <a:xfrm>
            <a:off x="5493938" y="1512814"/>
            <a:ext cx="2419688" cy="2095792"/>
          </a:xfrm>
          <a:prstGeom prst="rect">
            <a:avLst/>
          </a:prstGeom>
        </p:spPr>
      </p:pic>
      <p:pic>
        <p:nvPicPr>
          <p:cNvPr id="5" name="Imagen 4">
            <a:extLst>
              <a:ext uri="{FF2B5EF4-FFF2-40B4-BE49-F238E27FC236}">
                <a16:creationId xmlns:a16="http://schemas.microsoft.com/office/drawing/2014/main" id="{634C84C0-A185-4783-902E-098A62176F69}"/>
              </a:ext>
            </a:extLst>
          </p:cNvPr>
          <p:cNvPicPr>
            <a:picLocks noChangeAspect="1"/>
          </p:cNvPicPr>
          <p:nvPr/>
        </p:nvPicPr>
        <p:blipFill>
          <a:blip r:embed="rId12"/>
          <a:stretch>
            <a:fillRect/>
          </a:stretch>
        </p:blipFill>
        <p:spPr>
          <a:xfrm>
            <a:off x="7580386" y="1881073"/>
            <a:ext cx="1192313" cy="1123193"/>
          </a:xfrm>
          <a:prstGeom prst="rect">
            <a:avLst/>
          </a:prstGeom>
        </p:spPr>
      </p:pic>
      <p:pic>
        <p:nvPicPr>
          <p:cNvPr id="88" name="Picture 2" descr="MIPG Modelo Integrado de Planeación y Gestión">
            <a:extLst>
              <a:ext uri="{FF2B5EF4-FFF2-40B4-BE49-F238E27FC236}">
                <a16:creationId xmlns:a16="http://schemas.microsoft.com/office/drawing/2014/main" id="{23933CC4-AD5D-4B80-B166-504D3803C0A2}"/>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6581906" y="3004266"/>
            <a:ext cx="560464" cy="27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17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763704" y="999866"/>
            <a:ext cx="5074483" cy="482400"/>
          </a:xfrm>
          <a:prstGeom prst="rect">
            <a:avLst/>
          </a:prstGeom>
        </p:spPr>
        <p:txBody>
          <a:bodyPr spcFirstLastPara="1" wrap="square" lIns="91425" tIns="91425" rIns="91425" bIns="91425" anchor="b" anchorCtr="0">
            <a:noAutofit/>
          </a:bodyPr>
          <a:lstStyle/>
          <a:p>
            <a:br>
              <a:rPr lang="es-ES" sz="2000" b="1" dirty="0">
                <a:solidFill>
                  <a:srgbClr val="671C34"/>
                </a:solidFill>
                <a:latin typeface="Livvic"/>
                <a:ea typeface="Livvic"/>
                <a:cs typeface="Livvic"/>
              </a:rPr>
            </a:br>
            <a:br>
              <a:rPr lang="es-ES" sz="2000" b="1" dirty="0">
                <a:solidFill>
                  <a:srgbClr val="671C34"/>
                </a:solidFill>
                <a:latin typeface="Livvic"/>
                <a:ea typeface="Livvic"/>
                <a:cs typeface="Livvic"/>
              </a:rPr>
            </a:br>
            <a:r>
              <a:rPr lang="es-ES" sz="2000" b="1" dirty="0">
                <a:solidFill>
                  <a:srgbClr val="E65955"/>
                </a:solidFill>
                <a:latin typeface="Livvic"/>
                <a:ea typeface="Livvic"/>
                <a:cs typeface="Livvic"/>
              </a:rPr>
              <a:t>5.1 Política Gestión Documental (Política de Archivos y Gestión Documental)</a:t>
            </a:r>
            <a:br>
              <a:rPr lang="es-ES" sz="2000" b="1" dirty="0">
                <a:solidFill>
                  <a:srgbClr val="671C34"/>
                </a:solidFill>
                <a:latin typeface="Livvic"/>
                <a:ea typeface="Livvic"/>
                <a:cs typeface="Livvic"/>
              </a:rPr>
            </a:br>
            <a:endParaRPr lang="es-ES" sz="2000" dirty="0">
              <a:solidFill>
                <a:schemeClr val="bg1"/>
              </a:solidFill>
            </a:endParaRPr>
          </a:p>
        </p:txBody>
      </p:sp>
      <p:sp>
        <p:nvSpPr>
          <p:cNvPr id="1638" name="Google Shape;1638;p95"/>
          <p:cNvSpPr txBox="1">
            <a:spLocks noGrp="1"/>
          </p:cNvSpPr>
          <p:nvPr>
            <p:ph type="subTitle" idx="2"/>
          </p:nvPr>
        </p:nvSpPr>
        <p:spPr>
          <a:xfrm>
            <a:off x="388757" y="1090482"/>
            <a:ext cx="4738414" cy="3053152"/>
          </a:xfrm>
          <a:prstGeom prst="rect">
            <a:avLst/>
          </a:prstGeom>
        </p:spPr>
        <p:txBody>
          <a:bodyPr spcFirstLastPara="1" wrap="square" lIns="91425" tIns="91425" rIns="91425" bIns="91425" anchor="t" anchorCtr="0">
            <a:noAutofit/>
          </a:bodyPr>
          <a:lstStyle/>
          <a:p>
            <a:pPr marL="0" lvl="0" indent="0" algn="just"/>
            <a:r>
              <a:rPr lang="es-ES" sz="1600" dirty="0">
                <a:solidFill>
                  <a:schemeClr val="bg1"/>
                </a:solidFill>
              </a:rPr>
              <a:t>F</a:t>
            </a:r>
            <a:r>
              <a:rPr lang="es-ES" sz="1600" b="0" dirty="0">
                <a:solidFill>
                  <a:schemeClr val="bg1"/>
                </a:solidFill>
              </a:rPr>
              <a:t>omentar la modernización de los archivos a través de la generación de estrategias que propicien el uso de tecnologías y proyectos de innovación; impulsar en los servidores públicos, la cultura archivística y el desarrollo de estrategias que permitan fortalecer las capacidades para el adecuado manejo y tratamiento de los archivos; así como velar por la recuperación, </a:t>
            </a:r>
            <a:r>
              <a:rPr lang="es-CO" sz="1600" b="0" dirty="0">
                <a:solidFill>
                  <a:schemeClr val="bg1"/>
                </a:solidFill>
              </a:rPr>
              <a:t>protección y </a:t>
            </a:r>
            <a:r>
              <a:rPr lang="es-ES" sz="1600" b="0" dirty="0">
                <a:solidFill>
                  <a:schemeClr val="bg1"/>
                </a:solidFill>
              </a:rPr>
              <a:t>custodia de los Archivos de los Derechos Humanos, grupos étnicos, comunidades indígenas y población vulnerable</a:t>
            </a:r>
            <a:r>
              <a:rPr lang="es-ES" sz="1400" b="0" dirty="0"/>
              <a:t>.</a:t>
            </a:r>
            <a:endParaRPr lang="es-ES"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5" name="Imagen 4">
            <a:extLst>
              <a:ext uri="{FF2B5EF4-FFF2-40B4-BE49-F238E27FC236}">
                <a16:creationId xmlns:a16="http://schemas.microsoft.com/office/drawing/2014/main" id="{9D6C6101-9FF5-46E9-ABDD-245A5E515992}"/>
              </a:ext>
            </a:extLst>
          </p:cNvPr>
          <p:cNvPicPr>
            <a:picLocks noChangeAspect="1"/>
          </p:cNvPicPr>
          <p:nvPr/>
        </p:nvPicPr>
        <p:blipFill>
          <a:blip r:embed="rId11"/>
          <a:stretch>
            <a:fillRect/>
          </a:stretch>
        </p:blipFill>
        <p:spPr>
          <a:xfrm>
            <a:off x="5487712" y="802950"/>
            <a:ext cx="3267531" cy="3591426"/>
          </a:xfrm>
          <a:prstGeom prst="rect">
            <a:avLst/>
          </a:prstGeom>
        </p:spPr>
      </p:pic>
    </p:spTree>
    <p:extLst>
      <p:ext uri="{BB962C8B-B14F-4D97-AF65-F5344CB8AC3E}">
        <p14:creationId xmlns:p14="http://schemas.microsoft.com/office/powerpoint/2010/main" val="2408267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907" name="Google Shape;1907;p101"/>
          <p:cNvGrpSpPr/>
          <p:nvPr/>
        </p:nvGrpSpPr>
        <p:grpSpPr>
          <a:xfrm>
            <a:off x="7811783" y="1360727"/>
            <a:ext cx="1088950" cy="2984875"/>
            <a:chOff x="5376500" y="1573250"/>
            <a:chExt cx="1088950" cy="2984875"/>
          </a:xfrm>
        </p:grpSpPr>
        <p:sp>
          <p:nvSpPr>
            <p:cNvPr id="1908" name="Google Shape;1908;p101"/>
            <p:cNvSpPr/>
            <p:nvPr/>
          </p:nvSpPr>
          <p:spPr>
            <a:xfrm>
              <a:off x="5376500" y="4469200"/>
              <a:ext cx="1088950" cy="88925"/>
            </a:xfrm>
            <a:custGeom>
              <a:avLst/>
              <a:gdLst/>
              <a:ahLst/>
              <a:cxnLst/>
              <a:rect l="l" t="t" r="r" b="b"/>
              <a:pathLst>
                <a:path w="43558" h="3557" extrusionOk="0">
                  <a:moveTo>
                    <a:pt x="21764" y="1"/>
                  </a:moveTo>
                  <a:cubicBezTo>
                    <a:pt x="9727" y="1"/>
                    <a:pt x="1" y="791"/>
                    <a:pt x="1" y="1763"/>
                  </a:cubicBezTo>
                  <a:cubicBezTo>
                    <a:pt x="1" y="2767"/>
                    <a:pt x="9727" y="3557"/>
                    <a:pt x="21764" y="3557"/>
                  </a:cubicBezTo>
                  <a:cubicBezTo>
                    <a:pt x="33801" y="3557"/>
                    <a:pt x="43558" y="2767"/>
                    <a:pt x="43558" y="1763"/>
                  </a:cubicBezTo>
                  <a:cubicBezTo>
                    <a:pt x="43558" y="791"/>
                    <a:pt x="33801" y="1"/>
                    <a:pt x="21764"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101"/>
            <p:cNvSpPr/>
            <p:nvPr/>
          </p:nvSpPr>
          <p:spPr>
            <a:xfrm>
              <a:off x="5435025" y="2063400"/>
              <a:ext cx="361725" cy="1057775"/>
            </a:xfrm>
            <a:custGeom>
              <a:avLst/>
              <a:gdLst/>
              <a:ahLst/>
              <a:cxnLst/>
              <a:rect l="l" t="t" r="r" b="b"/>
              <a:pathLst>
                <a:path w="14469" h="42311" extrusionOk="0">
                  <a:moveTo>
                    <a:pt x="10152" y="0"/>
                  </a:moveTo>
                  <a:lnTo>
                    <a:pt x="9149" y="578"/>
                  </a:lnTo>
                  <a:cubicBezTo>
                    <a:pt x="6809" y="2097"/>
                    <a:pt x="6171" y="4195"/>
                    <a:pt x="5502" y="6930"/>
                  </a:cubicBezTo>
                  <a:lnTo>
                    <a:pt x="395" y="27873"/>
                  </a:lnTo>
                  <a:cubicBezTo>
                    <a:pt x="0" y="29484"/>
                    <a:pt x="426" y="31186"/>
                    <a:pt x="1581" y="32371"/>
                  </a:cubicBezTo>
                  <a:lnTo>
                    <a:pt x="10912" y="42311"/>
                  </a:lnTo>
                  <a:lnTo>
                    <a:pt x="14469" y="34469"/>
                  </a:lnTo>
                  <a:lnTo>
                    <a:pt x="7994" y="26870"/>
                  </a:lnTo>
                  <a:lnTo>
                    <a:pt x="11003" y="17356"/>
                  </a:lnTo>
                  <a:lnTo>
                    <a:pt x="10152"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101"/>
            <p:cNvSpPr/>
            <p:nvPr/>
          </p:nvSpPr>
          <p:spPr>
            <a:xfrm>
              <a:off x="5593825" y="2680425"/>
              <a:ext cx="41075" cy="54725"/>
            </a:xfrm>
            <a:custGeom>
              <a:avLst/>
              <a:gdLst/>
              <a:ahLst/>
              <a:cxnLst/>
              <a:rect l="l" t="t" r="r" b="b"/>
              <a:pathLst>
                <a:path w="1643" h="2189" fill="none" extrusionOk="0">
                  <a:moveTo>
                    <a:pt x="1642" y="2189"/>
                  </a:moveTo>
                  <a:lnTo>
                    <a:pt x="1"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101"/>
            <p:cNvSpPr/>
            <p:nvPr/>
          </p:nvSpPr>
          <p:spPr>
            <a:xfrm>
              <a:off x="5435025" y="2701700"/>
              <a:ext cx="79800" cy="180125"/>
            </a:xfrm>
            <a:custGeom>
              <a:avLst/>
              <a:gdLst/>
              <a:ahLst/>
              <a:cxnLst/>
              <a:rect l="l" t="t" r="r" b="b"/>
              <a:pathLst>
                <a:path w="3192" h="7205" extrusionOk="0">
                  <a:moveTo>
                    <a:pt x="942" y="0"/>
                  </a:moveTo>
                  <a:lnTo>
                    <a:pt x="395" y="2341"/>
                  </a:lnTo>
                  <a:cubicBezTo>
                    <a:pt x="0" y="3952"/>
                    <a:pt x="426" y="5654"/>
                    <a:pt x="1581" y="6839"/>
                  </a:cubicBezTo>
                  <a:lnTo>
                    <a:pt x="1915" y="7204"/>
                  </a:lnTo>
                  <a:cubicBezTo>
                    <a:pt x="2705" y="6383"/>
                    <a:pt x="3192" y="5259"/>
                    <a:pt x="3192" y="4013"/>
                  </a:cubicBezTo>
                  <a:cubicBezTo>
                    <a:pt x="3192" y="2310"/>
                    <a:pt x="2310" y="821"/>
                    <a:pt x="942" y="0"/>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101"/>
            <p:cNvSpPr/>
            <p:nvPr/>
          </p:nvSpPr>
          <p:spPr>
            <a:xfrm>
              <a:off x="5663750" y="2841525"/>
              <a:ext cx="339700" cy="1586675"/>
            </a:xfrm>
            <a:custGeom>
              <a:avLst/>
              <a:gdLst/>
              <a:ahLst/>
              <a:cxnLst/>
              <a:rect l="l" t="t" r="r" b="b"/>
              <a:pathLst>
                <a:path w="13588" h="63467" extrusionOk="0">
                  <a:moveTo>
                    <a:pt x="0" y="0"/>
                  </a:moveTo>
                  <a:lnTo>
                    <a:pt x="912" y="63466"/>
                  </a:lnTo>
                  <a:lnTo>
                    <a:pt x="13587" y="63466"/>
                  </a:lnTo>
                  <a:lnTo>
                    <a:pt x="12128"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101"/>
            <p:cNvSpPr/>
            <p:nvPr/>
          </p:nvSpPr>
          <p:spPr>
            <a:xfrm>
              <a:off x="5749625" y="2849875"/>
              <a:ext cx="25" cy="1578325"/>
            </a:xfrm>
            <a:custGeom>
              <a:avLst/>
              <a:gdLst/>
              <a:ahLst/>
              <a:cxnLst/>
              <a:rect l="l" t="t" r="r" b="b"/>
              <a:pathLst>
                <a:path w="1" h="63133" fill="none" extrusionOk="0">
                  <a:moveTo>
                    <a:pt x="0" y="1"/>
                  </a:moveTo>
                  <a:lnTo>
                    <a:pt x="0" y="63132"/>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101"/>
            <p:cNvSpPr/>
            <p:nvPr/>
          </p:nvSpPr>
          <p:spPr>
            <a:xfrm>
              <a:off x="55535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101"/>
            <p:cNvSpPr/>
            <p:nvPr/>
          </p:nvSpPr>
          <p:spPr>
            <a:xfrm>
              <a:off x="5767100" y="2814150"/>
              <a:ext cx="113550" cy="367400"/>
            </a:xfrm>
            <a:custGeom>
              <a:avLst/>
              <a:gdLst/>
              <a:ahLst/>
              <a:cxnLst/>
              <a:rect l="l" t="t" r="r" b="b"/>
              <a:pathLst>
                <a:path w="4542" h="14696" extrusionOk="0">
                  <a:moveTo>
                    <a:pt x="3435" y="1"/>
                  </a:moveTo>
                  <a:lnTo>
                    <a:pt x="0" y="1278"/>
                  </a:lnTo>
                  <a:cubicBezTo>
                    <a:pt x="0" y="1278"/>
                    <a:pt x="638" y="13041"/>
                    <a:pt x="2645" y="14591"/>
                  </a:cubicBezTo>
                  <a:cubicBezTo>
                    <a:pt x="2736" y="14662"/>
                    <a:pt x="2822" y="14696"/>
                    <a:pt x="2900" y="14696"/>
                  </a:cubicBezTo>
                  <a:cubicBezTo>
                    <a:pt x="4542" y="14696"/>
                    <a:pt x="3435" y="1"/>
                    <a:pt x="3435" y="1"/>
                  </a:cubicBezTo>
                  <a:close/>
                </a:path>
              </a:pathLst>
            </a:custGeom>
            <a:solidFill>
              <a:srgbClr val="536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101"/>
            <p:cNvSpPr/>
            <p:nvPr/>
          </p:nvSpPr>
          <p:spPr>
            <a:xfrm>
              <a:off x="5828650" y="2869625"/>
              <a:ext cx="339700" cy="1558575"/>
            </a:xfrm>
            <a:custGeom>
              <a:avLst/>
              <a:gdLst/>
              <a:ahLst/>
              <a:cxnLst/>
              <a:rect l="l" t="t" r="r" b="b"/>
              <a:pathLst>
                <a:path w="13588" h="62343" extrusionOk="0">
                  <a:moveTo>
                    <a:pt x="0" y="1"/>
                  </a:moveTo>
                  <a:lnTo>
                    <a:pt x="912" y="62342"/>
                  </a:lnTo>
                  <a:lnTo>
                    <a:pt x="13587" y="62342"/>
                  </a:lnTo>
                  <a:lnTo>
                    <a:pt x="12128"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101"/>
            <p:cNvSpPr/>
            <p:nvPr/>
          </p:nvSpPr>
          <p:spPr>
            <a:xfrm>
              <a:off x="5659950" y="1956250"/>
              <a:ext cx="508400" cy="921575"/>
            </a:xfrm>
            <a:custGeom>
              <a:avLst/>
              <a:gdLst/>
              <a:ahLst/>
              <a:cxnLst/>
              <a:rect l="l" t="t" r="r" b="b"/>
              <a:pathLst>
                <a:path w="20336" h="36863" extrusionOk="0">
                  <a:moveTo>
                    <a:pt x="8481" y="0"/>
                  </a:moveTo>
                  <a:lnTo>
                    <a:pt x="1155" y="4286"/>
                  </a:lnTo>
                  <a:lnTo>
                    <a:pt x="0" y="35654"/>
                  </a:lnTo>
                  <a:cubicBezTo>
                    <a:pt x="2407" y="36609"/>
                    <a:pt x="6702" y="36862"/>
                    <a:pt x="10588" y="36862"/>
                  </a:cubicBezTo>
                  <a:cubicBezTo>
                    <a:pt x="14995" y="36862"/>
                    <a:pt x="18876" y="36536"/>
                    <a:pt x="18876" y="36536"/>
                  </a:cubicBezTo>
                  <a:lnTo>
                    <a:pt x="20335" y="4590"/>
                  </a:lnTo>
                  <a:lnTo>
                    <a:pt x="1270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101"/>
            <p:cNvSpPr/>
            <p:nvPr/>
          </p:nvSpPr>
          <p:spPr>
            <a:xfrm>
              <a:off x="6061925" y="2071000"/>
              <a:ext cx="362500" cy="1050175"/>
            </a:xfrm>
            <a:custGeom>
              <a:avLst/>
              <a:gdLst/>
              <a:ahLst/>
              <a:cxnLst/>
              <a:rect l="l" t="t" r="r" b="b"/>
              <a:pathLst>
                <a:path w="14500" h="42007" extrusionOk="0">
                  <a:moveTo>
                    <a:pt x="4256" y="0"/>
                  </a:moveTo>
                  <a:lnTo>
                    <a:pt x="3496" y="17052"/>
                  </a:lnTo>
                  <a:lnTo>
                    <a:pt x="6505" y="26566"/>
                  </a:lnTo>
                  <a:lnTo>
                    <a:pt x="1" y="34165"/>
                  </a:lnTo>
                  <a:lnTo>
                    <a:pt x="3587" y="42007"/>
                  </a:lnTo>
                  <a:lnTo>
                    <a:pt x="12919" y="32098"/>
                  </a:lnTo>
                  <a:cubicBezTo>
                    <a:pt x="14043" y="30882"/>
                    <a:pt x="14499" y="29180"/>
                    <a:pt x="14104" y="27569"/>
                  </a:cubicBezTo>
                  <a:lnTo>
                    <a:pt x="8967" y="6626"/>
                  </a:lnTo>
                  <a:cubicBezTo>
                    <a:pt x="8329" y="3891"/>
                    <a:pt x="6627" y="1550"/>
                    <a:pt x="4286" y="30"/>
                  </a:cubicBezTo>
                  <a:lnTo>
                    <a:pt x="425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101"/>
            <p:cNvSpPr/>
            <p:nvPr/>
          </p:nvSpPr>
          <p:spPr>
            <a:xfrm>
              <a:off x="6224550" y="2680425"/>
              <a:ext cx="41050" cy="54725"/>
            </a:xfrm>
            <a:custGeom>
              <a:avLst/>
              <a:gdLst/>
              <a:ahLst/>
              <a:cxnLst/>
              <a:rect l="l" t="t" r="r" b="b"/>
              <a:pathLst>
                <a:path w="1642" h="2189" fill="none" extrusionOk="0">
                  <a:moveTo>
                    <a:pt x="0" y="2189"/>
                  </a:moveTo>
                  <a:lnTo>
                    <a:pt x="1642"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101"/>
            <p:cNvSpPr/>
            <p:nvPr/>
          </p:nvSpPr>
          <p:spPr>
            <a:xfrm>
              <a:off x="6343850" y="2701700"/>
              <a:ext cx="80575" cy="180125"/>
            </a:xfrm>
            <a:custGeom>
              <a:avLst/>
              <a:gdLst/>
              <a:ahLst/>
              <a:cxnLst/>
              <a:rect l="l" t="t" r="r" b="b"/>
              <a:pathLst>
                <a:path w="3223" h="7205" extrusionOk="0">
                  <a:moveTo>
                    <a:pt x="2250" y="0"/>
                  </a:moveTo>
                  <a:cubicBezTo>
                    <a:pt x="912" y="821"/>
                    <a:pt x="0" y="2310"/>
                    <a:pt x="0" y="4013"/>
                  </a:cubicBezTo>
                  <a:cubicBezTo>
                    <a:pt x="0" y="5259"/>
                    <a:pt x="487" y="6383"/>
                    <a:pt x="1277" y="7204"/>
                  </a:cubicBezTo>
                  <a:lnTo>
                    <a:pt x="1642" y="6839"/>
                  </a:lnTo>
                  <a:cubicBezTo>
                    <a:pt x="2766" y="5654"/>
                    <a:pt x="3222" y="3952"/>
                    <a:pt x="2827" y="2341"/>
                  </a:cubicBezTo>
                  <a:lnTo>
                    <a:pt x="2250"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101"/>
            <p:cNvSpPr/>
            <p:nvPr/>
          </p:nvSpPr>
          <p:spPr>
            <a:xfrm>
              <a:off x="5822575" y="1963850"/>
              <a:ext cx="63850" cy="120075"/>
            </a:xfrm>
            <a:custGeom>
              <a:avLst/>
              <a:gdLst/>
              <a:ahLst/>
              <a:cxnLst/>
              <a:rect l="l" t="t" r="r" b="b"/>
              <a:pathLst>
                <a:path w="2554" h="4803" extrusionOk="0">
                  <a:moveTo>
                    <a:pt x="1216" y="0"/>
                  </a:moveTo>
                  <a:lnTo>
                    <a:pt x="0" y="4803"/>
                  </a:lnTo>
                  <a:lnTo>
                    <a:pt x="0" y="4803"/>
                  </a:lnTo>
                  <a:lnTo>
                    <a:pt x="2553" y="2797"/>
                  </a:lnTo>
                  <a:lnTo>
                    <a:pt x="1216"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101"/>
            <p:cNvSpPr/>
            <p:nvPr/>
          </p:nvSpPr>
          <p:spPr>
            <a:xfrm>
              <a:off x="5802800" y="2033750"/>
              <a:ext cx="129200" cy="780425"/>
            </a:xfrm>
            <a:custGeom>
              <a:avLst/>
              <a:gdLst/>
              <a:ahLst/>
              <a:cxnLst/>
              <a:rect l="l" t="t" r="r" b="b"/>
              <a:pathLst>
                <a:path w="5168" h="31217" extrusionOk="0">
                  <a:moveTo>
                    <a:pt x="3344" y="1"/>
                  </a:moveTo>
                  <a:lnTo>
                    <a:pt x="2311" y="821"/>
                  </a:lnTo>
                  <a:lnTo>
                    <a:pt x="2584" y="3253"/>
                  </a:lnTo>
                  <a:lnTo>
                    <a:pt x="1" y="27478"/>
                  </a:lnTo>
                  <a:lnTo>
                    <a:pt x="2007" y="31217"/>
                  </a:lnTo>
                  <a:lnTo>
                    <a:pt x="5168" y="27843"/>
                  </a:lnTo>
                  <a:lnTo>
                    <a:pt x="3831" y="3314"/>
                  </a:lnTo>
                  <a:lnTo>
                    <a:pt x="5168" y="1065"/>
                  </a:lnTo>
                  <a:lnTo>
                    <a:pt x="3344"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101"/>
            <p:cNvSpPr/>
            <p:nvPr/>
          </p:nvSpPr>
          <p:spPr>
            <a:xfrm>
              <a:off x="5886400" y="1956250"/>
              <a:ext cx="91200" cy="141350"/>
            </a:xfrm>
            <a:custGeom>
              <a:avLst/>
              <a:gdLst/>
              <a:ahLst/>
              <a:cxnLst/>
              <a:rect l="l" t="t" r="r" b="b"/>
              <a:pathLst>
                <a:path w="3648" h="5654" extrusionOk="0">
                  <a:moveTo>
                    <a:pt x="3648" y="0"/>
                  </a:moveTo>
                  <a:lnTo>
                    <a:pt x="0" y="3101"/>
                  </a:lnTo>
                  <a:lnTo>
                    <a:pt x="3648" y="5654"/>
                  </a:lnTo>
                  <a:lnTo>
                    <a:pt x="3648"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101"/>
            <p:cNvSpPr/>
            <p:nvPr/>
          </p:nvSpPr>
          <p:spPr>
            <a:xfrm>
              <a:off x="5914500" y="2878000"/>
              <a:ext cx="25" cy="1550200"/>
            </a:xfrm>
            <a:custGeom>
              <a:avLst/>
              <a:gdLst/>
              <a:ahLst/>
              <a:cxnLst/>
              <a:rect l="l" t="t" r="r" b="b"/>
              <a:pathLst>
                <a:path w="1" h="62008" fill="none" extrusionOk="0">
                  <a:moveTo>
                    <a:pt x="1" y="0"/>
                  </a:moveTo>
                  <a:lnTo>
                    <a:pt x="1" y="62007"/>
                  </a:lnTo>
                </a:path>
              </a:pathLst>
            </a:custGeom>
            <a:noFill/>
            <a:ln w="912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101"/>
            <p:cNvSpPr/>
            <p:nvPr/>
          </p:nvSpPr>
          <p:spPr>
            <a:xfrm>
              <a:off x="57412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101"/>
            <p:cNvSpPr/>
            <p:nvPr/>
          </p:nvSpPr>
          <p:spPr>
            <a:xfrm>
              <a:off x="5969975" y="2915975"/>
              <a:ext cx="168725" cy="294125"/>
            </a:xfrm>
            <a:custGeom>
              <a:avLst/>
              <a:gdLst/>
              <a:ahLst/>
              <a:cxnLst/>
              <a:rect l="l" t="t" r="r" b="b"/>
              <a:pathLst>
                <a:path w="6749" h="11765" extrusionOk="0">
                  <a:moveTo>
                    <a:pt x="2402" y="1"/>
                  </a:moveTo>
                  <a:lnTo>
                    <a:pt x="1" y="1825"/>
                  </a:lnTo>
                  <a:lnTo>
                    <a:pt x="4591" y="11764"/>
                  </a:lnTo>
                  <a:lnTo>
                    <a:pt x="6749" y="9454"/>
                  </a:lnTo>
                  <a:lnTo>
                    <a:pt x="2402"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101"/>
            <p:cNvSpPr/>
            <p:nvPr/>
          </p:nvSpPr>
          <p:spPr>
            <a:xfrm>
              <a:off x="6043700" y="2925100"/>
              <a:ext cx="107925" cy="211275"/>
            </a:xfrm>
            <a:custGeom>
              <a:avLst/>
              <a:gdLst/>
              <a:ahLst/>
              <a:cxnLst/>
              <a:rect l="l" t="t" r="r" b="b"/>
              <a:pathLst>
                <a:path w="4317" h="8451" extrusionOk="0">
                  <a:moveTo>
                    <a:pt x="730" y="1"/>
                  </a:moveTo>
                  <a:lnTo>
                    <a:pt x="0" y="821"/>
                  </a:lnTo>
                  <a:lnTo>
                    <a:pt x="3526" y="8451"/>
                  </a:lnTo>
                  <a:lnTo>
                    <a:pt x="4316" y="7843"/>
                  </a:lnTo>
                  <a:lnTo>
                    <a:pt x="73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101"/>
            <p:cNvSpPr/>
            <p:nvPr/>
          </p:nvSpPr>
          <p:spPr>
            <a:xfrm>
              <a:off x="6097650" y="2401550"/>
              <a:ext cx="51700" cy="253825"/>
            </a:xfrm>
            <a:custGeom>
              <a:avLst/>
              <a:gdLst/>
              <a:ahLst/>
              <a:cxnLst/>
              <a:rect l="l" t="t" r="r" b="b"/>
              <a:pathLst>
                <a:path w="2068" h="10153" extrusionOk="0">
                  <a:moveTo>
                    <a:pt x="0" y="0"/>
                  </a:moveTo>
                  <a:lnTo>
                    <a:pt x="1763" y="10152"/>
                  </a:lnTo>
                  <a:lnTo>
                    <a:pt x="2067" y="3830"/>
                  </a:lnTo>
                  <a:lnTo>
                    <a:pt x="0" y="0"/>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101"/>
            <p:cNvSpPr/>
            <p:nvPr/>
          </p:nvSpPr>
          <p:spPr>
            <a:xfrm>
              <a:off x="5692625" y="2257150"/>
              <a:ext cx="122375" cy="31200"/>
            </a:xfrm>
            <a:custGeom>
              <a:avLst/>
              <a:gdLst/>
              <a:ahLst/>
              <a:cxnLst/>
              <a:rect l="l" t="t" r="r" b="b"/>
              <a:pathLst>
                <a:path w="4895" h="1248" extrusionOk="0">
                  <a:moveTo>
                    <a:pt x="0" y="1"/>
                  </a:moveTo>
                  <a:lnTo>
                    <a:pt x="0" y="1247"/>
                  </a:lnTo>
                  <a:lnTo>
                    <a:pt x="4894" y="1247"/>
                  </a:lnTo>
                  <a:lnTo>
                    <a:pt x="4894"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101"/>
            <p:cNvSpPr/>
            <p:nvPr/>
          </p:nvSpPr>
          <p:spPr>
            <a:xfrm>
              <a:off x="5852950" y="1787550"/>
              <a:ext cx="132250" cy="246225"/>
            </a:xfrm>
            <a:custGeom>
              <a:avLst/>
              <a:gdLst/>
              <a:ahLst/>
              <a:cxnLst/>
              <a:rect l="l" t="t" r="r" b="b"/>
              <a:pathLst>
                <a:path w="5290" h="9849" extrusionOk="0">
                  <a:moveTo>
                    <a:pt x="5290" y="1"/>
                  </a:moveTo>
                  <a:lnTo>
                    <a:pt x="1" y="4499"/>
                  </a:lnTo>
                  <a:lnTo>
                    <a:pt x="1" y="7174"/>
                  </a:lnTo>
                  <a:lnTo>
                    <a:pt x="1338" y="9849"/>
                  </a:lnTo>
                  <a:lnTo>
                    <a:pt x="4986" y="6748"/>
                  </a:lnTo>
                  <a:lnTo>
                    <a:pt x="529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101"/>
            <p:cNvSpPr/>
            <p:nvPr/>
          </p:nvSpPr>
          <p:spPr>
            <a:xfrm>
              <a:off x="5852950" y="1807300"/>
              <a:ext cx="109450" cy="156575"/>
            </a:xfrm>
            <a:custGeom>
              <a:avLst/>
              <a:gdLst/>
              <a:ahLst/>
              <a:cxnLst/>
              <a:rect l="l" t="t" r="r" b="b"/>
              <a:pathLst>
                <a:path w="4378" h="6263" extrusionOk="0">
                  <a:moveTo>
                    <a:pt x="4378" y="1"/>
                  </a:moveTo>
                  <a:lnTo>
                    <a:pt x="1" y="3709"/>
                  </a:lnTo>
                  <a:lnTo>
                    <a:pt x="1" y="6262"/>
                  </a:lnTo>
                  <a:cubicBezTo>
                    <a:pt x="2767" y="5563"/>
                    <a:pt x="4378" y="1277"/>
                    <a:pt x="4378" y="1277"/>
                  </a:cubicBezTo>
                  <a:lnTo>
                    <a:pt x="437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101"/>
            <p:cNvSpPr/>
            <p:nvPr/>
          </p:nvSpPr>
          <p:spPr>
            <a:xfrm>
              <a:off x="5792925" y="1665975"/>
              <a:ext cx="192275" cy="252100"/>
            </a:xfrm>
            <a:custGeom>
              <a:avLst/>
              <a:gdLst/>
              <a:ahLst/>
              <a:cxnLst/>
              <a:rect l="l" t="t" r="r" b="b"/>
              <a:pathLst>
                <a:path w="7691" h="10084" extrusionOk="0">
                  <a:moveTo>
                    <a:pt x="912" y="0"/>
                  </a:moveTo>
                  <a:cubicBezTo>
                    <a:pt x="912" y="0"/>
                    <a:pt x="1" y="4316"/>
                    <a:pt x="1" y="8693"/>
                  </a:cubicBezTo>
                  <a:cubicBezTo>
                    <a:pt x="1" y="9487"/>
                    <a:pt x="617" y="10084"/>
                    <a:pt x="1361" y="10084"/>
                  </a:cubicBezTo>
                  <a:cubicBezTo>
                    <a:pt x="1443" y="10084"/>
                    <a:pt x="1527" y="10076"/>
                    <a:pt x="1612" y="10061"/>
                  </a:cubicBezTo>
                  <a:lnTo>
                    <a:pt x="3618" y="9696"/>
                  </a:lnTo>
                  <a:cubicBezTo>
                    <a:pt x="5958" y="9271"/>
                    <a:pt x="7691" y="7234"/>
                    <a:pt x="7691" y="4833"/>
                  </a:cubicBezTo>
                  <a:lnTo>
                    <a:pt x="769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101"/>
            <p:cNvSpPr/>
            <p:nvPr/>
          </p:nvSpPr>
          <p:spPr>
            <a:xfrm>
              <a:off x="5808125" y="1825550"/>
              <a:ext cx="68425" cy="9150"/>
            </a:xfrm>
            <a:custGeom>
              <a:avLst/>
              <a:gdLst/>
              <a:ahLst/>
              <a:cxnLst/>
              <a:rect l="l" t="t" r="r" b="b"/>
              <a:pathLst>
                <a:path w="2737" h="366" fill="none" extrusionOk="0">
                  <a:moveTo>
                    <a:pt x="1" y="365"/>
                  </a:moveTo>
                  <a:cubicBezTo>
                    <a:pt x="1" y="365"/>
                    <a:pt x="1824" y="304"/>
                    <a:pt x="2736" y="0"/>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101"/>
            <p:cNvSpPr/>
            <p:nvPr/>
          </p:nvSpPr>
          <p:spPr>
            <a:xfrm>
              <a:off x="5808125" y="1756400"/>
              <a:ext cx="25850" cy="53200"/>
            </a:xfrm>
            <a:custGeom>
              <a:avLst/>
              <a:gdLst/>
              <a:ahLst/>
              <a:cxnLst/>
              <a:rect l="l" t="t" r="r" b="b"/>
              <a:pathLst>
                <a:path w="1034" h="2128" fill="none" extrusionOk="0">
                  <a:moveTo>
                    <a:pt x="730" y="0"/>
                  </a:moveTo>
                  <a:lnTo>
                    <a:pt x="1" y="2128"/>
                  </a:lnTo>
                  <a:lnTo>
                    <a:pt x="1034" y="1885"/>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101"/>
            <p:cNvSpPr/>
            <p:nvPr/>
          </p:nvSpPr>
          <p:spPr>
            <a:xfrm>
              <a:off x="5863600" y="1750325"/>
              <a:ext cx="42575" cy="12175"/>
            </a:xfrm>
            <a:custGeom>
              <a:avLst/>
              <a:gdLst/>
              <a:ahLst/>
              <a:cxnLst/>
              <a:rect l="l" t="t" r="r" b="b"/>
              <a:pathLst>
                <a:path w="1703" h="487" fill="none" extrusionOk="0">
                  <a:moveTo>
                    <a:pt x="0" y="486"/>
                  </a:moveTo>
                  <a:cubicBezTo>
                    <a:pt x="0" y="486"/>
                    <a:pt x="699" y="0"/>
                    <a:pt x="1703" y="486"/>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101"/>
            <p:cNvSpPr/>
            <p:nvPr/>
          </p:nvSpPr>
          <p:spPr>
            <a:xfrm>
              <a:off x="5768600" y="1573250"/>
              <a:ext cx="262925" cy="252325"/>
            </a:xfrm>
            <a:custGeom>
              <a:avLst/>
              <a:gdLst/>
              <a:ahLst/>
              <a:cxnLst/>
              <a:rect l="l" t="t" r="r" b="b"/>
              <a:pathLst>
                <a:path w="10517" h="10093" extrusionOk="0">
                  <a:moveTo>
                    <a:pt x="1582" y="1"/>
                  </a:moveTo>
                  <a:lnTo>
                    <a:pt x="1582" y="1"/>
                  </a:lnTo>
                  <a:cubicBezTo>
                    <a:pt x="1" y="1095"/>
                    <a:pt x="1885" y="3709"/>
                    <a:pt x="1885" y="3709"/>
                  </a:cubicBezTo>
                  <a:lnTo>
                    <a:pt x="5746" y="3709"/>
                  </a:lnTo>
                  <a:cubicBezTo>
                    <a:pt x="7114" y="3709"/>
                    <a:pt x="7904" y="5411"/>
                    <a:pt x="7904" y="7083"/>
                  </a:cubicBezTo>
                  <a:cubicBezTo>
                    <a:pt x="7904" y="8755"/>
                    <a:pt x="8876" y="10092"/>
                    <a:pt x="8876" y="10092"/>
                  </a:cubicBezTo>
                  <a:cubicBezTo>
                    <a:pt x="8876" y="10092"/>
                    <a:pt x="9636" y="9120"/>
                    <a:pt x="10092" y="7752"/>
                  </a:cubicBezTo>
                  <a:cubicBezTo>
                    <a:pt x="10517" y="6388"/>
                    <a:pt x="10427" y="1521"/>
                    <a:pt x="8891" y="1521"/>
                  </a:cubicBezTo>
                  <a:cubicBezTo>
                    <a:pt x="8886" y="1521"/>
                    <a:pt x="8881" y="1521"/>
                    <a:pt x="8876" y="1521"/>
                  </a:cubicBezTo>
                  <a:cubicBezTo>
                    <a:pt x="8828" y="1523"/>
                    <a:pt x="8776" y="1524"/>
                    <a:pt x="8720" y="1524"/>
                  </a:cubicBezTo>
                  <a:cubicBezTo>
                    <a:pt x="7032" y="1524"/>
                    <a:pt x="2170" y="648"/>
                    <a:pt x="1582"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101"/>
            <p:cNvSpPr/>
            <p:nvPr/>
          </p:nvSpPr>
          <p:spPr>
            <a:xfrm>
              <a:off x="5979100" y="1762475"/>
              <a:ext cx="73725" cy="73725"/>
            </a:xfrm>
            <a:custGeom>
              <a:avLst/>
              <a:gdLst/>
              <a:ahLst/>
              <a:cxnLst/>
              <a:rect l="l" t="t" r="r" b="b"/>
              <a:pathLst>
                <a:path w="2949" h="2949" extrusionOk="0">
                  <a:moveTo>
                    <a:pt x="1460" y="0"/>
                  </a:moveTo>
                  <a:cubicBezTo>
                    <a:pt x="669" y="0"/>
                    <a:pt x="1" y="669"/>
                    <a:pt x="1" y="1459"/>
                  </a:cubicBezTo>
                  <a:cubicBezTo>
                    <a:pt x="1" y="2280"/>
                    <a:pt x="669" y="2949"/>
                    <a:pt x="1460" y="2949"/>
                  </a:cubicBezTo>
                  <a:cubicBezTo>
                    <a:pt x="2280" y="2949"/>
                    <a:pt x="2949" y="2280"/>
                    <a:pt x="2949" y="1459"/>
                  </a:cubicBezTo>
                  <a:cubicBezTo>
                    <a:pt x="2949" y="669"/>
                    <a:pt x="2280" y="0"/>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101"/>
            <p:cNvSpPr/>
            <p:nvPr/>
          </p:nvSpPr>
          <p:spPr>
            <a:xfrm>
              <a:off x="5863600" y="1699400"/>
              <a:ext cx="54725" cy="21300"/>
            </a:xfrm>
            <a:custGeom>
              <a:avLst/>
              <a:gdLst/>
              <a:ahLst/>
              <a:cxnLst/>
              <a:rect l="l" t="t" r="r" b="b"/>
              <a:pathLst>
                <a:path w="2189" h="852" fill="none" extrusionOk="0">
                  <a:moveTo>
                    <a:pt x="0" y="852"/>
                  </a:moveTo>
                  <a:cubicBezTo>
                    <a:pt x="0" y="852"/>
                    <a:pt x="1003" y="1"/>
                    <a:pt x="2189" y="852"/>
                  </a:cubicBezTo>
                </a:path>
              </a:pathLst>
            </a:custGeom>
            <a:noFill/>
            <a:ln w="106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101"/>
            <p:cNvSpPr/>
            <p:nvPr/>
          </p:nvSpPr>
          <p:spPr>
            <a:xfrm>
              <a:off x="5990500" y="1792100"/>
              <a:ext cx="34225" cy="33475"/>
            </a:xfrm>
            <a:custGeom>
              <a:avLst/>
              <a:gdLst/>
              <a:ahLst/>
              <a:cxnLst/>
              <a:rect l="l" t="t" r="r" b="b"/>
              <a:pathLst>
                <a:path w="1369" h="1339" fill="none" extrusionOk="0">
                  <a:moveTo>
                    <a:pt x="0" y="1338"/>
                  </a:moveTo>
                  <a:lnTo>
                    <a:pt x="1368" y="1"/>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CuadroTexto 54">
            <a:extLst>
              <a:ext uri="{FF2B5EF4-FFF2-40B4-BE49-F238E27FC236}">
                <a16:creationId xmlns:a16="http://schemas.microsoft.com/office/drawing/2014/main" id="{1EAD2BE4-A9C7-5D92-FE01-FF630642AD92}"/>
              </a:ext>
            </a:extLst>
          </p:cNvPr>
          <p:cNvSpPr txBox="1"/>
          <p:nvPr/>
        </p:nvSpPr>
        <p:spPr>
          <a:xfrm>
            <a:off x="366442" y="1508177"/>
            <a:ext cx="7609791" cy="1408562"/>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r>
              <a:rPr lang="es-ES" sz="1600" b="1" dirty="0">
                <a:solidFill>
                  <a:srgbClr val="E65955"/>
                </a:solidFill>
                <a:latin typeface="Livvic"/>
                <a:ea typeface="Livvic"/>
                <a:cs typeface="Livvic"/>
              </a:rPr>
              <a:t>5.1 Política Gestión Documental </a:t>
            </a:r>
          </a:p>
          <a:p>
            <a:r>
              <a:rPr lang="es-ES" sz="1600" b="1" dirty="0">
                <a:solidFill>
                  <a:srgbClr val="E65955"/>
                </a:solidFill>
                <a:latin typeface="Livvic"/>
                <a:ea typeface="Livvic"/>
                <a:cs typeface="Livvic"/>
              </a:rPr>
              <a:t>(Política de Archivos y Gestión Documental</a:t>
            </a:r>
            <a:r>
              <a:rPr lang="es-ES" sz="1400" b="1" dirty="0">
                <a:solidFill>
                  <a:srgbClr val="E65955"/>
                </a:solidFill>
                <a:latin typeface="Livvic"/>
                <a:ea typeface="Livvic"/>
                <a:cs typeface="Livvic"/>
              </a:rPr>
              <a:t>)</a:t>
            </a:r>
            <a:br>
              <a:rPr lang="es-ES" sz="1400" b="1" dirty="0">
                <a:solidFill>
                  <a:srgbClr val="671C34"/>
                </a:solidFill>
                <a:latin typeface="Livvic"/>
                <a:ea typeface="Livvic"/>
                <a:cs typeface="Livvic"/>
              </a:rPr>
            </a:br>
            <a:endParaRPr lang="es-ES" dirty="0"/>
          </a:p>
          <a:p>
            <a:pPr algn="l"/>
            <a:r>
              <a:rPr lang="es-ES" dirty="0"/>
              <a:t>Herramientas de apoyo a la comprensión y aprehensión de la gestión documental:</a:t>
            </a:r>
          </a:p>
          <a:p>
            <a:pPr algn="l"/>
            <a:r>
              <a:rPr lang="es-ES" dirty="0"/>
              <a:t> </a:t>
            </a:r>
          </a:p>
          <a:p>
            <a:pPr marL="285750" indent="-285750" algn="l">
              <a:buFont typeface="Arial" panose="020B0604020202020204" pitchFamily="34" charset="0"/>
              <a:buChar char="•"/>
            </a:pPr>
            <a:r>
              <a:rPr lang="es-ES" b="1" dirty="0">
                <a:solidFill>
                  <a:schemeClr val="accent3"/>
                </a:solidFill>
              </a:rPr>
              <a:t>Caja de herramientas</a:t>
            </a:r>
            <a:r>
              <a:rPr lang="es-ES" dirty="0"/>
              <a:t> https://www.archivogeneral.gov.co/caja_de_herramientas/</a:t>
            </a:r>
          </a:p>
          <a:p>
            <a:pPr marL="285750" indent="-285750" algn="l">
              <a:buFont typeface="Arial" panose="020B0604020202020204" pitchFamily="34" charset="0"/>
              <a:buChar char="•"/>
            </a:pPr>
            <a:r>
              <a:rPr lang="es-ES" b="1" dirty="0">
                <a:solidFill>
                  <a:schemeClr val="accent3"/>
                </a:solidFill>
              </a:rPr>
              <a:t>Publicaciones</a:t>
            </a:r>
            <a:r>
              <a:rPr lang="es-ES" dirty="0"/>
              <a:t> http://www.archivogeneral.gov.co/consulte/recursos/publicaciones Infografías http://www.archivogeneral.gov.co/infografias-agn </a:t>
            </a:r>
          </a:p>
          <a:p>
            <a:pPr marL="285750" indent="-285750" algn="l">
              <a:buFont typeface="Arial" panose="020B0604020202020204" pitchFamily="34" charset="0"/>
              <a:buChar char="•"/>
            </a:pPr>
            <a:r>
              <a:rPr lang="es-ES" b="1" dirty="0">
                <a:solidFill>
                  <a:schemeClr val="accent3"/>
                </a:solidFill>
              </a:rPr>
              <a:t>Revista</a:t>
            </a:r>
            <a:r>
              <a:rPr lang="es-ES" dirty="0"/>
              <a:t> http://www.archivogeneral.gov.co/consulte/recursos/revista </a:t>
            </a:r>
          </a:p>
          <a:p>
            <a:pPr marL="285750" indent="-285750" algn="l">
              <a:buFont typeface="Arial" panose="020B0604020202020204" pitchFamily="34" charset="0"/>
              <a:buChar char="•"/>
            </a:pPr>
            <a:r>
              <a:rPr lang="es-ES" b="1" dirty="0">
                <a:solidFill>
                  <a:schemeClr val="accent3"/>
                </a:solidFill>
              </a:rPr>
              <a:t>OVAS</a:t>
            </a:r>
            <a:r>
              <a:rPr lang="es-ES" dirty="0"/>
              <a:t> http://www.archivogeneral.gov.co/ovas </a:t>
            </a:r>
          </a:p>
          <a:p>
            <a:pPr marL="285750" indent="-285750" algn="l">
              <a:buFont typeface="Arial" panose="020B0604020202020204" pitchFamily="34" charset="0"/>
              <a:buChar char="•"/>
            </a:pPr>
            <a:r>
              <a:rPr lang="es-ES" b="1" dirty="0">
                <a:solidFill>
                  <a:schemeClr val="accent3"/>
                </a:solidFill>
              </a:rPr>
              <a:t>Observatorios</a:t>
            </a:r>
            <a:r>
              <a:rPr lang="es-ES" dirty="0"/>
              <a:t> http://observatoriotic.archivogeneral.gov.co/ http://observatoriosna.archivogeneral.gov.co/ </a:t>
            </a:r>
          </a:p>
          <a:p>
            <a:pPr marL="285750" indent="-285750" algn="l">
              <a:buFont typeface="Arial" panose="020B0604020202020204" pitchFamily="34" charset="0"/>
              <a:buChar char="•"/>
            </a:pPr>
            <a:r>
              <a:rPr lang="es-ES" b="1" dirty="0">
                <a:solidFill>
                  <a:schemeClr val="accent3"/>
                </a:solidFill>
              </a:rPr>
              <a:t>Conceptos técnicos </a:t>
            </a:r>
            <a:r>
              <a:rPr lang="es-ES" dirty="0"/>
              <a:t>http://observatoriotic.archivogeneral.gov.co/servicio-al-ciudadano/normatividad/facsconceptos-tecnicos/ </a:t>
            </a:r>
          </a:p>
          <a:p>
            <a:pPr marL="285750" indent="-285750" algn="l">
              <a:buFont typeface="Arial" panose="020B0604020202020204" pitchFamily="34" charset="0"/>
              <a:buChar char="•"/>
            </a:pPr>
            <a:r>
              <a:rPr lang="es-ES" b="1" dirty="0">
                <a:solidFill>
                  <a:schemeClr val="accent3"/>
                </a:solidFill>
              </a:rPr>
              <a:t>Cursos virtuales </a:t>
            </a:r>
            <a:r>
              <a:rPr lang="es-ES" dirty="0"/>
              <a:t>http://e-learning.archivogeneral.gov.co/ </a:t>
            </a:r>
          </a:p>
          <a:p>
            <a:pPr marL="285750" indent="-285750" algn="l">
              <a:buFont typeface="Arial" panose="020B0604020202020204" pitchFamily="34" charset="0"/>
              <a:buChar char="•"/>
            </a:pPr>
            <a:r>
              <a:rPr lang="es-ES" b="1" dirty="0">
                <a:solidFill>
                  <a:schemeClr val="accent3"/>
                </a:solidFill>
              </a:rPr>
              <a:t>Normativa</a:t>
            </a:r>
            <a:r>
              <a:rPr lang="es-ES" dirty="0"/>
              <a:t> http://repositorio.archivogeneral.gov.co/repositorio/collections/browse/ </a:t>
            </a:r>
          </a:p>
          <a:p>
            <a:pPr marL="285750" indent="-285750" algn="l">
              <a:buFont typeface="Arial" panose="020B0604020202020204" pitchFamily="34" charset="0"/>
              <a:buChar char="•"/>
            </a:pPr>
            <a:r>
              <a:rPr lang="es-ES" b="1" dirty="0">
                <a:solidFill>
                  <a:schemeClr val="accent3"/>
                </a:solidFill>
              </a:rPr>
              <a:t>Portafolio de servicios </a:t>
            </a:r>
            <a:r>
              <a:rPr lang="es-ES" dirty="0"/>
              <a:t>http://www.archivogeneral.gov.co/sites/default/files/estructura_web/4_servicio_al_ciudadano/tr%c3%a1mite s%20y%20servicios/portafolio_servicios_agn.pdf</a:t>
            </a:r>
          </a:p>
        </p:txBody>
      </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1931190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907" name="Google Shape;1907;p101"/>
          <p:cNvGrpSpPr/>
          <p:nvPr/>
        </p:nvGrpSpPr>
        <p:grpSpPr>
          <a:xfrm>
            <a:off x="6862138" y="1017060"/>
            <a:ext cx="1225948" cy="3309176"/>
            <a:chOff x="5376500" y="1573250"/>
            <a:chExt cx="1088950" cy="2984875"/>
          </a:xfrm>
        </p:grpSpPr>
        <p:sp>
          <p:nvSpPr>
            <p:cNvPr id="1908" name="Google Shape;1908;p101"/>
            <p:cNvSpPr/>
            <p:nvPr/>
          </p:nvSpPr>
          <p:spPr>
            <a:xfrm>
              <a:off x="5376500" y="4469200"/>
              <a:ext cx="1088950" cy="88925"/>
            </a:xfrm>
            <a:custGeom>
              <a:avLst/>
              <a:gdLst/>
              <a:ahLst/>
              <a:cxnLst/>
              <a:rect l="l" t="t" r="r" b="b"/>
              <a:pathLst>
                <a:path w="43558" h="3557" extrusionOk="0">
                  <a:moveTo>
                    <a:pt x="21764" y="1"/>
                  </a:moveTo>
                  <a:cubicBezTo>
                    <a:pt x="9727" y="1"/>
                    <a:pt x="1" y="791"/>
                    <a:pt x="1" y="1763"/>
                  </a:cubicBezTo>
                  <a:cubicBezTo>
                    <a:pt x="1" y="2767"/>
                    <a:pt x="9727" y="3557"/>
                    <a:pt x="21764" y="3557"/>
                  </a:cubicBezTo>
                  <a:cubicBezTo>
                    <a:pt x="33801" y="3557"/>
                    <a:pt x="43558" y="2767"/>
                    <a:pt x="43558" y="1763"/>
                  </a:cubicBezTo>
                  <a:cubicBezTo>
                    <a:pt x="43558" y="791"/>
                    <a:pt x="33801" y="1"/>
                    <a:pt x="21764"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101"/>
            <p:cNvSpPr/>
            <p:nvPr/>
          </p:nvSpPr>
          <p:spPr>
            <a:xfrm>
              <a:off x="5435025" y="2063400"/>
              <a:ext cx="361725" cy="1057775"/>
            </a:xfrm>
            <a:custGeom>
              <a:avLst/>
              <a:gdLst/>
              <a:ahLst/>
              <a:cxnLst/>
              <a:rect l="l" t="t" r="r" b="b"/>
              <a:pathLst>
                <a:path w="14469" h="42311" extrusionOk="0">
                  <a:moveTo>
                    <a:pt x="10152" y="0"/>
                  </a:moveTo>
                  <a:lnTo>
                    <a:pt x="9149" y="578"/>
                  </a:lnTo>
                  <a:cubicBezTo>
                    <a:pt x="6809" y="2097"/>
                    <a:pt x="6171" y="4195"/>
                    <a:pt x="5502" y="6930"/>
                  </a:cubicBezTo>
                  <a:lnTo>
                    <a:pt x="395" y="27873"/>
                  </a:lnTo>
                  <a:cubicBezTo>
                    <a:pt x="0" y="29484"/>
                    <a:pt x="426" y="31186"/>
                    <a:pt x="1581" y="32371"/>
                  </a:cubicBezTo>
                  <a:lnTo>
                    <a:pt x="10912" y="42311"/>
                  </a:lnTo>
                  <a:lnTo>
                    <a:pt x="14469" y="34469"/>
                  </a:lnTo>
                  <a:lnTo>
                    <a:pt x="7994" y="26870"/>
                  </a:lnTo>
                  <a:lnTo>
                    <a:pt x="11003" y="17356"/>
                  </a:lnTo>
                  <a:lnTo>
                    <a:pt x="10152"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101"/>
            <p:cNvSpPr/>
            <p:nvPr/>
          </p:nvSpPr>
          <p:spPr>
            <a:xfrm>
              <a:off x="5593825" y="2680425"/>
              <a:ext cx="41075" cy="54725"/>
            </a:xfrm>
            <a:custGeom>
              <a:avLst/>
              <a:gdLst/>
              <a:ahLst/>
              <a:cxnLst/>
              <a:rect l="l" t="t" r="r" b="b"/>
              <a:pathLst>
                <a:path w="1643" h="2189" fill="none" extrusionOk="0">
                  <a:moveTo>
                    <a:pt x="1642" y="2189"/>
                  </a:moveTo>
                  <a:lnTo>
                    <a:pt x="1"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101"/>
            <p:cNvSpPr/>
            <p:nvPr/>
          </p:nvSpPr>
          <p:spPr>
            <a:xfrm>
              <a:off x="5435025" y="2701700"/>
              <a:ext cx="79800" cy="180125"/>
            </a:xfrm>
            <a:custGeom>
              <a:avLst/>
              <a:gdLst/>
              <a:ahLst/>
              <a:cxnLst/>
              <a:rect l="l" t="t" r="r" b="b"/>
              <a:pathLst>
                <a:path w="3192" h="7205" extrusionOk="0">
                  <a:moveTo>
                    <a:pt x="942" y="0"/>
                  </a:moveTo>
                  <a:lnTo>
                    <a:pt x="395" y="2341"/>
                  </a:lnTo>
                  <a:cubicBezTo>
                    <a:pt x="0" y="3952"/>
                    <a:pt x="426" y="5654"/>
                    <a:pt x="1581" y="6839"/>
                  </a:cubicBezTo>
                  <a:lnTo>
                    <a:pt x="1915" y="7204"/>
                  </a:lnTo>
                  <a:cubicBezTo>
                    <a:pt x="2705" y="6383"/>
                    <a:pt x="3192" y="5259"/>
                    <a:pt x="3192" y="4013"/>
                  </a:cubicBezTo>
                  <a:cubicBezTo>
                    <a:pt x="3192" y="2310"/>
                    <a:pt x="2310" y="821"/>
                    <a:pt x="942" y="0"/>
                  </a:cubicBez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101"/>
            <p:cNvSpPr/>
            <p:nvPr/>
          </p:nvSpPr>
          <p:spPr>
            <a:xfrm>
              <a:off x="5663750" y="2841525"/>
              <a:ext cx="339700" cy="1586675"/>
            </a:xfrm>
            <a:custGeom>
              <a:avLst/>
              <a:gdLst/>
              <a:ahLst/>
              <a:cxnLst/>
              <a:rect l="l" t="t" r="r" b="b"/>
              <a:pathLst>
                <a:path w="13588" h="63467" extrusionOk="0">
                  <a:moveTo>
                    <a:pt x="0" y="0"/>
                  </a:moveTo>
                  <a:lnTo>
                    <a:pt x="912" y="63466"/>
                  </a:lnTo>
                  <a:lnTo>
                    <a:pt x="13587" y="63466"/>
                  </a:lnTo>
                  <a:lnTo>
                    <a:pt x="12128"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101"/>
            <p:cNvSpPr/>
            <p:nvPr/>
          </p:nvSpPr>
          <p:spPr>
            <a:xfrm>
              <a:off x="5749625" y="2849875"/>
              <a:ext cx="25" cy="1578325"/>
            </a:xfrm>
            <a:custGeom>
              <a:avLst/>
              <a:gdLst/>
              <a:ahLst/>
              <a:cxnLst/>
              <a:rect l="l" t="t" r="r" b="b"/>
              <a:pathLst>
                <a:path w="1" h="63133" fill="none" extrusionOk="0">
                  <a:moveTo>
                    <a:pt x="0" y="1"/>
                  </a:moveTo>
                  <a:lnTo>
                    <a:pt x="0" y="63132"/>
                  </a:lnTo>
                </a:path>
              </a:pathLst>
            </a:custGeom>
            <a:noFill/>
            <a:ln w="912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101"/>
            <p:cNvSpPr/>
            <p:nvPr/>
          </p:nvSpPr>
          <p:spPr>
            <a:xfrm>
              <a:off x="55535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101"/>
            <p:cNvSpPr/>
            <p:nvPr/>
          </p:nvSpPr>
          <p:spPr>
            <a:xfrm>
              <a:off x="5767100" y="2814150"/>
              <a:ext cx="113550" cy="367400"/>
            </a:xfrm>
            <a:custGeom>
              <a:avLst/>
              <a:gdLst/>
              <a:ahLst/>
              <a:cxnLst/>
              <a:rect l="l" t="t" r="r" b="b"/>
              <a:pathLst>
                <a:path w="4542" h="14696" extrusionOk="0">
                  <a:moveTo>
                    <a:pt x="3435" y="1"/>
                  </a:moveTo>
                  <a:lnTo>
                    <a:pt x="0" y="1278"/>
                  </a:lnTo>
                  <a:cubicBezTo>
                    <a:pt x="0" y="1278"/>
                    <a:pt x="638" y="13041"/>
                    <a:pt x="2645" y="14591"/>
                  </a:cubicBezTo>
                  <a:cubicBezTo>
                    <a:pt x="2736" y="14662"/>
                    <a:pt x="2822" y="14696"/>
                    <a:pt x="2900" y="14696"/>
                  </a:cubicBezTo>
                  <a:cubicBezTo>
                    <a:pt x="4542" y="14696"/>
                    <a:pt x="3435" y="1"/>
                    <a:pt x="3435" y="1"/>
                  </a:cubicBezTo>
                  <a:close/>
                </a:path>
              </a:pathLst>
            </a:custGeom>
            <a:solidFill>
              <a:srgbClr val="536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101"/>
            <p:cNvSpPr/>
            <p:nvPr/>
          </p:nvSpPr>
          <p:spPr>
            <a:xfrm>
              <a:off x="5828650" y="2869625"/>
              <a:ext cx="339700" cy="1558575"/>
            </a:xfrm>
            <a:custGeom>
              <a:avLst/>
              <a:gdLst/>
              <a:ahLst/>
              <a:cxnLst/>
              <a:rect l="l" t="t" r="r" b="b"/>
              <a:pathLst>
                <a:path w="13588" h="62343" extrusionOk="0">
                  <a:moveTo>
                    <a:pt x="0" y="1"/>
                  </a:moveTo>
                  <a:lnTo>
                    <a:pt x="912" y="62342"/>
                  </a:lnTo>
                  <a:lnTo>
                    <a:pt x="13587" y="62342"/>
                  </a:lnTo>
                  <a:lnTo>
                    <a:pt x="12128"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101"/>
            <p:cNvSpPr/>
            <p:nvPr/>
          </p:nvSpPr>
          <p:spPr>
            <a:xfrm>
              <a:off x="5659950" y="1956250"/>
              <a:ext cx="508400" cy="921575"/>
            </a:xfrm>
            <a:custGeom>
              <a:avLst/>
              <a:gdLst/>
              <a:ahLst/>
              <a:cxnLst/>
              <a:rect l="l" t="t" r="r" b="b"/>
              <a:pathLst>
                <a:path w="20336" h="36863" extrusionOk="0">
                  <a:moveTo>
                    <a:pt x="8481" y="0"/>
                  </a:moveTo>
                  <a:lnTo>
                    <a:pt x="1155" y="4286"/>
                  </a:lnTo>
                  <a:lnTo>
                    <a:pt x="0" y="35654"/>
                  </a:lnTo>
                  <a:cubicBezTo>
                    <a:pt x="2407" y="36609"/>
                    <a:pt x="6702" y="36862"/>
                    <a:pt x="10588" y="36862"/>
                  </a:cubicBezTo>
                  <a:cubicBezTo>
                    <a:pt x="14995" y="36862"/>
                    <a:pt x="18876" y="36536"/>
                    <a:pt x="18876" y="36536"/>
                  </a:cubicBezTo>
                  <a:lnTo>
                    <a:pt x="20335" y="4590"/>
                  </a:lnTo>
                  <a:lnTo>
                    <a:pt x="1270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101"/>
            <p:cNvSpPr/>
            <p:nvPr/>
          </p:nvSpPr>
          <p:spPr>
            <a:xfrm>
              <a:off x="6061925" y="2071000"/>
              <a:ext cx="362500" cy="1050175"/>
            </a:xfrm>
            <a:custGeom>
              <a:avLst/>
              <a:gdLst/>
              <a:ahLst/>
              <a:cxnLst/>
              <a:rect l="l" t="t" r="r" b="b"/>
              <a:pathLst>
                <a:path w="14500" h="42007" extrusionOk="0">
                  <a:moveTo>
                    <a:pt x="4256" y="0"/>
                  </a:moveTo>
                  <a:lnTo>
                    <a:pt x="3496" y="17052"/>
                  </a:lnTo>
                  <a:lnTo>
                    <a:pt x="6505" y="26566"/>
                  </a:lnTo>
                  <a:lnTo>
                    <a:pt x="1" y="34165"/>
                  </a:lnTo>
                  <a:lnTo>
                    <a:pt x="3587" y="42007"/>
                  </a:lnTo>
                  <a:lnTo>
                    <a:pt x="12919" y="32098"/>
                  </a:lnTo>
                  <a:cubicBezTo>
                    <a:pt x="14043" y="30882"/>
                    <a:pt x="14499" y="29180"/>
                    <a:pt x="14104" y="27569"/>
                  </a:cubicBezTo>
                  <a:lnTo>
                    <a:pt x="8967" y="6626"/>
                  </a:lnTo>
                  <a:cubicBezTo>
                    <a:pt x="8329" y="3891"/>
                    <a:pt x="6627" y="1550"/>
                    <a:pt x="4286" y="30"/>
                  </a:cubicBezTo>
                  <a:lnTo>
                    <a:pt x="425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101"/>
            <p:cNvSpPr/>
            <p:nvPr/>
          </p:nvSpPr>
          <p:spPr>
            <a:xfrm>
              <a:off x="6224550" y="2680425"/>
              <a:ext cx="41050" cy="54725"/>
            </a:xfrm>
            <a:custGeom>
              <a:avLst/>
              <a:gdLst/>
              <a:ahLst/>
              <a:cxnLst/>
              <a:rect l="l" t="t" r="r" b="b"/>
              <a:pathLst>
                <a:path w="1642" h="2189" fill="none" extrusionOk="0">
                  <a:moveTo>
                    <a:pt x="0" y="2189"/>
                  </a:moveTo>
                  <a:lnTo>
                    <a:pt x="1642" y="0"/>
                  </a:lnTo>
                </a:path>
              </a:pathLst>
            </a:custGeom>
            <a:noFill/>
            <a:ln w="9875" cap="rnd" cmpd="sng">
              <a:solidFill>
                <a:srgbClr val="DEF5F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0" name="Google Shape;1920;p101"/>
            <p:cNvSpPr/>
            <p:nvPr/>
          </p:nvSpPr>
          <p:spPr>
            <a:xfrm>
              <a:off x="6343850" y="2701700"/>
              <a:ext cx="80575" cy="180125"/>
            </a:xfrm>
            <a:custGeom>
              <a:avLst/>
              <a:gdLst/>
              <a:ahLst/>
              <a:cxnLst/>
              <a:rect l="l" t="t" r="r" b="b"/>
              <a:pathLst>
                <a:path w="3223" h="7205" extrusionOk="0">
                  <a:moveTo>
                    <a:pt x="2250" y="0"/>
                  </a:moveTo>
                  <a:cubicBezTo>
                    <a:pt x="912" y="821"/>
                    <a:pt x="0" y="2310"/>
                    <a:pt x="0" y="4013"/>
                  </a:cubicBezTo>
                  <a:cubicBezTo>
                    <a:pt x="0" y="5259"/>
                    <a:pt x="487" y="6383"/>
                    <a:pt x="1277" y="7204"/>
                  </a:cubicBezTo>
                  <a:lnTo>
                    <a:pt x="1642" y="6839"/>
                  </a:lnTo>
                  <a:cubicBezTo>
                    <a:pt x="2766" y="5654"/>
                    <a:pt x="3222" y="3952"/>
                    <a:pt x="2827" y="2341"/>
                  </a:cubicBezTo>
                  <a:lnTo>
                    <a:pt x="2250"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1" name="Google Shape;1921;p101"/>
            <p:cNvSpPr/>
            <p:nvPr/>
          </p:nvSpPr>
          <p:spPr>
            <a:xfrm>
              <a:off x="5822575" y="1963850"/>
              <a:ext cx="63850" cy="120075"/>
            </a:xfrm>
            <a:custGeom>
              <a:avLst/>
              <a:gdLst/>
              <a:ahLst/>
              <a:cxnLst/>
              <a:rect l="l" t="t" r="r" b="b"/>
              <a:pathLst>
                <a:path w="2554" h="4803" extrusionOk="0">
                  <a:moveTo>
                    <a:pt x="1216" y="0"/>
                  </a:moveTo>
                  <a:lnTo>
                    <a:pt x="0" y="4803"/>
                  </a:lnTo>
                  <a:lnTo>
                    <a:pt x="0" y="4803"/>
                  </a:lnTo>
                  <a:lnTo>
                    <a:pt x="2553" y="2797"/>
                  </a:lnTo>
                  <a:lnTo>
                    <a:pt x="1216"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101"/>
            <p:cNvSpPr/>
            <p:nvPr/>
          </p:nvSpPr>
          <p:spPr>
            <a:xfrm>
              <a:off x="5802800" y="2033750"/>
              <a:ext cx="129200" cy="780425"/>
            </a:xfrm>
            <a:custGeom>
              <a:avLst/>
              <a:gdLst/>
              <a:ahLst/>
              <a:cxnLst/>
              <a:rect l="l" t="t" r="r" b="b"/>
              <a:pathLst>
                <a:path w="5168" h="31217" extrusionOk="0">
                  <a:moveTo>
                    <a:pt x="3344" y="1"/>
                  </a:moveTo>
                  <a:lnTo>
                    <a:pt x="2311" y="821"/>
                  </a:lnTo>
                  <a:lnTo>
                    <a:pt x="2584" y="3253"/>
                  </a:lnTo>
                  <a:lnTo>
                    <a:pt x="1" y="27478"/>
                  </a:lnTo>
                  <a:lnTo>
                    <a:pt x="2007" y="31217"/>
                  </a:lnTo>
                  <a:lnTo>
                    <a:pt x="5168" y="27843"/>
                  </a:lnTo>
                  <a:lnTo>
                    <a:pt x="3831" y="3314"/>
                  </a:lnTo>
                  <a:lnTo>
                    <a:pt x="5168" y="1065"/>
                  </a:lnTo>
                  <a:lnTo>
                    <a:pt x="3344" y="1"/>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101"/>
            <p:cNvSpPr/>
            <p:nvPr/>
          </p:nvSpPr>
          <p:spPr>
            <a:xfrm>
              <a:off x="5886400" y="1956250"/>
              <a:ext cx="91200" cy="141350"/>
            </a:xfrm>
            <a:custGeom>
              <a:avLst/>
              <a:gdLst/>
              <a:ahLst/>
              <a:cxnLst/>
              <a:rect l="l" t="t" r="r" b="b"/>
              <a:pathLst>
                <a:path w="3648" h="5654" extrusionOk="0">
                  <a:moveTo>
                    <a:pt x="3648" y="0"/>
                  </a:moveTo>
                  <a:lnTo>
                    <a:pt x="0" y="3101"/>
                  </a:lnTo>
                  <a:lnTo>
                    <a:pt x="3648" y="5654"/>
                  </a:lnTo>
                  <a:lnTo>
                    <a:pt x="3648" y="0"/>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101"/>
            <p:cNvSpPr/>
            <p:nvPr/>
          </p:nvSpPr>
          <p:spPr>
            <a:xfrm>
              <a:off x="5914500" y="2878000"/>
              <a:ext cx="25" cy="1550200"/>
            </a:xfrm>
            <a:custGeom>
              <a:avLst/>
              <a:gdLst/>
              <a:ahLst/>
              <a:cxnLst/>
              <a:rect l="l" t="t" r="r" b="b"/>
              <a:pathLst>
                <a:path w="1" h="62008" fill="none" extrusionOk="0">
                  <a:moveTo>
                    <a:pt x="1" y="0"/>
                  </a:moveTo>
                  <a:lnTo>
                    <a:pt x="1" y="62007"/>
                  </a:lnTo>
                </a:path>
              </a:pathLst>
            </a:custGeom>
            <a:noFill/>
            <a:ln w="9125" cap="flat" cmpd="sng">
              <a:solidFill>
                <a:srgbClr val="54476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101"/>
            <p:cNvSpPr/>
            <p:nvPr/>
          </p:nvSpPr>
          <p:spPr>
            <a:xfrm>
              <a:off x="5741250" y="4428175"/>
              <a:ext cx="427100" cy="81325"/>
            </a:xfrm>
            <a:custGeom>
              <a:avLst/>
              <a:gdLst/>
              <a:ahLst/>
              <a:cxnLst/>
              <a:rect l="l" t="t" r="r" b="b"/>
              <a:pathLst>
                <a:path w="17084" h="3253" extrusionOk="0">
                  <a:moveTo>
                    <a:pt x="4408" y="0"/>
                  </a:moveTo>
                  <a:cubicBezTo>
                    <a:pt x="791" y="0"/>
                    <a:pt x="1" y="3252"/>
                    <a:pt x="1" y="3252"/>
                  </a:cubicBezTo>
                  <a:lnTo>
                    <a:pt x="17083" y="3252"/>
                  </a:lnTo>
                  <a:lnTo>
                    <a:pt x="17083"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101"/>
            <p:cNvSpPr/>
            <p:nvPr/>
          </p:nvSpPr>
          <p:spPr>
            <a:xfrm>
              <a:off x="5969975" y="2915975"/>
              <a:ext cx="168725" cy="294125"/>
            </a:xfrm>
            <a:custGeom>
              <a:avLst/>
              <a:gdLst/>
              <a:ahLst/>
              <a:cxnLst/>
              <a:rect l="l" t="t" r="r" b="b"/>
              <a:pathLst>
                <a:path w="6749" h="11765" extrusionOk="0">
                  <a:moveTo>
                    <a:pt x="2402" y="1"/>
                  </a:moveTo>
                  <a:lnTo>
                    <a:pt x="1" y="1825"/>
                  </a:lnTo>
                  <a:lnTo>
                    <a:pt x="4591" y="11764"/>
                  </a:lnTo>
                  <a:lnTo>
                    <a:pt x="6749" y="9454"/>
                  </a:lnTo>
                  <a:lnTo>
                    <a:pt x="2402"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101"/>
            <p:cNvSpPr/>
            <p:nvPr/>
          </p:nvSpPr>
          <p:spPr>
            <a:xfrm>
              <a:off x="6043700" y="2925100"/>
              <a:ext cx="107925" cy="211275"/>
            </a:xfrm>
            <a:custGeom>
              <a:avLst/>
              <a:gdLst/>
              <a:ahLst/>
              <a:cxnLst/>
              <a:rect l="l" t="t" r="r" b="b"/>
              <a:pathLst>
                <a:path w="4317" h="8451" extrusionOk="0">
                  <a:moveTo>
                    <a:pt x="730" y="1"/>
                  </a:moveTo>
                  <a:lnTo>
                    <a:pt x="0" y="821"/>
                  </a:lnTo>
                  <a:lnTo>
                    <a:pt x="3526" y="8451"/>
                  </a:lnTo>
                  <a:lnTo>
                    <a:pt x="4316" y="7843"/>
                  </a:lnTo>
                  <a:lnTo>
                    <a:pt x="73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101"/>
            <p:cNvSpPr/>
            <p:nvPr/>
          </p:nvSpPr>
          <p:spPr>
            <a:xfrm>
              <a:off x="6097650" y="2401550"/>
              <a:ext cx="51700" cy="253825"/>
            </a:xfrm>
            <a:custGeom>
              <a:avLst/>
              <a:gdLst/>
              <a:ahLst/>
              <a:cxnLst/>
              <a:rect l="l" t="t" r="r" b="b"/>
              <a:pathLst>
                <a:path w="2068" h="10153" extrusionOk="0">
                  <a:moveTo>
                    <a:pt x="0" y="0"/>
                  </a:moveTo>
                  <a:lnTo>
                    <a:pt x="1763" y="10152"/>
                  </a:lnTo>
                  <a:lnTo>
                    <a:pt x="2067" y="3830"/>
                  </a:lnTo>
                  <a:lnTo>
                    <a:pt x="0" y="0"/>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101"/>
            <p:cNvSpPr/>
            <p:nvPr/>
          </p:nvSpPr>
          <p:spPr>
            <a:xfrm>
              <a:off x="5692625" y="2257150"/>
              <a:ext cx="122375" cy="31200"/>
            </a:xfrm>
            <a:custGeom>
              <a:avLst/>
              <a:gdLst/>
              <a:ahLst/>
              <a:cxnLst/>
              <a:rect l="l" t="t" r="r" b="b"/>
              <a:pathLst>
                <a:path w="4895" h="1248" extrusionOk="0">
                  <a:moveTo>
                    <a:pt x="0" y="1"/>
                  </a:moveTo>
                  <a:lnTo>
                    <a:pt x="0" y="1247"/>
                  </a:lnTo>
                  <a:lnTo>
                    <a:pt x="4894" y="1247"/>
                  </a:lnTo>
                  <a:lnTo>
                    <a:pt x="4894"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101"/>
            <p:cNvSpPr/>
            <p:nvPr/>
          </p:nvSpPr>
          <p:spPr>
            <a:xfrm>
              <a:off x="5852950" y="1787550"/>
              <a:ext cx="132250" cy="246225"/>
            </a:xfrm>
            <a:custGeom>
              <a:avLst/>
              <a:gdLst/>
              <a:ahLst/>
              <a:cxnLst/>
              <a:rect l="l" t="t" r="r" b="b"/>
              <a:pathLst>
                <a:path w="5290" h="9849" extrusionOk="0">
                  <a:moveTo>
                    <a:pt x="5290" y="1"/>
                  </a:moveTo>
                  <a:lnTo>
                    <a:pt x="1" y="4499"/>
                  </a:lnTo>
                  <a:lnTo>
                    <a:pt x="1" y="7174"/>
                  </a:lnTo>
                  <a:lnTo>
                    <a:pt x="1338" y="9849"/>
                  </a:lnTo>
                  <a:lnTo>
                    <a:pt x="4986" y="6748"/>
                  </a:lnTo>
                  <a:lnTo>
                    <a:pt x="5290"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101"/>
            <p:cNvSpPr/>
            <p:nvPr/>
          </p:nvSpPr>
          <p:spPr>
            <a:xfrm>
              <a:off x="5852950" y="1807300"/>
              <a:ext cx="109450" cy="156575"/>
            </a:xfrm>
            <a:custGeom>
              <a:avLst/>
              <a:gdLst/>
              <a:ahLst/>
              <a:cxnLst/>
              <a:rect l="l" t="t" r="r" b="b"/>
              <a:pathLst>
                <a:path w="4378" h="6263" extrusionOk="0">
                  <a:moveTo>
                    <a:pt x="4378" y="1"/>
                  </a:moveTo>
                  <a:lnTo>
                    <a:pt x="1" y="3709"/>
                  </a:lnTo>
                  <a:lnTo>
                    <a:pt x="1" y="6262"/>
                  </a:lnTo>
                  <a:cubicBezTo>
                    <a:pt x="2767" y="5563"/>
                    <a:pt x="4378" y="1277"/>
                    <a:pt x="4378" y="1277"/>
                  </a:cubicBezTo>
                  <a:lnTo>
                    <a:pt x="437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101"/>
            <p:cNvSpPr/>
            <p:nvPr/>
          </p:nvSpPr>
          <p:spPr>
            <a:xfrm>
              <a:off x="5792925" y="1665975"/>
              <a:ext cx="192275" cy="252100"/>
            </a:xfrm>
            <a:custGeom>
              <a:avLst/>
              <a:gdLst/>
              <a:ahLst/>
              <a:cxnLst/>
              <a:rect l="l" t="t" r="r" b="b"/>
              <a:pathLst>
                <a:path w="7691" h="10084" extrusionOk="0">
                  <a:moveTo>
                    <a:pt x="912" y="0"/>
                  </a:moveTo>
                  <a:cubicBezTo>
                    <a:pt x="912" y="0"/>
                    <a:pt x="1" y="4316"/>
                    <a:pt x="1" y="8693"/>
                  </a:cubicBezTo>
                  <a:cubicBezTo>
                    <a:pt x="1" y="9487"/>
                    <a:pt x="617" y="10084"/>
                    <a:pt x="1361" y="10084"/>
                  </a:cubicBezTo>
                  <a:cubicBezTo>
                    <a:pt x="1443" y="10084"/>
                    <a:pt x="1527" y="10076"/>
                    <a:pt x="1612" y="10061"/>
                  </a:cubicBezTo>
                  <a:lnTo>
                    <a:pt x="3618" y="9696"/>
                  </a:lnTo>
                  <a:cubicBezTo>
                    <a:pt x="5958" y="9271"/>
                    <a:pt x="7691" y="7234"/>
                    <a:pt x="7691" y="4833"/>
                  </a:cubicBezTo>
                  <a:lnTo>
                    <a:pt x="769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101"/>
            <p:cNvSpPr/>
            <p:nvPr/>
          </p:nvSpPr>
          <p:spPr>
            <a:xfrm>
              <a:off x="5808125" y="1825550"/>
              <a:ext cx="68425" cy="9150"/>
            </a:xfrm>
            <a:custGeom>
              <a:avLst/>
              <a:gdLst/>
              <a:ahLst/>
              <a:cxnLst/>
              <a:rect l="l" t="t" r="r" b="b"/>
              <a:pathLst>
                <a:path w="2737" h="366" fill="none" extrusionOk="0">
                  <a:moveTo>
                    <a:pt x="1" y="365"/>
                  </a:moveTo>
                  <a:cubicBezTo>
                    <a:pt x="1" y="365"/>
                    <a:pt x="1824" y="304"/>
                    <a:pt x="2736" y="0"/>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101"/>
            <p:cNvSpPr/>
            <p:nvPr/>
          </p:nvSpPr>
          <p:spPr>
            <a:xfrm>
              <a:off x="5808125" y="1756400"/>
              <a:ext cx="25850" cy="53200"/>
            </a:xfrm>
            <a:custGeom>
              <a:avLst/>
              <a:gdLst/>
              <a:ahLst/>
              <a:cxnLst/>
              <a:rect l="l" t="t" r="r" b="b"/>
              <a:pathLst>
                <a:path w="1034" h="2128" fill="none" extrusionOk="0">
                  <a:moveTo>
                    <a:pt x="730" y="0"/>
                  </a:moveTo>
                  <a:lnTo>
                    <a:pt x="1" y="2128"/>
                  </a:lnTo>
                  <a:lnTo>
                    <a:pt x="1034" y="1885"/>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101"/>
            <p:cNvSpPr/>
            <p:nvPr/>
          </p:nvSpPr>
          <p:spPr>
            <a:xfrm>
              <a:off x="5863600" y="1750325"/>
              <a:ext cx="42575" cy="12175"/>
            </a:xfrm>
            <a:custGeom>
              <a:avLst/>
              <a:gdLst/>
              <a:ahLst/>
              <a:cxnLst/>
              <a:rect l="l" t="t" r="r" b="b"/>
              <a:pathLst>
                <a:path w="1703" h="487" fill="none" extrusionOk="0">
                  <a:moveTo>
                    <a:pt x="0" y="486"/>
                  </a:moveTo>
                  <a:cubicBezTo>
                    <a:pt x="0" y="486"/>
                    <a:pt x="699" y="0"/>
                    <a:pt x="1703" y="486"/>
                  </a:cubicBez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101"/>
            <p:cNvSpPr/>
            <p:nvPr/>
          </p:nvSpPr>
          <p:spPr>
            <a:xfrm>
              <a:off x="5768600" y="1573250"/>
              <a:ext cx="262925" cy="252325"/>
            </a:xfrm>
            <a:custGeom>
              <a:avLst/>
              <a:gdLst/>
              <a:ahLst/>
              <a:cxnLst/>
              <a:rect l="l" t="t" r="r" b="b"/>
              <a:pathLst>
                <a:path w="10517" h="10093" extrusionOk="0">
                  <a:moveTo>
                    <a:pt x="1582" y="1"/>
                  </a:moveTo>
                  <a:lnTo>
                    <a:pt x="1582" y="1"/>
                  </a:lnTo>
                  <a:cubicBezTo>
                    <a:pt x="1" y="1095"/>
                    <a:pt x="1885" y="3709"/>
                    <a:pt x="1885" y="3709"/>
                  </a:cubicBezTo>
                  <a:lnTo>
                    <a:pt x="5746" y="3709"/>
                  </a:lnTo>
                  <a:cubicBezTo>
                    <a:pt x="7114" y="3709"/>
                    <a:pt x="7904" y="5411"/>
                    <a:pt x="7904" y="7083"/>
                  </a:cubicBezTo>
                  <a:cubicBezTo>
                    <a:pt x="7904" y="8755"/>
                    <a:pt x="8876" y="10092"/>
                    <a:pt x="8876" y="10092"/>
                  </a:cubicBezTo>
                  <a:cubicBezTo>
                    <a:pt x="8876" y="10092"/>
                    <a:pt x="9636" y="9120"/>
                    <a:pt x="10092" y="7752"/>
                  </a:cubicBezTo>
                  <a:cubicBezTo>
                    <a:pt x="10517" y="6388"/>
                    <a:pt x="10427" y="1521"/>
                    <a:pt x="8891" y="1521"/>
                  </a:cubicBezTo>
                  <a:cubicBezTo>
                    <a:pt x="8886" y="1521"/>
                    <a:pt x="8881" y="1521"/>
                    <a:pt x="8876" y="1521"/>
                  </a:cubicBezTo>
                  <a:cubicBezTo>
                    <a:pt x="8828" y="1523"/>
                    <a:pt x="8776" y="1524"/>
                    <a:pt x="8720" y="1524"/>
                  </a:cubicBezTo>
                  <a:cubicBezTo>
                    <a:pt x="7032" y="1524"/>
                    <a:pt x="2170" y="648"/>
                    <a:pt x="1582"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101"/>
            <p:cNvSpPr/>
            <p:nvPr/>
          </p:nvSpPr>
          <p:spPr>
            <a:xfrm>
              <a:off x="5979100" y="1762475"/>
              <a:ext cx="73725" cy="73725"/>
            </a:xfrm>
            <a:custGeom>
              <a:avLst/>
              <a:gdLst/>
              <a:ahLst/>
              <a:cxnLst/>
              <a:rect l="l" t="t" r="r" b="b"/>
              <a:pathLst>
                <a:path w="2949" h="2949" extrusionOk="0">
                  <a:moveTo>
                    <a:pt x="1460" y="0"/>
                  </a:moveTo>
                  <a:cubicBezTo>
                    <a:pt x="669" y="0"/>
                    <a:pt x="1" y="669"/>
                    <a:pt x="1" y="1459"/>
                  </a:cubicBezTo>
                  <a:cubicBezTo>
                    <a:pt x="1" y="2280"/>
                    <a:pt x="669" y="2949"/>
                    <a:pt x="1460" y="2949"/>
                  </a:cubicBezTo>
                  <a:cubicBezTo>
                    <a:pt x="2280" y="2949"/>
                    <a:pt x="2949" y="2280"/>
                    <a:pt x="2949" y="1459"/>
                  </a:cubicBezTo>
                  <a:cubicBezTo>
                    <a:pt x="2949" y="669"/>
                    <a:pt x="2280" y="0"/>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101"/>
            <p:cNvSpPr/>
            <p:nvPr/>
          </p:nvSpPr>
          <p:spPr>
            <a:xfrm>
              <a:off x="5863600" y="1699400"/>
              <a:ext cx="54725" cy="21300"/>
            </a:xfrm>
            <a:custGeom>
              <a:avLst/>
              <a:gdLst/>
              <a:ahLst/>
              <a:cxnLst/>
              <a:rect l="l" t="t" r="r" b="b"/>
              <a:pathLst>
                <a:path w="2189" h="852" fill="none" extrusionOk="0">
                  <a:moveTo>
                    <a:pt x="0" y="852"/>
                  </a:moveTo>
                  <a:cubicBezTo>
                    <a:pt x="0" y="852"/>
                    <a:pt x="1003" y="1"/>
                    <a:pt x="2189" y="852"/>
                  </a:cubicBezTo>
                </a:path>
              </a:pathLst>
            </a:custGeom>
            <a:noFill/>
            <a:ln w="10650" cap="rnd" cmpd="sng">
              <a:solidFill>
                <a:srgbClr val="6D292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101"/>
            <p:cNvSpPr/>
            <p:nvPr/>
          </p:nvSpPr>
          <p:spPr>
            <a:xfrm>
              <a:off x="5990500" y="1792100"/>
              <a:ext cx="34225" cy="33475"/>
            </a:xfrm>
            <a:custGeom>
              <a:avLst/>
              <a:gdLst/>
              <a:ahLst/>
              <a:cxnLst/>
              <a:rect l="l" t="t" r="r" b="b"/>
              <a:pathLst>
                <a:path w="1369" h="1339" fill="none" extrusionOk="0">
                  <a:moveTo>
                    <a:pt x="0" y="1338"/>
                  </a:moveTo>
                  <a:lnTo>
                    <a:pt x="1368" y="1"/>
                  </a:lnTo>
                </a:path>
              </a:pathLst>
            </a:custGeom>
            <a:noFill/>
            <a:ln w="6075"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CuadroTexto 54">
            <a:extLst>
              <a:ext uri="{FF2B5EF4-FFF2-40B4-BE49-F238E27FC236}">
                <a16:creationId xmlns:a16="http://schemas.microsoft.com/office/drawing/2014/main" id="{1EAD2BE4-A9C7-5D92-FE01-FF630642AD92}"/>
              </a:ext>
            </a:extLst>
          </p:cNvPr>
          <p:cNvSpPr txBox="1"/>
          <p:nvPr/>
        </p:nvSpPr>
        <p:spPr>
          <a:xfrm>
            <a:off x="590386" y="775818"/>
            <a:ext cx="5930157" cy="3521159"/>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r>
              <a:rPr lang="es-ES" sz="1600" b="1" dirty="0">
                <a:solidFill>
                  <a:srgbClr val="E65955"/>
                </a:solidFill>
                <a:latin typeface="Livvic"/>
                <a:ea typeface="Livvic"/>
                <a:cs typeface="Livvic"/>
              </a:rPr>
              <a:t>5.1 Política Gestión Documental </a:t>
            </a:r>
          </a:p>
          <a:p>
            <a:r>
              <a:rPr lang="es-ES" sz="1600" b="1" dirty="0">
                <a:solidFill>
                  <a:srgbClr val="E65955"/>
                </a:solidFill>
                <a:latin typeface="Livvic"/>
                <a:ea typeface="Livvic"/>
                <a:cs typeface="Livvic"/>
              </a:rPr>
              <a:t>(Política de Archivos y Gestión Documental</a:t>
            </a:r>
            <a:r>
              <a:rPr lang="es-ES" sz="1400" b="1" dirty="0">
                <a:solidFill>
                  <a:srgbClr val="E65955"/>
                </a:solidFill>
                <a:latin typeface="Livvic"/>
                <a:ea typeface="Livvic"/>
                <a:cs typeface="Livvic"/>
              </a:rPr>
              <a:t>)</a:t>
            </a:r>
            <a:br>
              <a:rPr lang="es-ES" sz="1400" b="1" dirty="0">
                <a:solidFill>
                  <a:srgbClr val="671C34"/>
                </a:solidFill>
                <a:latin typeface="Livvic"/>
                <a:ea typeface="Livvic"/>
                <a:cs typeface="Livvic"/>
              </a:rPr>
            </a:br>
            <a:endParaRPr lang="es-ES" sz="1400" b="1" dirty="0">
              <a:solidFill>
                <a:srgbClr val="671C34"/>
              </a:solidFill>
              <a:latin typeface="Livvic" panose="020B0604020202020204" charset="0"/>
            </a:endParaRPr>
          </a:p>
          <a:p>
            <a:r>
              <a:rPr lang="es-ES" b="1" dirty="0">
                <a:solidFill>
                  <a:srgbClr val="671C34"/>
                </a:solidFill>
                <a:latin typeface="Livvic" panose="020B0604020202020204" charset="0"/>
              </a:rPr>
              <a:t>Lineamientos para la implementación: </a:t>
            </a:r>
          </a:p>
          <a:p>
            <a:pPr lvl="2" algn="just"/>
            <a:r>
              <a:rPr lang="es-ES" dirty="0">
                <a:latin typeface="Livvic" panose="020B0604020202020204" charset="0"/>
              </a:rPr>
              <a:t>Las entidades deben incorporar en su planeación sectorial e institucional, una hoja de ruta que permita implementar el desarrollo de la función archivística en las entidades y organizaciones del Estado colombiano, para lo cual podrán contar con acciones en materia de archivos y gestión documental, guiadas por lineamientos y herramientas que contemplen los siguientes componentes:</a:t>
            </a:r>
            <a:endParaRPr lang="es-ES" b="1" dirty="0">
              <a:solidFill>
                <a:srgbClr val="671C34"/>
              </a:solidFill>
              <a:latin typeface="Livvic" panose="020B0604020202020204" charset="0"/>
            </a:endParaRPr>
          </a:p>
          <a:p>
            <a:pPr lvl="2" algn="just"/>
            <a:r>
              <a:rPr lang="es-ES" b="1" dirty="0">
                <a:solidFill>
                  <a:srgbClr val="671C34"/>
                </a:solidFill>
                <a:latin typeface="Livvic" panose="020B0604020202020204" charset="0"/>
              </a:rPr>
              <a:t>1.</a:t>
            </a:r>
            <a:r>
              <a:rPr lang="es-ES" dirty="0">
                <a:latin typeface="Livvic" panose="020B0604020202020204" charset="0"/>
              </a:rPr>
              <a:t>Estratégico: Comprende actividades relacionadas con el diseño, planeación, verificación, mejoramiento y sostenibilidad de la función archivística.</a:t>
            </a:r>
          </a:p>
          <a:p>
            <a:pPr lvl="2" algn="just"/>
            <a:r>
              <a:rPr lang="es-ES" b="1" dirty="0">
                <a:latin typeface="Livvic" panose="020B0604020202020204" charset="0"/>
              </a:rPr>
              <a:t>2</a:t>
            </a:r>
            <a:r>
              <a:rPr lang="es-ES" dirty="0">
                <a:latin typeface="Livvic" panose="020B0604020202020204" charset="0"/>
              </a:rPr>
              <a:t>.Administración de archivos: Comprende el conjunto de estrategias organizacionales dirigidas a la planeación, dirección y control de los recursos físicos, técnicos, tecnológicos, financieros y del talento humano, necesarios para la realización de los procesos de la gestión documental y el eficiente funcionamiento de los archivos, en el marco de la administración institucional</a:t>
            </a:r>
          </a:p>
          <a:p>
            <a:pPr algn="l"/>
            <a:r>
              <a:rPr lang="es-ES" dirty="0"/>
              <a:t> </a:t>
            </a:r>
          </a:p>
        </p:txBody>
      </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743543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55" name="CuadroTexto 54">
            <a:extLst>
              <a:ext uri="{FF2B5EF4-FFF2-40B4-BE49-F238E27FC236}">
                <a16:creationId xmlns:a16="http://schemas.microsoft.com/office/drawing/2014/main" id="{1EAD2BE4-A9C7-5D92-FE01-FF630642AD92}"/>
              </a:ext>
            </a:extLst>
          </p:cNvPr>
          <p:cNvSpPr txBox="1"/>
          <p:nvPr/>
        </p:nvSpPr>
        <p:spPr>
          <a:xfrm>
            <a:off x="143517" y="1085562"/>
            <a:ext cx="6268169" cy="2876837"/>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r>
              <a:rPr lang="es-ES" sz="1600" b="1" dirty="0">
                <a:solidFill>
                  <a:srgbClr val="E65955"/>
                </a:solidFill>
                <a:latin typeface="Livvic"/>
                <a:ea typeface="Livvic"/>
                <a:cs typeface="Livvic"/>
              </a:rPr>
              <a:t>5.1 Política </a:t>
            </a:r>
            <a:r>
              <a:rPr lang="es-ES" sz="1600" b="1" dirty="0">
                <a:solidFill>
                  <a:schemeClr val="bg2"/>
                </a:solidFill>
                <a:latin typeface="Livvic"/>
                <a:ea typeface="Livvic"/>
                <a:cs typeface="Livvic"/>
              </a:rPr>
              <a:t>Gestión Documental </a:t>
            </a:r>
          </a:p>
          <a:p>
            <a:r>
              <a:rPr lang="es-ES" sz="1600" b="1" dirty="0">
                <a:solidFill>
                  <a:schemeClr val="bg2"/>
                </a:solidFill>
                <a:latin typeface="Livvic"/>
                <a:ea typeface="Livvic"/>
                <a:cs typeface="Livvic"/>
              </a:rPr>
              <a:t>(Política de Archivos y Gestión Documental</a:t>
            </a:r>
            <a:r>
              <a:rPr lang="es-ES" sz="1400" b="1" dirty="0">
                <a:solidFill>
                  <a:schemeClr val="bg2"/>
                </a:solidFill>
                <a:latin typeface="Livvic"/>
                <a:ea typeface="Livvic"/>
                <a:cs typeface="Livvic"/>
              </a:rPr>
              <a:t>)</a:t>
            </a:r>
            <a:br>
              <a:rPr lang="es-ES" sz="1400" b="1" dirty="0">
                <a:solidFill>
                  <a:srgbClr val="671C34"/>
                </a:solidFill>
                <a:latin typeface="Livvic"/>
                <a:ea typeface="Livvic"/>
                <a:cs typeface="Livvic"/>
              </a:rPr>
            </a:br>
            <a:endParaRPr lang="es-ES" sz="1400" b="1" dirty="0">
              <a:solidFill>
                <a:srgbClr val="671C34"/>
              </a:solidFill>
              <a:latin typeface="Livvic"/>
              <a:ea typeface="Livvic"/>
              <a:cs typeface="Livvic"/>
            </a:endParaRPr>
          </a:p>
          <a:p>
            <a:pPr algn="just"/>
            <a:r>
              <a:rPr lang="es-ES" b="1" dirty="0">
                <a:solidFill>
                  <a:srgbClr val="E65955"/>
                </a:solidFill>
              </a:rPr>
              <a:t>Lineamientos para la implementación:</a:t>
            </a:r>
          </a:p>
          <a:p>
            <a:pPr algn="just"/>
            <a:endParaRPr lang="es-ES" b="1" dirty="0">
              <a:solidFill>
                <a:srgbClr val="671C34"/>
              </a:solidFill>
            </a:endParaRPr>
          </a:p>
          <a:p>
            <a:pPr algn="just"/>
            <a:r>
              <a:rPr lang="es-ES" b="1" dirty="0">
                <a:solidFill>
                  <a:srgbClr val="000000"/>
                </a:solidFill>
              </a:rPr>
              <a:t>3</a:t>
            </a:r>
            <a:r>
              <a:rPr lang="es-ES" dirty="0">
                <a:solidFill>
                  <a:srgbClr val="000000"/>
                </a:solidFill>
              </a:rPr>
              <a:t>.Tecnológico: Comprende las actividades relacionadas con la incorporación de las tecnologías de la información y las comunicaciones al desarrollo de la gestión documental y la administración de archivos.</a:t>
            </a:r>
          </a:p>
          <a:p>
            <a:pPr algn="just"/>
            <a:r>
              <a:rPr lang="es-ES" b="1" dirty="0">
                <a:solidFill>
                  <a:srgbClr val="000000"/>
                </a:solidFill>
              </a:rPr>
              <a:t>4. </a:t>
            </a:r>
            <a:r>
              <a:rPr lang="es-ES" dirty="0">
                <a:solidFill>
                  <a:srgbClr val="000000"/>
                </a:solidFill>
              </a:rPr>
              <a:t>Cultural: Comprende aspectos relacionados con la interiorización de una cultura archivística por el posicionamiento de la gestión documental que aporta a la optimización de la eficiencia y desarrollo organizacional y cultural de la entidad y la comunidad de la cual hace parte, mediante la gestión del conocimiento, gestión del cambio, la participación ciudadana, la protección del medio ambiente y la difusión</a:t>
            </a:r>
          </a:p>
          <a:p>
            <a:pPr algn="l"/>
            <a:r>
              <a:rPr lang="es-ES" dirty="0"/>
              <a:t> </a:t>
            </a:r>
          </a:p>
        </p:txBody>
      </p:sp>
      <p:grpSp>
        <p:nvGrpSpPr>
          <p:cNvPr id="117" name="Grupo 116"/>
          <p:cNvGrpSpPr/>
          <p:nvPr/>
        </p:nvGrpSpPr>
        <p:grpSpPr>
          <a:xfrm>
            <a:off x="-150302" y="-106134"/>
            <a:ext cx="9294302" cy="5249634"/>
            <a:chOff x="-82484" y="-94768"/>
            <a:chExt cx="9294302" cy="5249634"/>
          </a:xfrm>
        </p:grpSpPr>
        <p:pic>
          <p:nvPicPr>
            <p:cNvPr id="118" name="Imagen 117">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9" name="Rectángulo 11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20" name="Imagen 119">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21" name="Imagen 120">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22" name="Imagen 121">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3" name="Imagen 122">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4" name="Imagen 123">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5" name="Imagen 124">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6" name="CuadroTexto 12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7" name="CuadroTexto 12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8" name="Imagen 127">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AA4A15C0-13A4-4161-8BAA-474B372B6488}"/>
              </a:ext>
            </a:extLst>
          </p:cNvPr>
          <p:cNvPicPr>
            <a:picLocks noChangeAspect="1"/>
          </p:cNvPicPr>
          <p:nvPr/>
        </p:nvPicPr>
        <p:blipFill>
          <a:blip r:embed="rId11"/>
          <a:stretch>
            <a:fillRect/>
          </a:stretch>
        </p:blipFill>
        <p:spPr>
          <a:xfrm>
            <a:off x="6614375" y="1204094"/>
            <a:ext cx="1854841" cy="3304602"/>
          </a:xfrm>
          <a:prstGeom prst="rect">
            <a:avLst/>
          </a:prstGeom>
        </p:spPr>
      </p:pic>
    </p:spTree>
    <p:extLst>
      <p:ext uri="{BB962C8B-B14F-4D97-AF65-F5344CB8AC3E}">
        <p14:creationId xmlns:p14="http://schemas.microsoft.com/office/powerpoint/2010/main" val="1110697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99"/>
          <p:cNvSpPr txBox="1">
            <a:spLocks noGrp="1"/>
          </p:cNvSpPr>
          <p:nvPr>
            <p:ph type="subTitle" idx="1"/>
          </p:nvPr>
        </p:nvSpPr>
        <p:spPr>
          <a:xfrm>
            <a:off x="-67818" y="1309945"/>
            <a:ext cx="4915326" cy="1705500"/>
          </a:xfrm>
          <a:prstGeom prst="rect">
            <a:avLst/>
          </a:prstGeom>
        </p:spPr>
        <p:txBody>
          <a:bodyPr spcFirstLastPara="1" wrap="square" lIns="91425" tIns="91425" rIns="91425" bIns="91425" anchor="t" anchorCtr="0">
            <a:noAutofit/>
          </a:bodyPr>
          <a:lstStyle/>
          <a:p>
            <a:pPr algn="just"/>
            <a:r>
              <a:rPr lang="es-ES" sz="1400" dirty="0"/>
              <a:t>        Busca que las Entidades generen y dispongan información estadística y fortalezcan sus registros administrativos de acuerdo con los lineamientos, normas y estándares estadísticos definidos por el líder de política. Garantizando una continua disponibilidad de información de calidad para la política pública y toma de decisiones basadas en evidencias, fomentando el dialogo social con la ciudadanía y los grupos de interés, en el marco de la construcción participativa de las soluciones sociales, y generando una herramienta de control político, fiscal, administrativo y social que permita transparencia en las soluciones del Estado.</a:t>
            </a:r>
            <a:endParaRPr lang="es-CO" sz="1400" dirty="0"/>
          </a:p>
        </p:txBody>
      </p:sp>
      <p:sp>
        <p:nvSpPr>
          <p:cNvPr id="1799" name="Google Shape;1799;p99"/>
          <p:cNvSpPr txBox="1">
            <a:spLocks noGrp="1"/>
          </p:cNvSpPr>
          <p:nvPr>
            <p:ph type="title"/>
          </p:nvPr>
        </p:nvSpPr>
        <p:spPr>
          <a:xfrm>
            <a:off x="536829" y="679627"/>
            <a:ext cx="7691400" cy="482400"/>
          </a:xfrm>
          <a:prstGeom prst="rect">
            <a:avLst/>
          </a:prstGeom>
        </p:spPr>
        <p:txBody>
          <a:bodyPr spcFirstLastPara="1" wrap="square" lIns="91425" tIns="91425" rIns="91425" bIns="91425" anchor="b" anchorCtr="0">
            <a:noAutofit/>
          </a:bodyPr>
          <a:lstStyle/>
          <a:p>
            <a:pPr lvl="0"/>
            <a:r>
              <a:rPr lang="es-ES" sz="2000" dirty="0">
                <a:solidFill>
                  <a:schemeClr val="bg2"/>
                </a:solidFill>
              </a:rPr>
              <a:t>5.2 Política de </a:t>
            </a:r>
            <a:r>
              <a:rPr lang="es-ES" sz="2000" dirty="0">
                <a:solidFill>
                  <a:srgbClr val="E65955"/>
                </a:solidFill>
              </a:rPr>
              <a:t>Gestión de la Información Estadística </a:t>
            </a:r>
          </a:p>
        </p:txBody>
      </p:sp>
      <p:grpSp>
        <p:nvGrpSpPr>
          <p:cNvPr id="1800" name="Google Shape;1800;p99"/>
          <p:cNvGrpSpPr/>
          <p:nvPr/>
        </p:nvGrpSpPr>
        <p:grpSpPr>
          <a:xfrm>
            <a:off x="5216239" y="1336068"/>
            <a:ext cx="2755325" cy="3211300"/>
            <a:chOff x="5150925" y="2115775"/>
            <a:chExt cx="2755325" cy="3211300"/>
          </a:xfrm>
        </p:grpSpPr>
        <p:sp>
          <p:nvSpPr>
            <p:cNvPr id="1801" name="Google Shape;1801;p99"/>
            <p:cNvSpPr/>
            <p:nvPr/>
          </p:nvSpPr>
          <p:spPr>
            <a:xfrm>
              <a:off x="6417525" y="3771750"/>
              <a:ext cx="288700" cy="206200"/>
            </a:xfrm>
            <a:custGeom>
              <a:avLst/>
              <a:gdLst/>
              <a:ahLst/>
              <a:cxnLst/>
              <a:rect l="l" t="t" r="r" b="b"/>
              <a:pathLst>
                <a:path w="11548" h="8248" extrusionOk="0">
                  <a:moveTo>
                    <a:pt x="11548" y="1"/>
                  </a:moveTo>
                  <a:cubicBezTo>
                    <a:pt x="11547" y="1"/>
                    <a:pt x="6211" y="2069"/>
                    <a:pt x="5777" y="2403"/>
                  </a:cubicBezTo>
                  <a:cubicBezTo>
                    <a:pt x="5377" y="2770"/>
                    <a:pt x="3442" y="6439"/>
                    <a:pt x="1974" y="7273"/>
                  </a:cubicBezTo>
                  <a:cubicBezTo>
                    <a:pt x="1647" y="7452"/>
                    <a:pt x="1346" y="7530"/>
                    <a:pt x="1089" y="7530"/>
                  </a:cubicBezTo>
                  <a:cubicBezTo>
                    <a:pt x="771" y="7530"/>
                    <a:pt x="521" y="7409"/>
                    <a:pt x="373" y="7206"/>
                  </a:cubicBezTo>
                  <a:cubicBezTo>
                    <a:pt x="273" y="7339"/>
                    <a:pt x="240" y="7406"/>
                    <a:pt x="206" y="7440"/>
                  </a:cubicBezTo>
                  <a:cubicBezTo>
                    <a:pt x="1" y="7774"/>
                    <a:pt x="212" y="8247"/>
                    <a:pt x="1038" y="8247"/>
                  </a:cubicBezTo>
                  <a:cubicBezTo>
                    <a:pt x="1283" y="8247"/>
                    <a:pt x="1583" y="8206"/>
                    <a:pt x="1941" y="8107"/>
                  </a:cubicBezTo>
                  <a:cubicBezTo>
                    <a:pt x="3509" y="7673"/>
                    <a:pt x="5977" y="3737"/>
                    <a:pt x="5977" y="3737"/>
                  </a:cubicBezTo>
                  <a:lnTo>
                    <a:pt x="10681" y="801"/>
                  </a:lnTo>
                  <a:lnTo>
                    <a:pt x="10514" y="935"/>
                  </a:lnTo>
                  <a:cubicBezTo>
                    <a:pt x="10581" y="902"/>
                    <a:pt x="10614" y="868"/>
                    <a:pt x="10614" y="868"/>
                  </a:cubicBezTo>
                  <a:lnTo>
                    <a:pt x="11548"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2" name="Google Shape;1802;p99"/>
            <p:cNvSpPr/>
            <p:nvPr/>
          </p:nvSpPr>
          <p:spPr>
            <a:xfrm flipH="1">
              <a:off x="6626750" y="2434975"/>
              <a:ext cx="461200" cy="1964750"/>
            </a:xfrm>
            <a:custGeom>
              <a:avLst/>
              <a:gdLst/>
              <a:ahLst/>
              <a:cxnLst/>
              <a:rect l="l" t="t" r="r" b="b"/>
              <a:pathLst>
                <a:path w="18448" h="78590" extrusionOk="0">
                  <a:moveTo>
                    <a:pt x="1402" y="0"/>
                  </a:moveTo>
                  <a:lnTo>
                    <a:pt x="1" y="300"/>
                  </a:lnTo>
                  <a:lnTo>
                    <a:pt x="17046" y="78590"/>
                  </a:lnTo>
                  <a:lnTo>
                    <a:pt x="18447" y="78290"/>
                  </a:lnTo>
                  <a:lnTo>
                    <a:pt x="1402"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3" name="Google Shape;1803;p99"/>
            <p:cNvSpPr/>
            <p:nvPr/>
          </p:nvSpPr>
          <p:spPr>
            <a:xfrm flipH="1">
              <a:off x="6965325" y="2372450"/>
              <a:ext cx="159325" cy="369350"/>
            </a:xfrm>
            <a:custGeom>
              <a:avLst/>
              <a:gdLst/>
              <a:ahLst/>
              <a:cxnLst/>
              <a:rect l="l" t="t" r="r" b="b"/>
              <a:pathLst>
                <a:path w="6373" h="14774" extrusionOk="0">
                  <a:moveTo>
                    <a:pt x="2157" y="1"/>
                  </a:moveTo>
                  <a:cubicBezTo>
                    <a:pt x="2051" y="1"/>
                    <a:pt x="1943" y="11"/>
                    <a:pt x="1836" y="33"/>
                  </a:cubicBezTo>
                  <a:lnTo>
                    <a:pt x="1335" y="133"/>
                  </a:lnTo>
                  <a:cubicBezTo>
                    <a:pt x="535" y="333"/>
                    <a:pt x="1" y="1134"/>
                    <a:pt x="168" y="1967"/>
                  </a:cubicBezTo>
                  <a:lnTo>
                    <a:pt x="2703" y="13542"/>
                  </a:lnTo>
                  <a:cubicBezTo>
                    <a:pt x="2849" y="14273"/>
                    <a:pt x="3508" y="14774"/>
                    <a:pt x="4230" y="14774"/>
                  </a:cubicBezTo>
                  <a:cubicBezTo>
                    <a:pt x="4332" y="14774"/>
                    <a:pt x="4435" y="14764"/>
                    <a:pt x="4538" y="14743"/>
                  </a:cubicBezTo>
                  <a:lnTo>
                    <a:pt x="5038" y="14610"/>
                  </a:lnTo>
                  <a:cubicBezTo>
                    <a:pt x="5838" y="14443"/>
                    <a:pt x="6372" y="13609"/>
                    <a:pt x="6205" y="12809"/>
                  </a:cubicBezTo>
                  <a:lnTo>
                    <a:pt x="3670" y="1200"/>
                  </a:lnTo>
                  <a:cubicBezTo>
                    <a:pt x="3525" y="474"/>
                    <a:pt x="2874" y="1"/>
                    <a:pt x="215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4" name="Google Shape;1804;p99"/>
            <p:cNvSpPr/>
            <p:nvPr/>
          </p:nvSpPr>
          <p:spPr>
            <a:xfrm flipH="1">
              <a:off x="6726000" y="2115775"/>
              <a:ext cx="234350" cy="217125"/>
            </a:xfrm>
            <a:custGeom>
              <a:avLst/>
              <a:gdLst/>
              <a:ahLst/>
              <a:cxnLst/>
              <a:rect l="l" t="t" r="r" b="b"/>
              <a:pathLst>
                <a:path w="9374" h="8685" extrusionOk="0">
                  <a:moveTo>
                    <a:pt x="4825" y="0"/>
                  </a:moveTo>
                  <a:cubicBezTo>
                    <a:pt x="4143" y="0"/>
                    <a:pt x="3450" y="159"/>
                    <a:pt x="2802" y="493"/>
                  </a:cubicBezTo>
                  <a:cubicBezTo>
                    <a:pt x="2535" y="626"/>
                    <a:pt x="2302" y="793"/>
                    <a:pt x="2068" y="993"/>
                  </a:cubicBezTo>
                  <a:cubicBezTo>
                    <a:pt x="501" y="2261"/>
                    <a:pt x="0" y="4496"/>
                    <a:pt x="968" y="6364"/>
                  </a:cubicBezTo>
                  <a:cubicBezTo>
                    <a:pt x="1762" y="7835"/>
                    <a:pt x="3275" y="8685"/>
                    <a:pt x="4843" y="8685"/>
                  </a:cubicBezTo>
                  <a:cubicBezTo>
                    <a:pt x="5516" y="8685"/>
                    <a:pt x="6198" y="8528"/>
                    <a:pt x="6839" y="8198"/>
                  </a:cubicBezTo>
                  <a:cubicBezTo>
                    <a:pt x="8506" y="7298"/>
                    <a:pt x="9374" y="5496"/>
                    <a:pt x="9107" y="3728"/>
                  </a:cubicBezTo>
                  <a:cubicBezTo>
                    <a:pt x="9040" y="3261"/>
                    <a:pt x="8907" y="2761"/>
                    <a:pt x="8673" y="2327"/>
                  </a:cubicBezTo>
                  <a:cubicBezTo>
                    <a:pt x="7906" y="840"/>
                    <a:pt x="6394" y="0"/>
                    <a:pt x="4825"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5" name="Google Shape;1805;p99"/>
            <p:cNvSpPr/>
            <p:nvPr/>
          </p:nvSpPr>
          <p:spPr>
            <a:xfrm flipH="1">
              <a:off x="6726000" y="2140600"/>
              <a:ext cx="234350" cy="192300"/>
            </a:xfrm>
            <a:custGeom>
              <a:avLst/>
              <a:gdLst/>
              <a:ahLst/>
              <a:cxnLst/>
              <a:rect l="l" t="t" r="r" b="b"/>
              <a:pathLst>
                <a:path w="9374" h="7692" extrusionOk="0">
                  <a:moveTo>
                    <a:pt x="2068" y="0"/>
                  </a:moveTo>
                  <a:cubicBezTo>
                    <a:pt x="501" y="1268"/>
                    <a:pt x="0" y="3503"/>
                    <a:pt x="968" y="5371"/>
                  </a:cubicBezTo>
                  <a:cubicBezTo>
                    <a:pt x="1762" y="6842"/>
                    <a:pt x="3275" y="7692"/>
                    <a:pt x="4843" y="7692"/>
                  </a:cubicBezTo>
                  <a:cubicBezTo>
                    <a:pt x="5516" y="7692"/>
                    <a:pt x="6198" y="7535"/>
                    <a:pt x="6839" y="7205"/>
                  </a:cubicBezTo>
                  <a:cubicBezTo>
                    <a:pt x="8506" y="6305"/>
                    <a:pt x="9374" y="4503"/>
                    <a:pt x="9107" y="2735"/>
                  </a:cubicBezTo>
                  <a:lnTo>
                    <a:pt x="9107" y="2735"/>
                  </a:lnTo>
                  <a:cubicBezTo>
                    <a:pt x="8367" y="4107"/>
                    <a:pt x="7295" y="4824"/>
                    <a:pt x="6177" y="4824"/>
                  </a:cubicBezTo>
                  <a:cubicBezTo>
                    <a:pt x="5228" y="4824"/>
                    <a:pt x="4245" y="4308"/>
                    <a:pt x="3403" y="3236"/>
                  </a:cubicBezTo>
                  <a:cubicBezTo>
                    <a:pt x="2335" y="1935"/>
                    <a:pt x="2068" y="801"/>
                    <a:pt x="2068"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6" name="Google Shape;1806;p99"/>
            <p:cNvSpPr/>
            <p:nvPr/>
          </p:nvSpPr>
          <p:spPr>
            <a:xfrm flipH="1">
              <a:off x="6774375" y="2125775"/>
              <a:ext cx="106750" cy="93475"/>
            </a:xfrm>
            <a:custGeom>
              <a:avLst/>
              <a:gdLst/>
              <a:ahLst/>
              <a:cxnLst/>
              <a:rect l="l" t="t" r="r" b="b"/>
              <a:pathLst>
                <a:path w="4270" h="3739" extrusionOk="0">
                  <a:moveTo>
                    <a:pt x="2136" y="1"/>
                  </a:moveTo>
                  <a:cubicBezTo>
                    <a:pt x="1842" y="1"/>
                    <a:pt x="1544" y="73"/>
                    <a:pt x="1268" y="226"/>
                  </a:cubicBezTo>
                  <a:cubicBezTo>
                    <a:pt x="334" y="693"/>
                    <a:pt x="0" y="1827"/>
                    <a:pt x="467" y="2728"/>
                  </a:cubicBezTo>
                  <a:cubicBezTo>
                    <a:pt x="816" y="3379"/>
                    <a:pt x="1456" y="3738"/>
                    <a:pt x="2128" y="3738"/>
                  </a:cubicBezTo>
                  <a:cubicBezTo>
                    <a:pt x="2421" y="3738"/>
                    <a:pt x="2719" y="3670"/>
                    <a:pt x="3002" y="3529"/>
                  </a:cubicBezTo>
                  <a:cubicBezTo>
                    <a:pt x="3903" y="3062"/>
                    <a:pt x="4270" y="1927"/>
                    <a:pt x="3770" y="993"/>
                  </a:cubicBezTo>
                  <a:cubicBezTo>
                    <a:pt x="3446" y="369"/>
                    <a:pt x="2801" y="1"/>
                    <a:pt x="2136"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7" name="Google Shape;1807;p99"/>
            <p:cNvSpPr/>
            <p:nvPr/>
          </p:nvSpPr>
          <p:spPr>
            <a:xfrm flipH="1">
              <a:off x="6856100" y="2188950"/>
              <a:ext cx="504550" cy="341950"/>
            </a:xfrm>
            <a:custGeom>
              <a:avLst/>
              <a:gdLst/>
              <a:ahLst/>
              <a:cxnLst/>
              <a:rect l="l" t="t" r="r" b="b"/>
              <a:pathLst>
                <a:path w="20182" h="13678" extrusionOk="0">
                  <a:moveTo>
                    <a:pt x="17064" y="0"/>
                  </a:moveTo>
                  <a:cubicBezTo>
                    <a:pt x="17009" y="0"/>
                    <a:pt x="16958" y="11"/>
                    <a:pt x="16913" y="34"/>
                  </a:cubicBezTo>
                  <a:lnTo>
                    <a:pt x="1" y="9975"/>
                  </a:lnTo>
                  <a:lnTo>
                    <a:pt x="1936" y="13677"/>
                  </a:lnTo>
                  <a:lnTo>
                    <a:pt x="19715" y="5438"/>
                  </a:lnTo>
                  <a:cubicBezTo>
                    <a:pt x="20182" y="5171"/>
                    <a:pt x="19948" y="3770"/>
                    <a:pt x="19148" y="2302"/>
                  </a:cubicBezTo>
                  <a:cubicBezTo>
                    <a:pt x="18455" y="948"/>
                    <a:pt x="17573" y="0"/>
                    <a:pt x="17064"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8" name="Google Shape;1808;p99"/>
            <p:cNvSpPr/>
            <p:nvPr/>
          </p:nvSpPr>
          <p:spPr>
            <a:xfrm flipH="1">
              <a:off x="5668575" y="2598425"/>
              <a:ext cx="415325" cy="1749600"/>
            </a:xfrm>
            <a:custGeom>
              <a:avLst/>
              <a:gdLst/>
              <a:ahLst/>
              <a:cxnLst/>
              <a:rect l="l" t="t" r="r" b="b"/>
              <a:pathLst>
                <a:path w="16613" h="69984" extrusionOk="0">
                  <a:moveTo>
                    <a:pt x="15178" y="0"/>
                  </a:moveTo>
                  <a:lnTo>
                    <a:pt x="1" y="69683"/>
                  </a:lnTo>
                  <a:lnTo>
                    <a:pt x="1435" y="69984"/>
                  </a:lnTo>
                  <a:lnTo>
                    <a:pt x="16613" y="300"/>
                  </a:lnTo>
                  <a:lnTo>
                    <a:pt x="15178"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9" name="Google Shape;1809;p99"/>
            <p:cNvSpPr/>
            <p:nvPr/>
          </p:nvSpPr>
          <p:spPr>
            <a:xfrm flipH="1">
              <a:off x="5631875" y="2535900"/>
              <a:ext cx="159300" cy="369350"/>
            </a:xfrm>
            <a:custGeom>
              <a:avLst/>
              <a:gdLst/>
              <a:ahLst/>
              <a:cxnLst/>
              <a:rect l="l" t="t" r="r" b="b"/>
              <a:pathLst>
                <a:path w="6372" h="14774" extrusionOk="0">
                  <a:moveTo>
                    <a:pt x="4215" y="1"/>
                  </a:moveTo>
                  <a:cubicBezTo>
                    <a:pt x="3498" y="1"/>
                    <a:pt x="2847" y="474"/>
                    <a:pt x="2702" y="1200"/>
                  </a:cubicBezTo>
                  <a:lnTo>
                    <a:pt x="167" y="12809"/>
                  </a:lnTo>
                  <a:cubicBezTo>
                    <a:pt x="0" y="13642"/>
                    <a:pt x="500" y="14443"/>
                    <a:pt x="1334" y="14643"/>
                  </a:cubicBezTo>
                  <a:lnTo>
                    <a:pt x="1835" y="14743"/>
                  </a:lnTo>
                  <a:cubicBezTo>
                    <a:pt x="1938" y="14764"/>
                    <a:pt x="2041" y="14774"/>
                    <a:pt x="2143" y="14774"/>
                  </a:cubicBezTo>
                  <a:cubicBezTo>
                    <a:pt x="2865" y="14774"/>
                    <a:pt x="3523" y="14277"/>
                    <a:pt x="3669" y="13576"/>
                  </a:cubicBezTo>
                  <a:lnTo>
                    <a:pt x="6204" y="1967"/>
                  </a:lnTo>
                  <a:cubicBezTo>
                    <a:pt x="6371" y="1134"/>
                    <a:pt x="5838" y="333"/>
                    <a:pt x="5004" y="133"/>
                  </a:cubicBezTo>
                  <a:lnTo>
                    <a:pt x="4537" y="33"/>
                  </a:lnTo>
                  <a:cubicBezTo>
                    <a:pt x="4429" y="11"/>
                    <a:pt x="4321" y="1"/>
                    <a:pt x="4215"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0" name="Google Shape;1810;p99"/>
            <p:cNvSpPr/>
            <p:nvPr/>
          </p:nvSpPr>
          <p:spPr>
            <a:xfrm flipH="1">
              <a:off x="5803675" y="2279225"/>
              <a:ext cx="234350" cy="217275"/>
            </a:xfrm>
            <a:custGeom>
              <a:avLst/>
              <a:gdLst/>
              <a:ahLst/>
              <a:cxnLst/>
              <a:rect l="l" t="t" r="r" b="b"/>
              <a:pathLst>
                <a:path w="9374" h="8691" extrusionOk="0">
                  <a:moveTo>
                    <a:pt x="4849" y="0"/>
                  </a:moveTo>
                  <a:cubicBezTo>
                    <a:pt x="3280" y="0"/>
                    <a:pt x="1768" y="840"/>
                    <a:pt x="1001" y="2327"/>
                  </a:cubicBezTo>
                  <a:cubicBezTo>
                    <a:pt x="934" y="2494"/>
                    <a:pt x="868" y="2628"/>
                    <a:pt x="801" y="2794"/>
                  </a:cubicBezTo>
                  <a:cubicBezTo>
                    <a:pt x="0" y="4829"/>
                    <a:pt x="868" y="7164"/>
                    <a:pt x="2836" y="8198"/>
                  </a:cubicBezTo>
                  <a:cubicBezTo>
                    <a:pt x="3483" y="8532"/>
                    <a:pt x="4173" y="8691"/>
                    <a:pt x="4851" y="8691"/>
                  </a:cubicBezTo>
                  <a:cubicBezTo>
                    <a:pt x="6410" y="8691"/>
                    <a:pt x="7906" y="7851"/>
                    <a:pt x="8673" y="6364"/>
                  </a:cubicBezTo>
                  <a:cubicBezTo>
                    <a:pt x="9374" y="5063"/>
                    <a:pt x="9340" y="3562"/>
                    <a:pt x="8707" y="2361"/>
                  </a:cubicBezTo>
                  <a:cubicBezTo>
                    <a:pt x="8306" y="1594"/>
                    <a:pt x="7672" y="926"/>
                    <a:pt x="6872" y="493"/>
                  </a:cubicBezTo>
                  <a:cubicBezTo>
                    <a:pt x="6225" y="159"/>
                    <a:pt x="5531" y="0"/>
                    <a:pt x="484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1" name="Google Shape;1811;p99"/>
            <p:cNvSpPr/>
            <p:nvPr/>
          </p:nvSpPr>
          <p:spPr>
            <a:xfrm flipH="1">
              <a:off x="5857050" y="2287575"/>
              <a:ext cx="106750" cy="93300"/>
            </a:xfrm>
            <a:custGeom>
              <a:avLst/>
              <a:gdLst/>
              <a:ahLst/>
              <a:cxnLst/>
              <a:rect l="l" t="t" r="r" b="b"/>
              <a:pathLst>
                <a:path w="4270" h="3732" extrusionOk="0">
                  <a:moveTo>
                    <a:pt x="2158" y="0"/>
                  </a:moveTo>
                  <a:cubicBezTo>
                    <a:pt x="1859" y="0"/>
                    <a:pt x="1554" y="72"/>
                    <a:pt x="1268" y="225"/>
                  </a:cubicBezTo>
                  <a:cubicBezTo>
                    <a:pt x="367" y="692"/>
                    <a:pt x="0" y="1827"/>
                    <a:pt x="500" y="2727"/>
                  </a:cubicBezTo>
                  <a:cubicBezTo>
                    <a:pt x="829" y="3362"/>
                    <a:pt x="1489" y="3731"/>
                    <a:pt x="2165" y="3731"/>
                  </a:cubicBezTo>
                  <a:cubicBezTo>
                    <a:pt x="2449" y="3731"/>
                    <a:pt x="2736" y="3666"/>
                    <a:pt x="3002" y="3528"/>
                  </a:cubicBezTo>
                  <a:cubicBezTo>
                    <a:pt x="3936" y="3027"/>
                    <a:pt x="4270" y="1893"/>
                    <a:pt x="3803" y="993"/>
                  </a:cubicBezTo>
                  <a:cubicBezTo>
                    <a:pt x="3479" y="368"/>
                    <a:pt x="2834" y="0"/>
                    <a:pt x="2158"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2" name="Google Shape;1812;p99"/>
            <p:cNvSpPr/>
            <p:nvPr/>
          </p:nvSpPr>
          <p:spPr>
            <a:xfrm flipH="1">
              <a:off x="5803675" y="2338225"/>
              <a:ext cx="234350" cy="158275"/>
            </a:xfrm>
            <a:custGeom>
              <a:avLst/>
              <a:gdLst/>
              <a:ahLst/>
              <a:cxnLst/>
              <a:rect l="l" t="t" r="r" b="b"/>
              <a:pathLst>
                <a:path w="9374" h="6331" extrusionOk="0">
                  <a:moveTo>
                    <a:pt x="8707" y="1"/>
                  </a:moveTo>
                  <a:cubicBezTo>
                    <a:pt x="6351" y="723"/>
                    <a:pt x="5533" y="3368"/>
                    <a:pt x="3858" y="3368"/>
                  </a:cubicBezTo>
                  <a:cubicBezTo>
                    <a:pt x="3754" y="3368"/>
                    <a:pt x="3647" y="3358"/>
                    <a:pt x="3536" y="3336"/>
                  </a:cubicBezTo>
                  <a:cubicBezTo>
                    <a:pt x="2002" y="3036"/>
                    <a:pt x="1201" y="1535"/>
                    <a:pt x="801" y="434"/>
                  </a:cubicBezTo>
                  <a:lnTo>
                    <a:pt x="801" y="434"/>
                  </a:lnTo>
                  <a:cubicBezTo>
                    <a:pt x="0" y="2469"/>
                    <a:pt x="868" y="4804"/>
                    <a:pt x="2836" y="5838"/>
                  </a:cubicBezTo>
                  <a:cubicBezTo>
                    <a:pt x="3483" y="6172"/>
                    <a:pt x="4173" y="6331"/>
                    <a:pt x="4851" y="6331"/>
                  </a:cubicBezTo>
                  <a:cubicBezTo>
                    <a:pt x="6410" y="6331"/>
                    <a:pt x="7906" y="5491"/>
                    <a:pt x="8673" y="4004"/>
                  </a:cubicBezTo>
                  <a:cubicBezTo>
                    <a:pt x="9374" y="2703"/>
                    <a:pt x="9340" y="1202"/>
                    <a:pt x="870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3" name="Google Shape;1813;p99"/>
            <p:cNvSpPr/>
            <p:nvPr/>
          </p:nvSpPr>
          <p:spPr>
            <a:xfrm flipH="1">
              <a:off x="5395875" y="2353000"/>
              <a:ext cx="504550" cy="341350"/>
            </a:xfrm>
            <a:custGeom>
              <a:avLst/>
              <a:gdLst/>
              <a:ahLst/>
              <a:cxnLst/>
              <a:rect l="l" t="t" r="r" b="b"/>
              <a:pathLst>
                <a:path w="20182" h="13654" extrusionOk="0">
                  <a:moveTo>
                    <a:pt x="3099" y="0"/>
                  </a:moveTo>
                  <a:cubicBezTo>
                    <a:pt x="2587" y="0"/>
                    <a:pt x="1718" y="941"/>
                    <a:pt x="1034" y="2278"/>
                  </a:cubicBezTo>
                  <a:cubicBezTo>
                    <a:pt x="234" y="3746"/>
                    <a:pt x="0" y="5147"/>
                    <a:pt x="467" y="5414"/>
                  </a:cubicBezTo>
                  <a:lnTo>
                    <a:pt x="18213" y="13653"/>
                  </a:lnTo>
                  <a:lnTo>
                    <a:pt x="20181" y="9951"/>
                  </a:lnTo>
                  <a:lnTo>
                    <a:pt x="3269" y="44"/>
                  </a:lnTo>
                  <a:cubicBezTo>
                    <a:pt x="3218" y="14"/>
                    <a:pt x="3161" y="0"/>
                    <a:pt x="309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4" name="Google Shape;1814;p99"/>
            <p:cNvSpPr/>
            <p:nvPr/>
          </p:nvSpPr>
          <p:spPr>
            <a:xfrm flipH="1">
              <a:off x="5387550" y="2601150"/>
              <a:ext cx="65050" cy="93825"/>
            </a:xfrm>
            <a:custGeom>
              <a:avLst/>
              <a:gdLst/>
              <a:ahLst/>
              <a:cxnLst/>
              <a:rect l="l" t="t" r="r" b="b"/>
              <a:pathLst>
                <a:path w="2602" h="3753" extrusionOk="0">
                  <a:moveTo>
                    <a:pt x="2159" y="0"/>
                  </a:moveTo>
                  <a:cubicBezTo>
                    <a:pt x="1803" y="0"/>
                    <a:pt x="1211" y="658"/>
                    <a:pt x="701" y="1559"/>
                  </a:cubicBezTo>
                  <a:cubicBezTo>
                    <a:pt x="167" y="2593"/>
                    <a:pt x="0" y="3560"/>
                    <a:pt x="300" y="3727"/>
                  </a:cubicBezTo>
                  <a:cubicBezTo>
                    <a:pt x="335" y="3744"/>
                    <a:pt x="373" y="3753"/>
                    <a:pt x="414" y="3753"/>
                  </a:cubicBezTo>
                  <a:cubicBezTo>
                    <a:pt x="776" y="3753"/>
                    <a:pt x="1389" y="3120"/>
                    <a:pt x="1868" y="2193"/>
                  </a:cubicBezTo>
                  <a:cubicBezTo>
                    <a:pt x="2402" y="1159"/>
                    <a:pt x="2602" y="191"/>
                    <a:pt x="2268" y="25"/>
                  </a:cubicBezTo>
                  <a:cubicBezTo>
                    <a:pt x="2235" y="8"/>
                    <a:pt x="2199" y="0"/>
                    <a:pt x="2159"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5" name="Google Shape;1815;p99"/>
            <p:cNvSpPr/>
            <p:nvPr/>
          </p:nvSpPr>
          <p:spPr>
            <a:xfrm flipH="1">
              <a:off x="6333225" y="2607600"/>
              <a:ext cx="95925" cy="1783800"/>
            </a:xfrm>
            <a:custGeom>
              <a:avLst/>
              <a:gdLst/>
              <a:ahLst/>
              <a:cxnLst/>
              <a:rect l="l" t="t" r="r" b="b"/>
              <a:pathLst>
                <a:path w="3837" h="71352" extrusionOk="0">
                  <a:moveTo>
                    <a:pt x="2369" y="0"/>
                  </a:moveTo>
                  <a:lnTo>
                    <a:pt x="1" y="71284"/>
                  </a:lnTo>
                  <a:lnTo>
                    <a:pt x="1435" y="71351"/>
                  </a:lnTo>
                  <a:lnTo>
                    <a:pt x="3837" y="67"/>
                  </a:lnTo>
                  <a:lnTo>
                    <a:pt x="2369"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6" name="Google Shape;1816;p99"/>
            <p:cNvSpPr/>
            <p:nvPr/>
          </p:nvSpPr>
          <p:spPr>
            <a:xfrm flipH="1">
              <a:off x="6304850" y="2542525"/>
              <a:ext cx="100950" cy="373675"/>
            </a:xfrm>
            <a:custGeom>
              <a:avLst/>
              <a:gdLst/>
              <a:ahLst/>
              <a:cxnLst/>
              <a:rect l="l" t="t" r="r" b="b"/>
              <a:pathLst>
                <a:path w="4038" h="14947" extrusionOk="0">
                  <a:moveTo>
                    <a:pt x="1942" y="0"/>
                  </a:moveTo>
                  <a:cubicBezTo>
                    <a:pt x="1135" y="0"/>
                    <a:pt x="467" y="656"/>
                    <a:pt x="434" y="1502"/>
                  </a:cubicBezTo>
                  <a:lnTo>
                    <a:pt x="34" y="13344"/>
                  </a:lnTo>
                  <a:cubicBezTo>
                    <a:pt x="1" y="14178"/>
                    <a:pt x="668" y="14912"/>
                    <a:pt x="1535" y="14912"/>
                  </a:cubicBezTo>
                  <a:lnTo>
                    <a:pt x="2036" y="14945"/>
                  </a:lnTo>
                  <a:cubicBezTo>
                    <a:pt x="2056" y="14946"/>
                    <a:pt x="2076" y="14946"/>
                    <a:pt x="2095" y="14946"/>
                  </a:cubicBezTo>
                  <a:cubicBezTo>
                    <a:pt x="2903" y="14946"/>
                    <a:pt x="3571" y="14291"/>
                    <a:pt x="3603" y="13444"/>
                  </a:cubicBezTo>
                  <a:lnTo>
                    <a:pt x="4004" y="1602"/>
                  </a:lnTo>
                  <a:cubicBezTo>
                    <a:pt x="4037" y="768"/>
                    <a:pt x="3370" y="35"/>
                    <a:pt x="2536" y="35"/>
                  </a:cubicBezTo>
                  <a:lnTo>
                    <a:pt x="2002" y="1"/>
                  </a:lnTo>
                  <a:cubicBezTo>
                    <a:pt x="1982" y="0"/>
                    <a:pt x="1962" y="0"/>
                    <a:pt x="1942"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7" name="Google Shape;1817;p99"/>
            <p:cNvSpPr/>
            <p:nvPr/>
          </p:nvSpPr>
          <p:spPr>
            <a:xfrm flipH="1">
              <a:off x="6184775" y="2191625"/>
              <a:ext cx="224350" cy="217150"/>
            </a:xfrm>
            <a:custGeom>
              <a:avLst/>
              <a:gdLst/>
              <a:ahLst/>
              <a:cxnLst/>
              <a:rect l="l" t="t" r="r" b="b"/>
              <a:pathLst>
                <a:path w="8974" h="8686" extrusionOk="0">
                  <a:moveTo>
                    <a:pt x="4487" y="0"/>
                  </a:moveTo>
                  <a:cubicBezTo>
                    <a:pt x="2400" y="0"/>
                    <a:pt x="563" y="1532"/>
                    <a:pt x="234" y="3630"/>
                  </a:cubicBezTo>
                  <a:cubicBezTo>
                    <a:pt x="201" y="3763"/>
                    <a:pt x="201" y="3863"/>
                    <a:pt x="167" y="3997"/>
                  </a:cubicBezTo>
                  <a:cubicBezTo>
                    <a:pt x="0" y="6232"/>
                    <a:pt x="1568" y="8266"/>
                    <a:pt x="3803" y="8633"/>
                  </a:cubicBezTo>
                  <a:cubicBezTo>
                    <a:pt x="4031" y="8669"/>
                    <a:pt x="4257" y="8686"/>
                    <a:pt x="4481" y="8686"/>
                  </a:cubicBezTo>
                  <a:cubicBezTo>
                    <a:pt x="6584" y="8686"/>
                    <a:pt x="8445" y="7175"/>
                    <a:pt x="8807" y="5064"/>
                  </a:cubicBezTo>
                  <a:cubicBezTo>
                    <a:pt x="8973" y="3963"/>
                    <a:pt x="8740" y="2929"/>
                    <a:pt x="8206" y="2062"/>
                  </a:cubicBezTo>
                  <a:cubicBezTo>
                    <a:pt x="7572" y="1028"/>
                    <a:pt x="6505" y="261"/>
                    <a:pt x="5204" y="61"/>
                  </a:cubicBezTo>
                  <a:cubicBezTo>
                    <a:pt x="4963" y="20"/>
                    <a:pt x="4724" y="0"/>
                    <a:pt x="4487"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8" name="Google Shape;1818;p99"/>
            <p:cNvSpPr/>
            <p:nvPr/>
          </p:nvSpPr>
          <p:spPr>
            <a:xfrm flipH="1">
              <a:off x="6184775" y="2243175"/>
              <a:ext cx="224350" cy="165600"/>
            </a:xfrm>
            <a:custGeom>
              <a:avLst/>
              <a:gdLst/>
              <a:ahLst/>
              <a:cxnLst/>
              <a:rect l="l" t="t" r="r" b="b"/>
              <a:pathLst>
                <a:path w="8974" h="6624" extrusionOk="0">
                  <a:moveTo>
                    <a:pt x="8206" y="0"/>
                  </a:moveTo>
                  <a:cubicBezTo>
                    <a:pt x="7980" y="1389"/>
                    <a:pt x="7160" y="3777"/>
                    <a:pt x="4112" y="3777"/>
                  </a:cubicBezTo>
                  <a:cubicBezTo>
                    <a:pt x="4012" y="3777"/>
                    <a:pt x="3909" y="3775"/>
                    <a:pt x="3803" y="3769"/>
                  </a:cubicBezTo>
                  <a:cubicBezTo>
                    <a:pt x="1735" y="3636"/>
                    <a:pt x="701" y="2802"/>
                    <a:pt x="167" y="1935"/>
                  </a:cubicBezTo>
                  <a:lnTo>
                    <a:pt x="167" y="1935"/>
                  </a:lnTo>
                  <a:cubicBezTo>
                    <a:pt x="0" y="4170"/>
                    <a:pt x="1568" y="6204"/>
                    <a:pt x="3803" y="6571"/>
                  </a:cubicBezTo>
                  <a:cubicBezTo>
                    <a:pt x="4031" y="6607"/>
                    <a:pt x="4257" y="6624"/>
                    <a:pt x="4481" y="6624"/>
                  </a:cubicBezTo>
                  <a:cubicBezTo>
                    <a:pt x="6584" y="6624"/>
                    <a:pt x="8445" y="5113"/>
                    <a:pt x="8807" y="3002"/>
                  </a:cubicBezTo>
                  <a:cubicBezTo>
                    <a:pt x="8973" y="1901"/>
                    <a:pt x="8740" y="867"/>
                    <a:pt x="8206"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9" name="Google Shape;1819;p99"/>
            <p:cNvSpPr/>
            <p:nvPr/>
          </p:nvSpPr>
          <p:spPr>
            <a:xfrm flipH="1">
              <a:off x="6274000" y="2211675"/>
              <a:ext cx="105950" cy="93300"/>
            </a:xfrm>
            <a:custGeom>
              <a:avLst/>
              <a:gdLst/>
              <a:ahLst/>
              <a:cxnLst/>
              <a:rect l="l" t="t" r="r" b="b"/>
              <a:pathLst>
                <a:path w="4238" h="3732" extrusionOk="0">
                  <a:moveTo>
                    <a:pt x="2137" y="1"/>
                  </a:moveTo>
                  <a:cubicBezTo>
                    <a:pt x="1843" y="1"/>
                    <a:pt x="1545" y="73"/>
                    <a:pt x="1268" y="226"/>
                  </a:cubicBezTo>
                  <a:cubicBezTo>
                    <a:pt x="334" y="693"/>
                    <a:pt x="1" y="1827"/>
                    <a:pt x="468" y="2728"/>
                  </a:cubicBezTo>
                  <a:cubicBezTo>
                    <a:pt x="797" y="3362"/>
                    <a:pt x="1457" y="3732"/>
                    <a:pt x="2144" y="3732"/>
                  </a:cubicBezTo>
                  <a:cubicBezTo>
                    <a:pt x="2433" y="3732"/>
                    <a:pt x="2727" y="3666"/>
                    <a:pt x="3003" y="3528"/>
                  </a:cubicBezTo>
                  <a:cubicBezTo>
                    <a:pt x="3904" y="3028"/>
                    <a:pt x="4237" y="1927"/>
                    <a:pt x="3770" y="993"/>
                  </a:cubicBezTo>
                  <a:cubicBezTo>
                    <a:pt x="3446" y="369"/>
                    <a:pt x="2802" y="1"/>
                    <a:pt x="2137"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0" name="Google Shape;1820;p99"/>
            <p:cNvSpPr/>
            <p:nvPr/>
          </p:nvSpPr>
          <p:spPr>
            <a:xfrm flipH="1">
              <a:off x="6230650" y="2343900"/>
              <a:ext cx="208500" cy="518075"/>
            </a:xfrm>
            <a:custGeom>
              <a:avLst/>
              <a:gdLst/>
              <a:ahLst/>
              <a:cxnLst/>
              <a:rect l="l" t="t" r="r" b="b"/>
              <a:pathLst>
                <a:path w="8340" h="20723" extrusionOk="0">
                  <a:moveTo>
                    <a:pt x="3934" y="1"/>
                  </a:moveTo>
                  <a:cubicBezTo>
                    <a:pt x="2983" y="1"/>
                    <a:pt x="2314" y="210"/>
                    <a:pt x="2269" y="574"/>
                  </a:cubicBezTo>
                  <a:lnTo>
                    <a:pt x="1" y="20055"/>
                  </a:lnTo>
                  <a:lnTo>
                    <a:pt x="4170" y="20722"/>
                  </a:lnTo>
                  <a:lnTo>
                    <a:pt x="8240" y="1542"/>
                  </a:lnTo>
                  <a:cubicBezTo>
                    <a:pt x="8340" y="1041"/>
                    <a:pt x="7072" y="408"/>
                    <a:pt x="5404" y="141"/>
                  </a:cubicBezTo>
                  <a:cubicBezTo>
                    <a:pt x="4876" y="46"/>
                    <a:pt x="4375" y="1"/>
                    <a:pt x="3934" y="1"/>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1" name="Google Shape;1821;p99"/>
            <p:cNvSpPr/>
            <p:nvPr/>
          </p:nvSpPr>
          <p:spPr>
            <a:xfrm flipH="1">
              <a:off x="6334050" y="2835425"/>
              <a:ext cx="106775" cy="36375"/>
            </a:xfrm>
            <a:custGeom>
              <a:avLst/>
              <a:gdLst/>
              <a:ahLst/>
              <a:cxnLst/>
              <a:rect l="l" t="t" r="r" b="b"/>
              <a:pathLst>
                <a:path w="4271" h="1455" extrusionOk="0">
                  <a:moveTo>
                    <a:pt x="1248" y="1"/>
                  </a:moveTo>
                  <a:cubicBezTo>
                    <a:pt x="582" y="1"/>
                    <a:pt x="113" y="143"/>
                    <a:pt x="68" y="394"/>
                  </a:cubicBezTo>
                  <a:cubicBezTo>
                    <a:pt x="1" y="727"/>
                    <a:pt x="901" y="1194"/>
                    <a:pt x="2036" y="1361"/>
                  </a:cubicBezTo>
                  <a:cubicBezTo>
                    <a:pt x="2403" y="1424"/>
                    <a:pt x="2751" y="1454"/>
                    <a:pt x="3057" y="1454"/>
                  </a:cubicBezTo>
                  <a:cubicBezTo>
                    <a:pt x="3723" y="1454"/>
                    <a:pt x="4191" y="1312"/>
                    <a:pt x="4237" y="1061"/>
                  </a:cubicBezTo>
                  <a:cubicBezTo>
                    <a:pt x="4271" y="694"/>
                    <a:pt x="3403" y="260"/>
                    <a:pt x="2269" y="94"/>
                  </a:cubicBezTo>
                  <a:cubicBezTo>
                    <a:pt x="1901" y="31"/>
                    <a:pt x="1554" y="1"/>
                    <a:pt x="1248"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2" name="Google Shape;1822;p99"/>
            <p:cNvSpPr/>
            <p:nvPr/>
          </p:nvSpPr>
          <p:spPr>
            <a:xfrm>
              <a:off x="5858950" y="3700050"/>
              <a:ext cx="2047300" cy="1627025"/>
            </a:xfrm>
            <a:custGeom>
              <a:avLst/>
              <a:gdLst/>
              <a:ahLst/>
              <a:cxnLst/>
              <a:rect l="l" t="t" r="r" b="b"/>
              <a:pathLst>
                <a:path w="81892" h="65081" extrusionOk="0">
                  <a:moveTo>
                    <a:pt x="3803" y="0"/>
                  </a:moveTo>
                  <a:cubicBezTo>
                    <a:pt x="1701" y="0"/>
                    <a:pt x="0" y="1701"/>
                    <a:pt x="0" y="3836"/>
                  </a:cubicBezTo>
                  <a:lnTo>
                    <a:pt x="0" y="65080"/>
                  </a:lnTo>
                  <a:lnTo>
                    <a:pt x="81892" y="65080"/>
                  </a:lnTo>
                  <a:lnTo>
                    <a:pt x="81892" y="3836"/>
                  </a:lnTo>
                  <a:cubicBezTo>
                    <a:pt x="81892" y="1701"/>
                    <a:pt x="80191" y="0"/>
                    <a:pt x="78056"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3" name="Google Shape;1823;p99"/>
            <p:cNvSpPr/>
            <p:nvPr/>
          </p:nvSpPr>
          <p:spPr>
            <a:xfrm>
              <a:off x="5150925" y="3700050"/>
              <a:ext cx="2047325" cy="1627025"/>
            </a:xfrm>
            <a:custGeom>
              <a:avLst/>
              <a:gdLst/>
              <a:ahLst/>
              <a:cxnLst/>
              <a:rect l="l" t="t" r="r" b="b"/>
              <a:pathLst>
                <a:path w="81893" h="65081" extrusionOk="0">
                  <a:moveTo>
                    <a:pt x="3804" y="0"/>
                  </a:moveTo>
                  <a:cubicBezTo>
                    <a:pt x="1702" y="0"/>
                    <a:pt x="1" y="1701"/>
                    <a:pt x="1" y="3836"/>
                  </a:cubicBezTo>
                  <a:lnTo>
                    <a:pt x="1" y="65080"/>
                  </a:lnTo>
                  <a:lnTo>
                    <a:pt x="81893" y="65080"/>
                  </a:lnTo>
                  <a:lnTo>
                    <a:pt x="81893" y="3836"/>
                  </a:lnTo>
                  <a:cubicBezTo>
                    <a:pt x="81893" y="1701"/>
                    <a:pt x="80191" y="0"/>
                    <a:pt x="78057" y="0"/>
                  </a:cubicBezTo>
                  <a:close/>
                </a:path>
              </a:pathLst>
            </a:custGeom>
            <a:solidFill>
              <a:srgbClr val="B5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4" name="Google Shape;1824;p99"/>
            <p:cNvSpPr/>
            <p:nvPr/>
          </p:nvSpPr>
          <p:spPr>
            <a:xfrm>
              <a:off x="5226825" y="3775925"/>
              <a:ext cx="1894700" cy="1551150"/>
            </a:xfrm>
            <a:custGeom>
              <a:avLst/>
              <a:gdLst/>
              <a:ahLst/>
              <a:cxnLst/>
              <a:rect l="l" t="t" r="r" b="b"/>
              <a:pathLst>
                <a:path w="75788" h="62046" extrusionOk="0">
                  <a:moveTo>
                    <a:pt x="1401" y="1"/>
                  </a:moveTo>
                  <a:cubicBezTo>
                    <a:pt x="634" y="1"/>
                    <a:pt x="0" y="634"/>
                    <a:pt x="0" y="1402"/>
                  </a:cubicBezTo>
                  <a:lnTo>
                    <a:pt x="0" y="62045"/>
                  </a:lnTo>
                  <a:lnTo>
                    <a:pt x="75788" y="62045"/>
                  </a:lnTo>
                  <a:lnTo>
                    <a:pt x="75788" y="1402"/>
                  </a:lnTo>
                  <a:cubicBezTo>
                    <a:pt x="75788" y="634"/>
                    <a:pt x="75154" y="1"/>
                    <a:pt x="7438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5" name="Google Shape;1825;p99"/>
            <p:cNvSpPr/>
            <p:nvPr/>
          </p:nvSpPr>
          <p:spPr>
            <a:xfrm>
              <a:off x="5226825" y="3775925"/>
              <a:ext cx="1894700" cy="1551150"/>
            </a:xfrm>
            <a:custGeom>
              <a:avLst/>
              <a:gdLst/>
              <a:ahLst/>
              <a:cxnLst/>
              <a:rect l="l" t="t" r="r" b="b"/>
              <a:pathLst>
                <a:path w="75788" h="62046" extrusionOk="0">
                  <a:moveTo>
                    <a:pt x="1635" y="1"/>
                  </a:moveTo>
                  <a:cubicBezTo>
                    <a:pt x="734" y="1"/>
                    <a:pt x="0" y="735"/>
                    <a:pt x="0" y="1635"/>
                  </a:cubicBezTo>
                  <a:lnTo>
                    <a:pt x="0" y="62045"/>
                  </a:lnTo>
                  <a:lnTo>
                    <a:pt x="1935" y="62045"/>
                  </a:lnTo>
                  <a:lnTo>
                    <a:pt x="1935" y="3570"/>
                  </a:lnTo>
                  <a:cubicBezTo>
                    <a:pt x="1935" y="2669"/>
                    <a:pt x="2669" y="1935"/>
                    <a:pt x="3570" y="1935"/>
                  </a:cubicBezTo>
                  <a:lnTo>
                    <a:pt x="75788" y="1935"/>
                  </a:lnTo>
                  <a:lnTo>
                    <a:pt x="75788" y="1635"/>
                  </a:lnTo>
                  <a:cubicBezTo>
                    <a:pt x="75788" y="735"/>
                    <a:pt x="75054" y="1"/>
                    <a:pt x="7415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rupo 29"/>
          <p:cNvGrpSpPr/>
          <p:nvPr/>
        </p:nvGrpSpPr>
        <p:grpSpPr>
          <a:xfrm>
            <a:off x="-150302" y="-106134"/>
            <a:ext cx="9294302" cy="5249634"/>
            <a:chOff x="-82484" y="-94768"/>
            <a:chExt cx="9294302" cy="5249634"/>
          </a:xfrm>
        </p:grpSpPr>
        <p:pic>
          <p:nvPicPr>
            <p:cNvPr id="31" name="Imagen 3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32" name="Rectángulo 3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33" name="Imagen 3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34" name="Imagen 3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35" name="Imagen 3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36" name="Imagen 3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37" name="Imagen 3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38" name="Imagen 3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39" name="CuadroTexto 3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40" name="CuadroTexto 3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41" name="Imagen 4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2"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5390321" y="3126387"/>
            <a:ext cx="2003936" cy="99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62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00"/>
          <p:cNvSpPr txBox="1">
            <a:spLocks noGrp="1"/>
          </p:cNvSpPr>
          <p:nvPr>
            <p:ph type="body" idx="1"/>
          </p:nvPr>
        </p:nvSpPr>
        <p:spPr>
          <a:xfrm>
            <a:off x="828249" y="1247684"/>
            <a:ext cx="5267634" cy="2450630"/>
          </a:xfrm>
          <a:prstGeom prst="rect">
            <a:avLst/>
          </a:prstGeom>
        </p:spPr>
        <p:txBody>
          <a:bodyPr spcFirstLastPara="1" wrap="square" lIns="91425" tIns="91425" rIns="91425" bIns="91425" anchor="ctr" anchorCtr="0">
            <a:noAutofit/>
          </a:bodyPr>
          <a:lstStyle/>
          <a:p>
            <a:pPr marL="0" indent="0" algn="just"/>
            <a:r>
              <a:rPr lang="es-ES" sz="1800" dirty="0"/>
              <a:t>La información estadística se constituye en un insumo para la política pública; en la medida que permite diagnosticar los problemas de la sociedad en los ámbitos sociodemográfico, económico y ambiental; y hacerle seguimiento a las acciones que se implementen para dar solución a las necesidades de la población</a:t>
            </a:r>
            <a:endParaRPr lang="es-ES" sz="1800" dirty="0">
              <a:solidFill>
                <a:schemeClr val="bg2">
                  <a:lumMod val="75000"/>
                </a:schemeClr>
              </a:solidFill>
            </a:endParaRPr>
          </a:p>
        </p:txBody>
      </p:sp>
      <p:grpSp>
        <p:nvGrpSpPr>
          <p:cNvPr id="1832" name="Google Shape;1832;p100"/>
          <p:cNvGrpSpPr/>
          <p:nvPr/>
        </p:nvGrpSpPr>
        <p:grpSpPr>
          <a:xfrm>
            <a:off x="6271008" y="1555952"/>
            <a:ext cx="2872992" cy="1834769"/>
            <a:chOff x="750275" y="3018800"/>
            <a:chExt cx="2914225" cy="1826575"/>
          </a:xfrm>
        </p:grpSpPr>
        <p:sp>
          <p:nvSpPr>
            <p:cNvPr id="1833" name="Google Shape;1833;p100"/>
            <p:cNvSpPr/>
            <p:nvPr/>
          </p:nvSpPr>
          <p:spPr>
            <a:xfrm>
              <a:off x="2494225" y="3512500"/>
              <a:ext cx="861750" cy="1209000"/>
            </a:xfrm>
            <a:custGeom>
              <a:avLst/>
              <a:gdLst/>
              <a:ahLst/>
              <a:cxnLst/>
              <a:rect l="l" t="t" r="r" b="b"/>
              <a:pathLst>
                <a:path w="34470" h="48360" extrusionOk="0">
                  <a:moveTo>
                    <a:pt x="4317" y="0"/>
                  </a:moveTo>
                  <a:cubicBezTo>
                    <a:pt x="1946" y="0"/>
                    <a:pt x="1" y="1946"/>
                    <a:pt x="1" y="4317"/>
                  </a:cubicBezTo>
                  <a:lnTo>
                    <a:pt x="1" y="48360"/>
                  </a:lnTo>
                  <a:lnTo>
                    <a:pt x="34470" y="48360"/>
                  </a:lnTo>
                  <a:lnTo>
                    <a:pt x="34470" y="4317"/>
                  </a:lnTo>
                  <a:cubicBezTo>
                    <a:pt x="34470" y="1946"/>
                    <a:pt x="32555" y="0"/>
                    <a:pt x="30153" y="0"/>
                  </a:cubicBez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4" name="Google Shape;1834;p100"/>
            <p:cNvSpPr/>
            <p:nvPr/>
          </p:nvSpPr>
          <p:spPr>
            <a:xfrm>
              <a:off x="2372650" y="3512500"/>
              <a:ext cx="861750" cy="1209000"/>
            </a:xfrm>
            <a:custGeom>
              <a:avLst/>
              <a:gdLst/>
              <a:ahLst/>
              <a:cxnLst/>
              <a:rect l="l" t="t" r="r" b="b"/>
              <a:pathLst>
                <a:path w="34470" h="48360" extrusionOk="0">
                  <a:moveTo>
                    <a:pt x="4317" y="0"/>
                  </a:moveTo>
                  <a:cubicBezTo>
                    <a:pt x="1915" y="0"/>
                    <a:pt x="1" y="1946"/>
                    <a:pt x="1" y="4317"/>
                  </a:cubicBezTo>
                  <a:lnTo>
                    <a:pt x="1" y="48360"/>
                  </a:lnTo>
                  <a:lnTo>
                    <a:pt x="34469" y="48360"/>
                  </a:lnTo>
                  <a:lnTo>
                    <a:pt x="34469" y="4317"/>
                  </a:lnTo>
                  <a:cubicBezTo>
                    <a:pt x="34469" y="1946"/>
                    <a:pt x="32524" y="0"/>
                    <a:pt x="30153"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5" name="Google Shape;1835;p100"/>
            <p:cNvSpPr/>
            <p:nvPr/>
          </p:nvSpPr>
          <p:spPr>
            <a:xfrm>
              <a:off x="1747250" y="3683475"/>
              <a:ext cx="681650" cy="1038025"/>
            </a:xfrm>
            <a:custGeom>
              <a:avLst/>
              <a:gdLst/>
              <a:ahLst/>
              <a:cxnLst/>
              <a:rect l="l" t="t" r="r" b="b"/>
              <a:pathLst>
                <a:path w="27266" h="41521" extrusionOk="0">
                  <a:moveTo>
                    <a:pt x="27266" y="0"/>
                  </a:moveTo>
                  <a:cubicBezTo>
                    <a:pt x="27266" y="0"/>
                    <a:pt x="22858" y="2250"/>
                    <a:pt x="21643" y="7204"/>
                  </a:cubicBezTo>
                  <a:cubicBezTo>
                    <a:pt x="20427" y="12159"/>
                    <a:pt x="15411" y="34803"/>
                    <a:pt x="15411" y="34803"/>
                  </a:cubicBezTo>
                  <a:lnTo>
                    <a:pt x="6658" y="34803"/>
                  </a:lnTo>
                  <a:cubicBezTo>
                    <a:pt x="2980" y="34803"/>
                    <a:pt x="1" y="37782"/>
                    <a:pt x="1" y="41460"/>
                  </a:cubicBezTo>
                  <a:lnTo>
                    <a:pt x="1" y="41521"/>
                  </a:lnTo>
                  <a:lnTo>
                    <a:pt x="20913" y="41521"/>
                  </a:lnTo>
                  <a:lnTo>
                    <a:pt x="27266" y="20761"/>
                  </a:lnTo>
                  <a:lnTo>
                    <a:pt x="27266"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6" name="Google Shape;1836;p100"/>
            <p:cNvSpPr/>
            <p:nvPr/>
          </p:nvSpPr>
          <p:spPr>
            <a:xfrm>
              <a:off x="1747250" y="4553550"/>
              <a:ext cx="274350" cy="167950"/>
            </a:xfrm>
            <a:custGeom>
              <a:avLst/>
              <a:gdLst/>
              <a:ahLst/>
              <a:cxnLst/>
              <a:rect l="l" t="t" r="r" b="b"/>
              <a:pathLst>
                <a:path w="10974" h="6718" extrusionOk="0">
                  <a:moveTo>
                    <a:pt x="6658" y="0"/>
                  </a:moveTo>
                  <a:cubicBezTo>
                    <a:pt x="2980" y="0"/>
                    <a:pt x="1" y="2979"/>
                    <a:pt x="1" y="6657"/>
                  </a:cubicBezTo>
                  <a:lnTo>
                    <a:pt x="1" y="6718"/>
                  </a:lnTo>
                  <a:lnTo>
                    <a:pt x="10974" y="6718"/>
                  </a:lnTo>
                  <a:cubicBezTo>
                    <a:pt x="10609" y="3800"/>
                    <a:pt x="9576" y="1429"/>
                    <a:pt x="8816" y="0"/>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7" name="Google Shape;1837;p100"/>
            <p:cNvSpPr/>
            <p:nvPr/>
          </p:nvSpPr>
          <p:spPr>
            <a:xfrm>
              <a:off x="2132525" y="4553550"/>
              <a:ext cx="98800" cy="25"/>
            </a:xfrm>
            <a:custGeom>
              <a:avLst/>
              <a:gdLst/>
              <a:ahLst/>
              <a:cxnLst/>
              <a:rect l="l" t="t" r="r" b="b"/>
              <a:pathLst>
                <a:path w="3952" h="1" fill="none" extrusionOk="0">
                  <a:moveTo>
                    <a:pt x="0" y="0"/>
                  </a:moveTo>
                  <a:lnTo>
                    <a:pt x="3952" y="0"/>
                  </a:lnTo>
                </a:path>
              </a:pathLst>
            </a:custGeom>
            <a:noFill/>
            <a:ln w="9875" cap="flat" cmpd="sng">
              <a:solidFill>
                <a:srgbClr val="3E4D5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8" name="Google Shape;1838;p100"/>
            <p:cNvSpPr/>
            <p:nvPr/>
          </p:nvSpPr>
          <p:spPr>
            <a:xfrm>
              <a:off x="799675" y="3974525"/>
              <a:ext cx="1085900" cy="679350"/>
            </a:xfrm>
            <a:custGeom>
              <a:avLst/>
              <a:gdLst/>
              <a:ahLst/>
              <a:cxnLst/>
              <a:rect l="l" t="t" r="r" b="b"/>
              <a:pathLst>
                <a:path w="43436" h="27174" extrusionOk="0">
                  <a:moveTo>
                    <a:pt x="0" y="0"/>
                  </a:moveTo>
                  <a:lnTo>
                    <a:pt x="8268" y="27174"/>
                  </a:lnTo>
                  <a:lnTo>
                    <a:pt x="43436" y="27174"/>
                  </a:lnTo>
                  <a:lnTo>
                    <a:pt x="35168"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9" name="Google Shape;1839;p100"/>
            <p:cNvSpPr/>
            <p:nvPr/>
          </p:nvSpPr>
          <p:spPr>
            <a:xfrm>
              <a:off x="2270075" y="3558850"/>
              <a:ext cx="1001550" cy="1162650"/>
            </a:xfrm>
            <a:custGeom>
              <a:avLst/>
              <a:gdLst/>
              <a:ahLst/>
              <a:cxnLst/>
              <a:rect l="l" t="t" r="r" b="b"/>
              <a:pathLst>
                <a:path w="40062" h="46506" extrusionOk="0">
                  <a:moveTo>
                    <a:pt x="17265" y="1"/>
                  </a:moveTo>
                  <a:lnTo>
                    <a:pt x="6353" y="4985"/>
                  </a:lnTo>
                  <a:lnTo>
                    <a:pt x="0" y="46506"/>
                  </a:lnTo>
                  <a:lnTo>
                    <a:pt x="37782" y="46506"/>
                  </a:lnTo>
                  <a:lnTo>
                    <a:pt x="40062" y="7326"/>
                  </a:lnTo>
                  <a:lnTo>
                    <a:pt x="27539" y="1"/>
                  </a:ln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0" name="Google Shape;1840;p100"/>
            <p:cNvSpPr/>
            <p:nvPr/>
          </p:nvSpPr>
          <p:spPr>
            <a:xfrm>
              <a:off x="2658375" y="3703825"/>
              <a:ext cx="111725" cy="93650"/>
            </a:xfrm>
            <a:custGeom>
              <a:avLst/>
              <a:gdLst/>
              <a:ahLst/>
              <a:cxnLst/>
              <a:rect l="l" t="t" r="r" b="b"/>
              <a:pathLst>
                <a:path w="4469" h="3746" extrusionOk="0">
                  <a:moveTo>
                    <a:pt x="1092" y="1"/>
                  </a:moveTo>
                  <a:cubicBezTo>
                    <a:pt x="726" y="1"/>
                    <a:pt x="357" y="38"/>
                    <a:pt x="0" y="129"/>
                  </a:cubicBezTo>
                  <a:lnTo>
                    <a:pt x="699" y="3746"/>
                  </a:lnTo>
                  <a:lnTo>
                    <a:pt x="3101" y="3746"/>
                  </a:lnTo>
                  <a:lnTo>
                    <a:pt x="4468" y="828"/>
                  </a:lnTo>
                  <a:cubicBezTo>
                    <a:pt x="4468" y="828"/>
                    <a:pt x="2814" y="1"/>
                    <a:pt x="1092"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1" name="Google Shape;1841;p100"/>
            <p:cNvSpPr/>
            <p:nvPr/>
          </p:nvSpPr>
          <p:spPr>
            <a:xfrm>
              <a:off x="2575550" y="3797450"/>
              <a:ext cx="174800" cy="880750"/>
            </a:xfrm>
            <a:custGeom>
              <a:avLst/>
              <a:gdLst/>
              <a:ahLst/>
              <a:cxnLst/>
              <a:rect l="l" t="t" r="r" b="b"/>
              <a:pathLst>
                <a:path w="6992" h="35230" extrusionOk="0">
                  <a:moveTo>
                    <a:pt x="4012" y="1"/>
                  </a:moveTo>
                  <a:lnTo>
                    <a:pt x="0" y="33132"/>
                  </a:lnTo>
                  <a:lnTo>
                    <a:pt x="2888" y="35229"/>
                  </a:lnTo>
                  <a:lnTo>
                    <a:pt x="6991" y="33527"/>
                  </a:lnTo>
                  <a:lnTo>
                    <a:pt x="6414"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2" name="Google Shape;1842;p100"/>
            <p:cNvSpPr/>
            <p:nvPr/>
          </p:nvSpPr>
          <p:spPr>
            <a:xfrm>
              <a:off x="2482075" y="3741975"/>
              <a:ext cx="981050" cy="979525"/>
            </a:xfrm>
            <a:custGeom>
              <a:avLst/>
              <a:gdLst/>
              <a:ahLst/>
              <a:cxnLst/>
              <a:rect l="l" t="t" r="r" b="b"/>
              <a:pathLst>
                <a:path w="39242" h="39181" extrusionOk="0">
                  <a:moveTo>
                    <a:pt x="31582" y="1"/>
                  </a:moveTo>
                  <a:cubicBezTo>
                    <a:pt x="23740" y="700"/>
                    <a:pt x="22433" y="9819"/>
                    <a:pt x="22433" y="9819"/>
                  </a:cubicBezTo>
                  <a:lnTo>
                    <a:pt x="25351" y="29454"/>
                  </a:lnTo>
                  <a:lnTo>
                    <a:pt x="10700" y="29454"/>
                  </a:lnTo>
                  <a:cubicBezTo>
                    <a:pt x="1" y="29454"/>
                    <a:pt x="152" y="39181"/>
                    <a:pt x="152" y="39181"/>
                  </a:cubicBezTo>
                  <a:lnTo>
                    <a:pt x="33101" y="39181"/>
                  </a:lnTo>
                  <a:cubicBezTo>
                    <a:pt x="36597" y="39181"/>
                    <a:pt x="39241" y="36020"/>
                    <a:pt x="38633" y="32585"/>
                  </a:cubicBezTo>
                  <a:cubicBezTo>
                    <a:pt x="37296" y="24956"/>
                    <a:pt x="35229" y="12980"/>
                    <a:pt x="34804" y="9028"/>
                  </a:cubicBezTo>
                  <a:cubicBezTo>
                    <a:pt x="34135" y="3071"/>
                    <a:pt x="31582" y="1"/>
                    <a:pt x="31582" y="1"/>
                  </a:cubicBez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3" name="Google Shape;1843;p100"/>
            <p:cNvSpPr/>
            <p:nvPr/>
          </p:nvSpPr>
          <p:spPr>
            <a:xfrm>
              <a:off x="2771600" y="3974525"/>
              <a:ext cx="196075" cy="53200"/>
            </a:xfrm>
            <a:custGeom>
              <a:avLst/>
              <a:gdLst/>
              <a:ahLst/>
              <a:cxnLst/>
              <a:rect l="l" t="t" r="r" b="b"/>
              <a:pathLst>
                <a:path w="7843" h="2128" extrusionOk="0">
                  <a:moveTo>
                    <a:pt x="0" y="0"/>
                  </a:moveTo>
                  <a:lnTo>
                    <a:pt x="0" y="2128"/>
                  </a:lnTo>
                  <a:lnTo>
                    <a:pt x="7842" y="2128"/>
                  </a:lnTo>
                  <a:lnTo>
                    <a:pt x="7842"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4" name="Google Shape;1844;p100"/>
            <p:cNvSpPr/>
            <p:nvPr/>
          </p:nvSpPr>
          <p:spPr>
            <a:xfrm>
              <a:off x="2846075" y="3797450"/>
              <a:ext cx="36500" cy="177075"/>
            </a:xfrm>
            <a:custGeom>
              <a:avLst/>
              <a:gdLst/>
              <a:ahLst/>
              <a:cxnLst/>
              <a:rect l="l" t="t" r="r" b="b"/>
              <a:pathLst>
                <a:path w="1460" h="7083" extrusionOk="0">
                  <a:moveTo>
                    <a:pt x="730" y="1"/>
                  </a:moveTo>
                  <a:cubicBezTo>
                    <a:pt x="334" y="1"/>
                    <a:pt x="0" y="305"/>
                    <a:pt x="0" y="700"/>
                  </a:cubicBezTo>
                  <a:lnTo>
                    <a:pt x="0" y="7083"/>
                  </a:lnTo>
                  <a:lnTo>
                    <a:pt x="1459" y="7083"/>
                  </a:lnTo>
                  <a:lnTo>
                    <a:pt x="1459" y="700"/>
                  </a:lnTo>
                  <a:cubicBezTo>
                    <a:pt x="1459" y="305"/>
                    <a:pt x="1125" y="1"/>
                    <a:pt x="73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5" name="Google Shape;1845;p100"/>
            <p:cNvSpPr/>
            <p:nvPr/>
          </p:nvSpPr>
          <p:spPr>
            <a:xfrm>
              <a:off x="2846075" y="3797450"/>
              <a:ext cx="36500" cy="88950"/>
            </a:xfrm>
            <a:custGeom>
              <a:avLst/>
              <a:gdLst/>
              <a:ahLst/>
              <a:cxnLst/>
              <a:rect l="l" t="t" r="r" b="b"/>
              <a:pathLst>
                <a:path w="1460" h="3558" extrusionOk="0">
                  <a:moveTo>
                    <a:pt x="730" y="1"/>
                  </a:moveTo>
                  <a:cubicBezTo>
                    <a:pt x="334" y="1"/>
                    <a:pt x="0" y="305"/>
                    <a:pt x="0" y="700"/>
                  </a:cubicBezTo>
                  <a:lnTo>
                    <a:pt x="0" y="3557"/>
                  </a:lnTo>
                  <a:lnTo>
                    <a:pt x="1459" y="3557"/>
                  </a:lnTo>
                  <a:lnTo>
                    <a:pt x="1459" y="700"/>
                  </a:lnTo>
                  <a:cubicBezTo>
                    <a:pt x="1459" y="305"/>
                    <a:pt x="1125" y="1"/>
                    <a:pt x="730"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6" name="Google Shape;1846;p100"/>
            <p:cNvSpPr/>
            <p:nvPr/>
          </p:nvSpPr>
          <p:spPr>
            <a:xfrm>
              <a:off x="3258675" y="4520875"/>
              <a:ext cx="204450" cy="200625"/>
            </a:xfrm>
            <a:custGeom>
              <a:avLst/>
              <a:gdLst/>
              <a:ahLst/>
              <a:cxnLst/>
              <a:rect l="l" t="t" r="r" b="b"/>
              <a:pathLst>
                <a:path w="8178" h="8025" extrusionOk="0">
                  <a:moveTo>
                    <a:pt x="6080" y="0"/>
                  </a:moveTo>
                  <a:cubicBezTo>
                    <a:pt x="2706" y="0"/>
                    <a:pt x="1" y="2706"/>
                    <a:pt x="1" y="6049"/>
                  </a:cubicBezTo>
                  <a:cubicBezTo>
                    <a:pt x="1" y="6748"/>
                    <a:pt x="123" y="7417"/>
                    <a:pt x="335" y="8025"/>
                  </a:cubicBezTo>
                  <a:lnTo>
                    <a:pt x="2037" y="8025"/>
                  </a:lnTo>
                  <a:cubicBezTo>
                    <a:pt x="5533" y="8025"/>
                    <a:pt x="8177" y="4864"/>
                    <a:pt x="7569" y="1429"/>
                  </a:cubicBezTo>
                  <a:cubicBezTo>
                    <a:pt x="7509" y="1003"/>
                    <a:pt x="7417" y="578"/>
                    <a:pt x="7357" y="122"/>
                  </a:cubicBezTo>
                  <a:cubicBezTo>
                    <a:pt x="6931" y="31"/>
                    <a:pt x="6506" y="0"/>
                    <a:pt x="608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7" name="Google Shape;1847;p100"/>
            <p:cNvSpPr/>
            <p:nvPr/>
          </p:nvSpPr>
          <p:spPr>
            <a:xfrm>
              <a:off x="2339975" y="4585475"/>
              <a:ext cx="253075" cy="136025"/>
            </a:xfrm>
            <a:custGeom>
              <a:avLst/>
              <a:gdLst/>
              <a:ahLst/>
              <a:cxnLst/>
              <a:rect l="l" t="t" r="r" b="b"/>
              <a:pathLst>
                <a:path w="10123" h="5441" extrusionOk="0">
                  <a:moveTo>
                    <a:pt x="5350" y="0"/>
                  </a:moveTo>
                  <a:cubicBezTo>
                    <a:pt x="2402" y="0"/>
                    <a:pt x="1" y="2432"/>
                    <a:pt x="1" y="5380"/>
                  </a:cubicBezTo>
                  <a:lnTo>
                    <a:pt x="1" y="5441"/>
                  </a:lnTo>
                  <a:lnTo>
                    <a:pt x="10122" y="5441"/>
                  </a:lnTo>
                  <a:lnTo>
                    <a:pt x="10122"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8" name="Google Shape;1848;p100"/>
            <p:cNvSpPr/>
            <p:nvPr/>
          </p:nvSpPr>
          <p:spPr>
            <a:xfrm>
              <a:off x="2746525" y="4478325"/>
              <a:ext cx="262175" cy="243175"/>
            </a:xfrm>
            <a:custGeom>
              <a:avLst/>
              <a:gdLst/>
              <a:ahLst/>
              <a:cxnLst/>
              <a:rect l="l" t="t" r="r" b="b"/>
              <a:pathLst>
                <a:path w="10487" h="9727" extrusionOk="0">
                  <a:moveTo>
                    <a:pt x="0" y="0"/>
                  </a:moveTo>
                  <a:lnTo>
                    <a:pt x="122" y="9727"/>
                  </a:lnTo>
                  <a:lnTo>
                    <a:pt x="9909" y="9727"/>
                  </a:lnTo>
                  <a:cubicBezTo>
                    <a:pt x="10487" y="5107"/>
                    <a:pt x="8815" y="1854"/>
                    <a:pt x="7417"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9" name="Google Shape;1849;p100"/>
            <p:cNvSpPr/>
            <p:nvPr/>
          </p:nvSpPr>
          <p:spPr>
            <a:xfrm>
              <a:off x="2482075" y="4478325"/>
              <a:ext cx="427075" cy="243175"/>
            </a:xfrm>
            <a:custGeom>
              <a:avLst/>
              <a:gdLst/>
              <a:ahLst/>
              <a:cxnLst/>
              <a:rect l="l" t="t" r="r" b="b"/>
              <a:pathLst>
                <a:path w="17083" h="9727" extrusionOk="0">
                  <a:moveTo>
                    <a:pt x="10700" y="0"/>
                  </a:moveTo>
                  <a:cubicBezTo>
                    <a:pt x="1" y="0"/>
                    <a:pt x="152" y="9727"/>
                    <a:pt x="152" y="9727"/>
                  </a:cubicBezTo>
                  <a:lnTo>
                    <a:pt x="16171" y="9727"/>
                  </a:lnTo>
                  <a:cubicBezTo>
                    <a:pt x="17083" y="2645"/>
                    <a:pt x="12949" y="0"/>
                    <a:pt x="12949" y="0"/>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0" name="Google Shape;1850;p100"/>
            <p:cNvSpPr/>
            <p:nvPr/>
          </p:nvSpPr>
          <p:spPr>
            <a:xfrm>
              <a:off x="2551975" y="4585475"/>
              <a:ext cx="73750" cy="136025"/>
            </a:xfrm>
            <a:custGeom>
              <a:avLst/>
              <a:gdLst/>
              <a:ahLst/>
              <a:cxnLst/>
              <a:rect l="l" t="t" r="r" b="b"/>
              <a:pathLst>
                <a:path w="2950" h="5441" fill="none" extrusionOk="0">
                  <a:moveTo>
                    <a:pt x="335" y="5441"/>
                  </a:moveTo>
                  <a:cubicBezTo>
                    <a:pt x="335" y="5441"/>
                    <a:pt x="1" y="1915"/>
                    <a:pt x="2949" y="0"/>
                  </a:cubicBezTo>
                </a:path>
              </a:pathLst>
            </a:custGeom>
            <a:noFill/>
            <a:ln w="9875" cap="flat" cmpd="sng">
              <a:solidFill>
                <a:srgbClr val="5933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100"/>
            <p:cNvSpPr/>
            <p:nvPr/>
          </p:nvSpPr>
          <p:spPr>
            <a:xfrm>
              <a:off x="2412925" y="4478325"/>
              <a:ext cx="336650" cy="75250"/>
            </a:xfrm>
            <a:custGeom>
              <a:avLst/>
              <a:gdLst/>
              <a:ahLst/>
              <a:cxnLst/>
              <a:rect l="l" t="t" r="r" b="b"/>
              <a:pathLst>
                <a:path w="13466" h="3010" extrusionOk="0">
                  <a:moveTo>
                    <a:pt x="1459" y="0"/>
                  </a:moveTo>
                  <a:cubicBezTo>
                    <a:pt x="639" y="0"/>
                    <a:pt x="1" y="669"/>
                    <a:pt x="1" y="1490"/>
                  </a:cubicBezTo>
                  <a:lnTo>
                    <a:pt x="1" y="1520"/>
                  </a:lnTo>
                  <a:cubicBezTo>
                    <a:pt x="1" y="2341"/>
                    <a:pt x="639" y="3009"/>
                    <a:pt x="1459" y="3009"/>
                  </a:cubicBezTo>
                  <a:lnTo>
                    <a:pt x="13466" y="3009"/>
                  </a:lnTo>
                  <a:lnTo>
                    <a:pt x="13466" y="0"/>
                  </a:ln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2" name="Google Shape;1852;p100"/>
            <p:cNvSpPr/>
            <p:nvPr/>
          </p:nvSpPr>
          <p:spPr>
            <a:xfrm>
              <a:off x="1836175" y="4653850"/>
              <a:ext cx="433925" cy="67650"/>
            </a:xfrm>
            <a:custGeom>
              <a:avLst/>
              <a:gdLst/>
              <a:ahLst/>
              <a:cxnLst/>
              <a:rect l="l" t="t" r="r" b="b"/>
              <a:pathLst>
                <a:path w="17357" h="2706" extrusionOk="0">
                  <a:moveTo>
                    <a:pt x="0" y="1"/>
                  </a:moveTo>
                  <a:lnTo>
                    <a:pt x="0" y="2706"/>
                  </a:lnTo>
                  <a:lnTo>
                    <a:pt x="17356" y="2706"/>
                  </a:lnTo>
                  <a:lnTo>
                    <a:pt x="17356"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3" name="Google Shape;1853;p100"/>
            <p:cNvSpPr/>
            <p:nvPr/>
          </p:nvSpPr>
          <p:spPr>
            <a:xfrm>
              <a:off x="956975" y="4653850"/>
              <a:ext cx="879225" cy="67650"/>
            </a:xfrm>
            <a:custGeom>
              <a:avLst/>
              <a:gdLst/>
              <a:ahLst/>
              <a:cxnLst/>
              <a:rect l="l" t="t" r="r" b="b"/>
              <a:pathLst>
                <a:path w="35169" h="2706" extrusionOk="0">
                  <a:moveTo>
                    <a:pt x="0" y="1"/>
                  </a:moveTo>
                  <a:lnTo>
                    <a:pt x="0" y="2706"/>
                  </a:lnTo>
                  <a:lnTo>
                    <a:pt x="35168" y="2706"/>
                  </a:lnTo>
                  <a:lnTo>
                    <a:pt x="35168"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4" name="Google Shape;1854;p100"/>
            <p:cNvSpPr/>
            <p:nvPr/>
          </p:nvSpPr>
          <p:spPr>
            <a:xfrm>
              <a:off x="2900025" y="3628775"/>
              <a:ext cx="272050" cy="145900"/>
            </a:xfrm>
            <a:custGeom>
              <a:avLst/>
              <a:gdLst/>
              <a:ahLst/>
              <a:cxnLst/>
              <a:rect l="l" t="t" r="r" b="b"/>
              <a:pathLst>
                <a:path w="10882" h="5836" fill="none" extrusionOk="0">
                  <a:moveTo>
                    <a:pt x="0" y="0"/>
                  </a:moveTo>
                  <a:lnTo>
                    <a:pt x="10882" y="5836"/>
                  </a:lnTo>
                </a:path>
              </a:pathLst>
            </a:custGeom>
            <a:noFill/>
            <a:ln w="987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5" name="Google Shape;1855;p100"/>
            <p:cNvSpPr/>
            <p:nvPr/>
          </p:nvSpPr>
          <p:spPr>
            <a:xfrm>
              <a:off x="2412925" y="3628775"/>
              <a:ext cx="234825" cy="113225"/>
            </a:xfrm>
            <a:custGeom>
              <a:avLst/>
              <a:gdLst/>
              <a:ahLst/>
              <a:cxnLst/>
              <a:rect l="l" t="t" r="r" b="b"/>
              <a:pathLst>
                <a:path w="9393" h="4529" fill="none" extrusionOk="0">
                  <a:moveTo>
                    <a:pt x="9393" y="0"/>
                  </a:moveTo>
                  <a:lnTo>
                    <a:pt x="1" y="4529"/>
                  </a:lnTo>
                </a:path>
              </a:pathLst>
            </a:custGeom>
            <a:noFill/>
            <a:ln w="987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6" name="Google Shape;1856;p100"/>
            <p:cNvSpPr/>
            <p:nvPr/>
          </p:nvSpPr>
          <p:spPr>
            <a:xfrm>
              <a:off x="2912925" y="4621175"/>
              <a:ext cx="57025" cy="57025"/>
            </a:xfrm>
            <a:custGeom>
              <a:avLst/>
              <a:gdLst/>
              <a:ahLst/>
              <a:cxnLst/>
              <a:rect l="l" t="t" r="r" b="b"/>
              <a:pathLst>
                <a:path w="2281" h="2281" extrusionOk="0">
                  <a:moveTo>
                    <a:pt x="1126" y="1"/>
                  </a:moveTo>
                  <a:cubicBezTo>
                    <a:pt x="487" y="1"/>
                    <a:pt x="1" y="517"/>
                    <a:pt x="1" y="1156"/>
                  </a:cubicBezTo>
                  <a:cubicBezTo>
                    <a:pt x="1" y="1764"/>
                    <a:pt x="487" y="2280"/>
                    <a:pt x="1126" y="2280"/>
                  </a:cubicBezTo>
                  <a:cubicBezTo>
                    <a:pt x="1764" y="2280"/>
                    <a:pt x="2281" y="1764"/>
                    <a:pt x="2281" y="1156"/>
                  </a:cubicBezTo>
                  <a:cubicBezTo>
                    <a:pt x="2281" y="517"/>
                    <a:pt x="1764" y="1"/>
                    <a:pt x="1126"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7" name="Google Shape;1857;p100"/>
            <p:cNvSpPr/>
            <p:nvPr/>
          </p:nvSpPr>
          <p:spPr>
            <a:xfrm>
              <a:off x="750275" y="3974525"/>
              <a:ext cx="1085925" cy="679350"/>
            </a:xfrm>
            <a:custGeom>
              <a:avLst/>
              <a:gdLst/>
              <a:ahLst/>
              <a:cxnLst/>
              <a:rect l="l" t="t" r="r" b="b"/>
              <a:pathLst>
                <a:path w="43437" h="27174" extrusionOk="0">
                  <a:moveTo>
                    <a:pt x="1" y="0"/>
                  </a:moveTo>
                  <a:lnTo>
                    <a:pt x="8268" y="27174"/>
                  </a:lnTo>
                  <a:lnTo>
                    <a:pt x="43436" y="27174"/>
                  </a:lnTo>
                  <a:lnTo>
                    <a:pt x="35169"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8" name="Google Shape;1858;p100"/>
            <p:cNvSpPr/>
            <p:nvPr/>
          </p:nvSpPr>
          <p:spPr>
            <a:xfrm>
              <a:off x="1157575" y="4276950"/>
              <a:ext cx="239400" cy="53975"/>
            </a:xfrm>
            <a:custGeom>
              <a:avLst/>
              <a:gdLst/>
              <a:ahLst/>
              <a:cxnLst/>
              <a:rect l="l" t="t" r="r" b="b"/>
              <a:pathLst>
                <a:path w="9576" h="2159" extrusionOk="0">
                  <a:moveTo>
                    <a:pt x="1065" y="0"/>
                  </a:moveTo>
                  <a:cubicBezTo>
                    <a:pt x="487" y="0"/>
                    <a:pt x="1" y="456"/>
                    <a:pt x="1" y="1064"/>
                  </a:cubicBezTo>
                  <a:cubicBezTo>
                    <a:pt x="1" y="1672"/>
                    <a:pt x="487" y="2159"/>
                    <a:pt x="1065" y="2159"/>
                  </a:cubicBezTo>
                  <a:lnTo>
                    <a:pt x="8512" y="2159"/>
                  </a:lnTo>
                  <a:cubicBezTo>
                    <a:pt x="9089" y="2159"/>
                    <a:pt x="9575" y="1672"/>
                    <a:pt x="9575" y="1064"/>
                  </a:cubicBezTo>
                  <a:cubicBezTo>
                    <a:pt x="9575" y="456"/>
                    <a:pt x="9089" y="0"/>
                    <a:pt x="85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100"/>
            <p:cNvSpPr/>
            <p:nvPr/>
          </p:nvSpPr>
          <p:spPr>
            <a:xfrm>
              <a:off x="1042075" y="4678175"/>
              <a:ext cx="91975" cy="19775"/>
            </a:xfrm>
            <a:custGeom>
              <a:avLst/>
              <a:gdLst/>
              <a:ahLst/>
              <a:cxnLst/>
              <a:rect l="l" t="t" r="r" b="b"/>
              <a:pathLst>
                <a:path w="3679" h="791" extrusionOk="0">
                  <a:moveTo>
                    <a:pt x="1" y="0"/>
                  </a:moveTo>
                  <a:lnTo>
                    <a:pt x="1" y="791"/>
                  </a:lnTo>
                  <a:lnTo>
                    <a:pt x="3679" y="791"/>
                  </a:lnTo>
                  <a:lnTo>
                    <a:pt x="3679"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0" name="Google Shape;1860;p100"/>
            <p:cNvSpPr/>
            <p:nvPr/>
          </p:nvSpPr>
          <p:spPr>
            <a:xfrm>
              <a:off x="1185700" y="4678175"/>
              <a:ext cx="91975" cy="19775"/>
            </a:xfrm>
            <a:custGeom>
              <a:avLst/>
              <a:gdLst/>
              <a:ahLst/>
              <a:cxnLst/>
              <a:rect l="l" t="t" r="r" b="b"/>
              <a:pathLst>
                <a:path w="3679" h="791" extrusionOk="0">
                  <a:moveTo>
                    <a:pt x="0" y="0"/>
                  </a:moveTo>
                  <a:lnTo>
                    <a:pt x="0" y="791"/>
                  </a:lnTo>
                  <a:lnTo>
                    <a:pt x="3678" y="791"/>
                  </a:lnTo>
                  <a:lnTo>
                    <a:pt x="3678"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1" name="Google Shape;1861;p100"/>
            <p:cNvSpPr/>
            <p:nvPr/>
          </p:nvSpPr>
          <p:spPr>
            <a:xfrm>
              <a:off x="842975" y="4721475"/>
              <a:ext cx="2748575" cy="123900"/>
            </a:xfrm>
            <a:custGeom>
              <a:avLst/>
              <a:gdLst/>
              <a:ahLst/>
              <a:cxnLst/>
              <a:rect l="l" t="t" r="r" b="b"/>
              <a:pathLst>
                <a:path w="109943" h="4956" extrusionOk="0">
                  <a:moveTo>
                    <a:pt x="2037" y="1"/>
                  </a:moveTo>
                  <a:cubicBezTo>
                    <a:pt x="913" y="1"/>
                    <a:pt x="1" y="913"/>
                    <a:pt x="1" y="2007"/>
                  </a:cubicBezTo>
                  <a:lnTo>
                    <a:pt x="1" y="2919"/>
                  </a:lnTo>
                  <a:cubicBezTo>
                    <a:pt x="1" y="4043"/>
                    <a:pt x="913" y="4955"/>
                    <a:pt x="2037" y="4955"/>
                  </a:cubicBezTo>
                  <a:lnTo>
                    <a:pt x="107906" y="4955"/>
                  </a:lnTo>
                  <a:cubicBezTo>
                    <a:pt x="109030" y="4955"/>
                    <a:pt x="109942" y="4043"/>
                    <a:pt x="109942" y="2919"/>
                  </a:cubicBezTo>
                  <a:lnTo>
                    <a:pt x="109942" y="2007"/>
                  </a:lnTo>
                  <a:cubicBezTo>
                    <a:pt x="109942" y="913"/>
                    <a:pt x="109030" y="1"/>
                    <a:pt x="107906" y="1"/>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2" name="Google Shape;1862;p100"/>
            <p:cNvSpPr/>
            <p:nvPr/>
          </p:nvSpPr>
          <p:spPr>
            <a:xfrm>
              <a:off x="2672050" y="4721475"/>
              <a:ext cx="992450" cy="123900"/>
            </a:xfrm>
            <a:custGeom>
              <a:avLst/>
              <a:gdLst/>
              <a:ahLst/>
              <a:cxnLst/>
              <a:rect l="l" t="t" r="r" b="b"/>
              <a:pathLst>
                <a:path w="39698" h="4956" extrusionOk="0">
                  <a:moveTo>
                    <a:pt x="1855" y="1"/>
                  </a:moveTo>
                  <a:cubicBezTo>
                    <a:pt x="821" y="1"/>
                    <a:pt x="0" y="822"/>
                    <a:pt x="0" y="1825"/>
                  </a:cubicBezTo>
                  <a:lnTo>
                    <a:pt x="0" y="3132"/>
                  </a:lnTo>
                  <a:cubicBezTo>
                    <a:pt x="0" y="4135"/>
                    <a:pt x="821" y="4955"/>
                    <a:pt x="1855" y="4955"/>
                  </a:cubicBezTo>
                  <a:lnTo>
                    <a:pt x="37843" y="4955"/>
                  </a:lnTo>
                  <a:cubicBezTo>
                    <a:pt x="38877" y="4955"/>
                    <a:pt x="39697" y="4135"/>
                    <a:pt x="39697" y="3132"/>
                  </a:cubicBezTo>
                  <a:lnTo>
                    <a:pt x="39697" y="1825"/>
                  </a:lnTo>
                  <a:cubicBezTo>
                    <a:pt x="39697" y="822"/>
                    <a:pt x="38877" y="1"/>
                    <a:pt x="37843"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3" name="Google Shape;1863;p100"/>
            <p:cNvSpPr/>
            <p:nvPr/>
          </p:nvSpPr>
          <p:spPr>
            <a:xfrm>
              <a:off x="2882550" y="3841525"/>
              <a:ext cx="12175" cy="99575"/>
            </a:xfrm>
            <a:custGeom>
              <a:avLst/>
              <a:gdLst/>
              <a:ahLst/>
              <a:cxnLst/>
              <a:rect l="l" t="t" r="r" b="b"/>
              <a:pathLst>
                <a:path w="487" h="3983" extrusionOk="0">
                  <a:moveTo>
                    <a:pt x="0" y="1"/>
                  </a:moveTo>
                  <a:lnTo>
                    <a:pt x="0" y="3983"/>
                  </a:lnTo>
                  <a:lnTo>
                    <a:pt x="486" y="3983"/>
                  </a:lnTo>
                  <a:lnTo>
                    <a:pt x="486"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4" name="Google Shape;1864;p100"/>
            <p:cNvSpPr/>
            <p:nvPr/>
          </p:nvSpPr>
          <p:spPr>
            <a:xfrm>
              <a:off x="2771600" y="4027700"/>
              <a:ext cx="196075" cy="143650"/>
            </a:xfrm>
            <a:custGeom>
              <a:avLst/>
              <a:gdLst/>
              <a:ahLst/>
              <a:cxnLst/>
              <a:rect l="l" t="t" r="r" b="b"/>
              <a:pathLst>
                <a:path w="7843" h="5746" extrusionOk="0">
                  <a:moveTo>
                    <a:pt x="0" y="1"/>
                  </a:moveTo>
                  <a:lnTo>
                    <a:pt x="0" y="5745"/>
                  </a:lnTo>
                  <a:lnTo>
                    <a:pt x="7842" y="5745"/>
                  </a:lnTo>
                  <a:lnTo>
                    <a:pt x="7842"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5" name="Google Shape;1865;p100"/>
            <p:cNvSpPr/>
            <p:nvPr/>
          </p:nvSpPr>
          <p:spPr>
            <a:xfrm>
              <a:off x="2738925" y="3628775"/>
              <a:ext cx="94250" cy="95750"/>
            </a:xfrm>
            <a:custGeom>
              <a:avLst/>
              <a:gdLst/>
              <a:ahLst/>
              <a:cxnLst/>
              <a:rect l="l" t="t" r="r" b="b"/>
              <a:pathLst>
                <a:path w="3770" h="3830" extrusionOk="0">
                  <a:moveTo>
                    <a:pt x="2219" y="0"/>
                  </a:moveTo>
                  <a:lnTo>
                    <a:pt x="0" y="3344"/>
                  </a:lnTo>
                  <a:lnTo>
                    <a:pt x="1246" y="3830"/>
                  </a:lnTo>
                  <a:lnTo>
                    <a:pt x="3769"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6" name="Google Shape;1866;p100"/>
            <p:cNvSpPr/>
            <p:nvPr/>
          </p:nvSpPr>
          <p:spPr>
            <a:xfrm>
              <a:off x="2658375" y="3613575"/>
              <a:ext cx="37250" cy="99550"/>
            </a:xfrm>
            <a:custGeom>
              <a:avLst/>
              <a:gdLst/>
              <a:ahLst/>
              <a:cxnLst/>
              <a:rect l="l" t="t" r="r" b="b"/>
              <a:pathLst>
                <a:path w="1490" h="3982" extrusionOk="0">
                  <a:moveTo>
                    <a:pt x="699" y="0"/>
                  </a:moveTo>
                  <a:lnTo>
                    <a:pt x="0" y="608"/>
                  </a:lnTo>
                  <a:lnTo>
                    <a:pt x="0" y="3739"/>
                  </a:lnTo>
                  <a:lnTo>
                    <a:pt x="1490" y="3982"/>
                  </a:lnTo>
                  <a:lnTo>
                    <a:pt x="699"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7" name="Google Shape;1867;p100"/>
            <p:cNvSpPr/>
            <p:nvPr/>
          </p:nvSpPr>
          <p:spPr>
            <a:xfrm>
              <a:off x="2770075" y="3520100"/>
              <a:ext cx="188475" cy="163400"/>
            </a:xfrm>
            <a:custGeom>
              <a:avLst/>
              <a:gdLst/>
              <a:ahLst/>
              <a:cxnLst/>
              <a:rect l="l" t="t" r="r" b="b"/>
              <a:pathLst>
                <a:path w="7539" h="6536" extrusionOk="0">
                  <a:moveTo>
                    <a:pt x="4621" y="0"/>
                  </a:moveTo>
                  <a:lnTo>
                    <a:pt x="608" y="335"/>
                  </a:lnTo>
                  <a:lnTo>
                    <a:pt x="0" y="2645"/>
                  </a:lnTo>
                  <a:lnTo>
                    <a:pt x="1520" y="6535"/>
                  </a:lnTo>
                  <a:cubicBezTo>
                    <a:pt x="1520" y="6535"/>
                    <a:pt x="6110" y="4621"/>
                    <a:pt x="7539" y="1551"/>
                  </a:cubicBezTo>
                  <a:lnTo>
                    <a:pt x="4621"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8" name="Google Shape;1868;p100"/>
            <p:cNvSpPr/>
            <p:nvPr/>
          </p:nvSpPr>
          <p:spPr>
            <a:xfrm>
              <a:off x="2647725" y="3558850"/>
              <a:ext cx="56275" cy="108700"/>
            </a:xfrm>
            <a:custGeom>
              <a:avLst/>
              <a:gdLst/>
              <a:ahLst/>
              <a:cxnLst/>
              <a:rect l="l" t="t" r="r" b="b"/>
              <a:pathLst>
                <a:path w="2251" h="4348" extrusionOk="0">
                  <a:moveTo>
                    <a:pt x="2250" y="1"/>
                  </a:moveTo>
                  <a:lnTo>
                    <a:pt x="426" y="791"/>
                  </a:lnTo>
                  <a:lnTo>
                    <a:pt x="1" y="4347"/>
                  </a:lnTo>
                  <a:lnTo>
                    <a:pt x="2250" y="1703"/>
                  </a:lnTo>
                  <a:lnTo>
                    <a:pt x="2250" y="1"/>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9" name="Google Shape;1869;p100"/>
            <p:cNvSpPr/>
            <p:nvPr/>
          </p:nvSpPr>
          <p:spPr>
            <a:xfrm>
              <a:off x="956975" y="4653850"/>
              <a:ext cx="879225" cy="25"/>
            </a:xfrm>
            <a:custGeom>
              <a:avLst/>
              <a:gdLst/>
              <a:ahLst/>
              <a:cxnLst/>
              <a:rect l="l" t="t" r="r" b="b"/>
              <a:pathLst>
                <a:path w="35169" h="1" fill="none" extrusionOk="0">
                  <a:moveTo>
                    <a:pt x="0" y="1"/>
                  </a:moveTo>
                  <a:lnTo>
                    <a:pt x="35168" y="1"/>
                  </a:lnTo>
                </a:path>
              </a:pathLst>
            </a:custGeom>
            <a:noFill/>
            <a:ln w="9875" cap="flat" cmpd="sng">
              <a:solidFill>
                <a:srgbClr val="8372A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0" name="Google Shape;1870;p100"/>
            <p:cNvSpPr/>
            <p:nvPr/>
          </p:nvSpPr>
          <p:spPr>
            <a:xfrm>
              <a:off x="2805800" y="4478325"/>
              <a:ext cx="465825" cy="25"/>
            </a:xfrm>
            <a:custGeom>
              <a:avLst/>
              <a:gdLst/>
              <a:ahLst/>
              <a:cxnLst/>
              <a:rect l="l" t="t" r="r" b="b"/>
              <a:pathLst>
                <a:path w="18633" h="1" fill="none" extrusionOk="0">
                  <a:moveTo>
                    <a:pt x="0" y="0"/>
                  </a:moveTo>
                  <a:lnTo>
                    <a:pt x="18633" y="0"/>
                  </a:lnTo>
                </a:path>
              </a:pathLst>
            </a:custGeom>
            <a:noFill/>
            <a:ln w="9875" cap="flat"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1" name="Google Shape;1871;p100"/>
            <p:cNvSpPr/>
            <p:nvPr/>
          </p:nvSpPr>
          <p:spPr>
            <a:xfrm>
              <a:off x="2625700" y="3018800"/>
              <a:ext cx="351100" cy="350100"/>
            </a:xfrm>
            <a:custGeom>
              <a:avLst/>
              <a:gdLst/>
              <a:ahLst/>
              <a:cxnLst/>
              <a:rect l="l" t="t" r="r" b="b"/>
              <a:pathLst>
                <a:path w="14044" h="14004" extrusionOk="0">
                  <a:moveTo>
                    <a:pt x="7436" y="1"/>
                  </a:moveTo>
                  <a:cubicBezTo>
                    <a:pt x="6467" y="1"/>
                    <a:pt x="5402" y="141"/>
                    <a:pt x="4256" y="417"/>
                  </a:cubicBezTo>
                  <a:cubicBezTo>
                    <a:pt x="91" y="1420"/>
                    <a:pt x="0" y="4946"/>
                    <a:pt x="0" y="4946"/>
                  </a:cubicBezTo>
                  <a:cubicBezTo>
                    <a:pt x="0" y="4946"/>
                    <a:pt x="5046" y="9596"/>
                    <a:pt x="8845" y="14004"/>
                  </a:cubicBezTo>
                  <a:cubicBezTo>
                    <a:pt x="14043" y="11268"/>
                    <a:pt x="14043" y="5767"/>
                    <a:pt x="12797" y="3001"/>
                  </a:cubicBezTo>
                  <a:cubicBezTo>
                    <a:pt x="11872" y="974"/>
                    <a:pt x="9988" y="1"/>
                    <a:pt x="7436" y="1"/>
                  </a:cubicBezTo>
                  <a:close/>
                </a:path>
              </a:pathLst>
            </a:custGeom>
            <a:solidFill>
              <a:srgbClr val="7A4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2" name="Google Shape;1872;p100"/>
            <p:cNvSpPr/>
            <p:nvPr/>
          </p:nvSpPr>
          <p:spPr>
            <a:xfrm>
              <a:off x="2695600" y="3294400"/>
              <a:ext cx="190000" cy="389100"/>
            </a:xfrm>
            <a:custGeom>
              <a:avLst/>
              <a:gdLst/>
              <a:ahLst/>
              <a:cxnLst/>
              <a:rect l="l" t="t" r="r" b="b"/>
              <a:pathLst>
                <a:path w="7600" h="15564" extrusionOk="0">
                  <a:moveTo>
                    <a:pt x="7356" y="1"/>
                  </a:moveTo>
                  <a:lnTo>
                    <a:pt x="1" y="5047"/>
                  </a:lnTo>
                  <a:lnTo>
                    <a:pt x="457" y="15563"/>
                  </a:lnTo>
                  <a:lnTo>
                    <a:pt x="2979" y="11673"/>
                  </a:lnTo>
                  <a:cubicBezTo>
                    <a:pt x="5016" y="11278"/>
                    <a:pt x="7600" y="9028"/>
                    <a:pt x="7600" y="9028"/>
                  </a:cubicBezTo>
                  <a:lnTo>
                    <a:pt x="7356" y="1"/>
                  </a:ln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3" name="Google Shape;1873;p100"/>
            <p:cNvSpPr/>
            <p:nvPr/>
          </p:nvSpPr>
          <p:spPr>
            <a:xfrm>
              <a:off x="2695600" y="3365075"/>
              <a:ext cx="151250" cy="163400"/>
            </a:xfrm>
            <a:custGeom>
              <a:avLst/>
              <a:gdLst/>
              <a:ahLst/>
              <a:cxnLst/>
              <a:rect l="l" t="t" r="r" b="b"/>
              <a:pathLst>
                <a:path w="6050" h="6536" extrusionOk="0">
                  <a:moveTo>
                    <a:pt x="3223" y="1"/>
                  </a:moveTo>
                  <a:lnTo>
                    <a:pt x="1" y="2220"/>
                  </a:lnTo>
                  <a:lnTo>
                    <a:pt x="183" y="6536"/>
                  </a:lnTo>
                  <a:cubicBezTo>
                    <a:pt x="1855" y="5563"/>
                    <a:pt x="5168" y="3344"/>
                    <a:pt x="6049" y="153"/>
                  </a:cubicBezTo>
                  <a:cubicBezTo>
                    <a:pt x="5016" y="153"/>
                    <a:pt x="4074" y="92"/>
                    <a:pt x="3223"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4" name="Google Shape;1874;p100"/>
            <p:cNvSpPr/>
            <p:nvPr/>
          </p:nvSpPr>
          <p:spPr>
            <a:xfrm>
              <a:off x="2596825" y="3078600"/>
              <a:ext cx="305225" cy="387400"/>
            </a:xfrm>
            <a:custGeom>
              <a:avLst/>
              <a:gdLst/>
              <a:ahLst/>
              <a:cxnLst/>
              <a:rect l="l" t="t" r="r" b="b"/>
              <a:pathLst>
                <a:path w="12209" h="15496" extrusionOk="0">
                  <a:moveTo>
                    <a:pt x="3952" y="1"/>
                  </a:moveTo>
                  <a:cubicBezTo>
                    <a:pt x="3951" y="1"/>
                    <a:pt x="0" y="943"/>
                    <a:pt x="122" y="7934"/>
                  </a:cubicBezTo>
                  <a:cubicBezTo>
                    <a:pt x="122" y="13373"/>
                    <a:pt x="617" y="15496"/>
                    <a:pt x="3252" y="15496"/>
                  </a:cubicBezTo>
                  <a:cubicBezTo>
                    <a:pt x="3945" y="15496"/>
                    <a:pt x="4787" y="15349"/>
                    <a:pt x="5806" y="15077"/>
                  </a:cubicBezTo>
                  <a:cubicBezTo>
                    <a:pt x="8572" y="14165"/>
                    <a:pt x="10821" y="12037"/>
                    <a:pt x="11216" y="6870"/>
                  </a:cubicBezTo>
                  <a:cubicBezTo>
                    <a:pt x="11611" y="1733"/>
                    <a:pt x="12007" y="1581"/>
                    <a:pt x="12159" y="791"/>
                  </a:cubicBezTo>
                  <a:cubicBezTo>
                    <a:pt x="12209" y="464"/>
                    <a:pt x="11560" y="272"/>
                    <a:pt x="10632" y="272"/>
                  </a:cubicBezTo>
                  <a:cubicBezTo>
                    <a:pt x="9320" y="272"/>
                    <a:pt x="7447" y="655"/>
                    <a:pt x="6201" y="1581"/>
                  </a:cubicBezTo>
                  <a:cubicBezTo>
                    <a:pt x="5595" y="2040"/>
                    <a:pt x="4982" y="2228"/>
                    <a:pt x="4463" y="2228"/>
                  </a:cubicBezTo>
                  <a:cubicBezTo>
                    <a:pt x="3160" y="2228"/>
                    <a:pt x="2452" y="1044"/>
                    <a:pt x="3952" y="1"/>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5" name="Google Shape;1875;p100"/>
            <p:cNvSpPr/>
            <p:nvPr/>
          </p:nvSpPr>
          <p:spPr>
            <a:xfrm>
              <a:off x="2841500" y="3235900"/>
              <a:ext cx="117050" cy="117050"/>
            </a:xfrm>
            <a:custGeom>
              <a:avLst/>
              <a:gdLst/>
              <a:ahLst/>
              <a:cxnLst/>
              <a:rect l="l" t="t" r="r" b="b"/>
              <a:pathLst>
                <a:path w="4682" h="4682" extrusionOk="0">
                  <a:moveTo>
                    <a:pt x="2341" y="1"/>
                  </a:moveTo>
                  <a:cubicBezTo>
                    <a:pt x="1034" y="1"/>
                    <a:pt x="1" y="1034"/>
                    <a:pt x="1" y="2341"/>
                  </a:cubicBezTo>
                  <a:cubicBezTo>
                    <a:pt x="1" y="3648"/>
                    <a:pt x="1034" y="4681"/>
                    <a:pt x="2341" y="4681"/>
                  </a:cubicBezTo>
                  <a:cubicBezTo>
                    <a:pt x="3618" y="4681"/>
                    <a:pt x="4682" y="3648"/>
                    <a:pt x="4682" y="2341"/>
                  </a:cubicBezTo>
                  <a:cubicBezTo>
                    <a:pt x="4682" y="1034"/>
                    <a:pt x="3618" y="1"/>
                    <a:pt x="2341" y="1"/>
                  </a:cubicBezTo>
                  <a:close/>
                </a:path>
              </a:pathLst>
            </a:custGeom>
            <a:solidFill>
              <a:srgbClr val="CC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6" name="Google Shape;1876;p100"/>
            <p:cNvSpPr/>
            <p:nvPr/>
          </p:nvSpPr>
          <p:spPr>
            <a:xfrm>
              <a:off x="2880250" y="3272375"/>
              <a:ext cx="51700" cy="49425"/>
            </a:xfrm>
            <a:custGeom>
              <a:avLst/>
              <a:gdLst/>
              <a:ahLst/>
              <a:cxnLst/>
              <a:rect l="l" t="t" r="r" b="b"/>
              <a:pathLst>
                <a:path w="2068" h="1977" fill="none" extrusionOk="0">
                  <a:moveTo>
                    <a:pt x="2068" y="0"/>
                  </a:moveTo>
                  <a:lnTo>
                    <a:pt x="1" y="1976"/>
                  </a:lnTo>
                </a:path>
              </a:pathLst>
            </a:custGeom>
            <a:noFill/>
            <a:ln w="9875" cap="rnd" cmpd="sng">
              <a:solidFill>
                <a:srgbClr val="7A473D"/>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7" name="Google Shape;1877;p100"/>
            <p:cNvSpPr/>
            <p:nvPr/>
          </p:nvSpPr>
          <p:spPr>
            <a:xfrm>
              <a:off x="2716875" y="3244250"/>
              <a:ext cx="68425" cy="9900"/>
            </a:xfrm>
            <a:custGeom>
              <a:avLst/>
              <a:gdLst/>
              <a:ahLst/>
              <a:cxnLst/>
              <a:rect l="l" t="t" r="r" b="b"/>
              <a:pathLst>
                <a:path w="2737" h="396" fill="none" extrusionOk="0">
                  <a:moveTo>
                    <a:pt x="1" y="396"/>
                  </a:moveTo>
                  <a:cubicBezTo>
                    <a:pt x="1" y="396"/>
                    <a:pt x="1733" y="1"/>
                    <a:pt x="2736" y="396"/>
                  </a:cubicBezTo>
                </a:path>
              </a:pathLst>
            </a:custGeom>
            <a:noFill/>
            <a:ln w="9875" cap="rnd" cmpd="sng">
              <a:solidFill>
                <a:srgbClr val="5933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8" name="Google Shape;1878;p100"/>
            <p:cNvSpPr/>
            <p:nvPr/>
          </p:nvSpPr>
          <p:spPr>
            <a:xfrm>
              <a:off x="2716875" y="3178900"/>
              <a:ext cx="77550" cy="30425"/>
            </a:xfrm>
            <a:custGeom>
              <a:avLst/>
              <a:gdLst/>
              <a:ahLst/>
              <a:cxnLst/>
              <a:rect l="l" t="t" r="r" b="b"/>
              <a:pathLst>
                <a:path w="3102" h="1217" fill="none" extrusionOk="0">
                  <a:moveTo>
                    <a:pt x="1" y="609"/>
                  </a:moveTo>
                  <a:cubicBezTo>
                    <a:pt x="1" y="609"/>
                    <a:pt x="1551" y="1"/>
                    <a:pt x="3101" y="1217"/>
                  </a:cubicBezTo>
                </a:path>
              </a:pathLst>
            </a:custGeom>
            <a:noFill/>
            <a:ln w="19750" cap="rnd" cmpd="sng">
              <a:solidFill>
                <a:srgbClr val="7A473D"/>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9" name="Google Shape;1879;p100"/>
            <p:cNvSpPr/>
            <p:nvPr/>
          </p:nvSpPr>
          <p:spPr>
            <a:xfrm>
              <a:off x="2640900" y="3265525"/>
              <a:ext cx="34975" cy="76775"/>
            </a:xfrm>
            <a:custGeom>
              <a:avLst/>
              <a:gdLst/>
              <a:ahLst/>
              <a:cxnLst/>
              <a:rect l="l" t="t" r="r" b="b"/>
              <a:pathLst>
                <a:path w="1399" h="3071" fill="none" extrusionOk="0">
                  <a:moveTo>
                    <a:pt x="487" y="1"/>
                  </a:moveTo>
                  <a:lnTo>
                    <a:pt x="0" y="3071"/>
                  </a:lnTo>
                  <a:lnTo>
                    <a:pt x="1398" y="3071"/>
                  </a:lnTo>
                </a:path>
              </a:pathLst>
            </a:custGeom>
            <a:noFill/>
            <a:ln w="9875" cap="flat" cmpd="sng">
              <a:solidFill>
                <a:srgbClr val="5933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0" name="Google Shape;1880;p100"/>
            <p:cNvSpPr/>
            <p:nvPr/>
          </p:nvSpPr>
          <p:spPr>
            <a:xfrm>
              <a:off x="2647725" y="3368875"/>
              <a:ext cx="69175" cy="18275"/>
            </a:xfrm>
            <a:custGeom>
              <a:avLst/>
              <a:gdLst/>
              <a:ahLst/>
              <a:cxnLst/>
              <a:rect l="l" t="t" r="r" b="b"/>
              <a:pathLst>
                <a:path w="2767" h="731" fill="none" extrusionOk="0">
                  <a:moveTo>
                    <a:pt x="1" y="609"/>
                  </a:moveTo>
                  <a:cubicBezTo>
                    <a:pt x="1" y="609"/>
                    <a:pt x="1338" y="730"/>
                    <a:pt x="2767" y="1"/>
                  </a:cubicBezTo>
                </a:path>
              </a:pathLst>
            </a:custGeom>
            <a:noFill/>
            <a:ln w="9875" cap="flat" cmpd="sng">
              <a:solidFill>
                <a:srgbClr val="5933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1" name="Google Shape;1881;p100"/>
            <p:cNvSpPr/>
            <p:nvPr/>
          </p:nvSpPr>
          <p:spPr>
            <a:xfrm>
              <a:off x="2599850" y="3248050"/>
              <a:ext cx="25875" cy="1550"/>
            </a:xfrm>
            <a:custGeom>
              <a:avLst/>
              <a:gdLst/>
              <a:ahLst/>
              <a:cxnLst/>
              <a:rect l="l" t="t" r="r" b="b"/>
              <a:pathLst>
                <a:path w="1035" h="62" fill="none" extrusionOk="0">
                  <a:moveTo>
                    <a:pt x="1034" y="62"/>
                  </a:moveTo>
                  <a:cubicBezTo>
                    <a:pt x="1034" y="62"/>
                    <a:pt x="366" y="1"/>
                    <a:pt x="1" y="62"/>
                  </a:cubicBezTo>
                </a:path>
              </a:pathLst>
            </a:custGeom>
            <a:noFill/>
            <a:ln w="9875" cap="rnd" cmpd="sng">
              <a:solidFill>
                <a:srgbClr val="59332E"/>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2" name="Google Shape;1882;p100"/>
            <p:cNvSpPr/>
            <p:nvPr/>
          </p:nvSpPr>
          <p:spPr>
            <a:xfrm>
              <a:off x="2607450" y="3184975"/>
              <a:ext cx="40300" cy="9150"/>
            </a:xfrm>
            <a:custGeom>
              <a:avLst/>
              <a:gdLst/>
              <a:ahLst/>
              <a:cxnLst/>
              <a:rect l="l" t="t" r="r" b="b"/>
              <a:pathLst>
                <a:path w="1612" h="366" fill="none" extrusionOk="0">
                  <a:moveTo>
                    <a:pt x="1612" y="62"/>
                  </a:moveTo>
                  <a:cubicBezTo>
                    <a:pt x="1612" y="62"/>
                    <a:pt x="730" y="1"/>
                    <a:pt x="1" y="366"/>
                  </a:cubicBezTo>
                </a:path>
              </a:pathLst>
            </a:custGeom>
            <a:noFill/>
            <a:ln w="19750" cap="rnd" cmpd="sng">
              <a:solidFill>
                <a:srgbClr val="7A473D"/>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 name="Grupo 54"/>
          <p:cNvGrpSpPr/>
          <p:nvPr/>
        </p:nvGrpSpPr>
        <p:grpSpPr>
          <a:xfrm>
            <a:off x="-150302" y="-106134"/>
            <a:ext cx="9294302" cy="5249634"/>
            <a:chOff x="-82484" y="-94768"/>
            <a:chExt cx="9294302" cy="5249634"/>
          </a:xfrm>
        </p:grpSpPr>
        <p:pic>
          <p:nvPicPr>
            <p:cNvPr id="56" name="Imagen 55">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7" name="Rectángulo 56">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8" name="Imagen 57">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9" name="Imagen 58">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0" name="Imagen 59">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1" name="Imagen 60">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2" name="Imagen 61">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3" name="Imagen 62">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64" name="CuadroTexto 63">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5" name="CuadroTexto 64">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6" name="Imagen 65">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67"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6587317" y="2919559"/>
            <a:ext cx="489148" cy="242339"/>
          </a:xfrm>
          <a:prstGeom prst="rect">
            <a:avLst/>
          </a:prstGeom>
          <a:noFill/>
          <a:extLst>
            <a:ext uri="{909E8E84-426E-40DD-AFC4-6F175D3DCCD1}">
              <a14:hiddenFill xmlns:a14="http://schemas.microsoft.com/office/drawing/2010/main">
                <a:solidFill>
                  <a:srgbClr val="FFFFFF"/>
                </a:solidFill>
              </a14:hiddenFill>
            </a:ext>
          </a:extLst>
        </p:spPr>
      </p:pic>
      <p:sp>
        <p:nvSpPr>
          <p:cNvPr id="68" name="CuadroTexto 67">
            <a:extLst>
              <a:ext uri="{FF2B5EF4-FFF2-40B4-BE49-F238E27FC236}">
                <a16:creationId xmlns:a16="http://schemas.microsoft.com/office/drawing/2014/main" id="{2106BB12-CE65-49AB-B3AA-CB5A151127FA}"/>
              </a:ext>
            </a:extLst>
          </p:cNvPr>
          <p:cNvSpPr txBox="1"/>
          <p:nvPr/>
        </p:nvSpPr>
        <p:spPr>
          <a:xfrm>
            <a:off x="845325" y="902319"/>
            <a:ext cx="5015594" cy="646331"/>
          </a:xfrm>
          <a:prstGeom prst="rect">
            <a:avLst/>
          </a:prstGeom>
          <a:noFill/>
        </p:spPr>
        <p:txBody>
          <a:bodyPr wrap="square">
            <a:spAutoFit/>
          </a:bodyPr>
          <a:lstStyle/>
          <a:p>
            <a:r>
              <a:rPr lang="es-ES" sz="1800" b="1" dirty="0">
                <a:solidFill>
                  <a:schemeClr val="bg2"/>
                </a:solidFill>
                <a:latin typeface="Livvic" panose="020B0604020202020204" charset="0"/>
              </a:rPr>
              <a:t>5.2 Política de </a:t>
            </a:r>
            <a:r>
              <a:rPr lang="es-ES" sz="1800" b="1" dirty="0">
                <a:solidFill>
                  <a:srgbClr val="E65955"/>
                </a:solidFill>
                <a:latin typeface="Livvic" panose="020B0604020202020204" charset="0"/>
              </a:rPr>
              <a:t>Gestión de la Información Estadística </a:t>
            </a:r>
            <a:endParaRPr lang="es-CO" sz="1800" b="1" dirty="0">
              <a:solidFill>
                <a:srgbClr val="E65955"/>
              </a:solidFill>
              <a:latin typeface="Livvic" panose="020B0604020202020204" charset="0"/>
            </a:endParaRPr>
          </a:p>
        </p:txBody>
      </p:sp>
    </p:spTree>
    <p:extLst>
      <p:ext uri="{BB962C8B-B14F-4D97-AF65-F5344CB8AC3E}">
        <p14:creationId xmlns:p14="http://schemas.microsoft.com/office/powerpoint/2010/main" val="262629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2657896" y="797530"/>
            <a:ext cx="4058351" cy="482400"/>
          </a:xfrm>
          <a:prstGeom prst="rect">
            <a:avLst/>
          </a:prstGeom>
        </p:spPr>
        <p:txBody>
          <a:bodyPr spcFirstLastPara="1" wrap="square" lIns="91425" tIns="91425" rIns="91425" bIns="91425" anchor="b" anchorCtr="0">
            <a:noAutofit/>
          </a:bodyPr>
          <a:lstStyle/>
          <a:p>
            <a:pPr lvl="0"/>
            <a:r>
              <a:rPr lang="es-419" dirty="0">
                <a:solidFill>
                  <a:srgbClr val="671C34"/>
                </a:solidFill>
              </a:rPr>
              <a:t>1. Dimensión: </a:t>
            </a:r>
            <a:r>
              <a:rPr lang="es-419" dirty="0">
                <a:solidFill>
                  <a:srgbClr val="E65955"/>
                </a:solidFill>
              </a:rPr>
              <a:t>Talento Humano</a:t>
            </a:r>
          </a:p>
        </p:txBody>
      </p:sp>
      <p:sp>
        <p:nvSpPr>
          <p:cNvPr id="1638" name="Google Shape;1638;p95"/>
          <p:cNvSpPr txBox="1">
            <a:spLocks noGrp="1"/>
          </p:cNvSpPr>
          <p:nvPr>
            <p:ph type="subTitle" idx="2"/>
          </p:nvPr>
        </p:nvSpPr>
        <p:spPr>
          <a:xfrm>
            <a:off x="101431" y="1279819"/>
            <a:ext cx="4174829" cy="1214400"/>
          </a:xfrm>
          <a:prstGeom prst="rect">
            <a:avLst/>
          </a:prstGeom>
        </p:spPr>
        <p:txBody>
          <a:bodyPr spcFirstLastPara="1" wrap="square" lIns="91425" tIns="91425" rIns="91425" bIns="91425" anchor="t" anchorCtr="0">
            <a:noAutofit/>
          </a:bodyPr>
          <a:lstStyle/>
          <a:p>
            <a:pPr marL="0" lvl="0" indent="0" algn="just"/>
            <a:r>
              <a:rPr lang="es-ES" dirty="0"/>
              <a:t>MIPG concibe al talento humano como es el activo más importante con el que cuentan las entidades y como el gran factor de éxito que les facilita la gestión y el logro de sus objetivos y resultados. El talento humano, es decir, todas las personas que laboran en la administración pública, en el marco de los valores del servicio público, contribuyen con su trabajo, dedicación y esfuerzo al cumplimiento de la misión estatal, a garantizar los derechos y a responder las demandas de los ciudadanos.</a:t>
            </a: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55575"/>
            <a:ext cx="9226484" cy="5199075"/>
            <a:chOff x="-82484" y="-44209"/>
            <a:chExt cx="9226484" cy="5199075"/>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956" y="-44209"/>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2" name="Imagen 31">
            <a:extLst>
              <a:ext uri="{FF2B5EF4-FFF2-40B4-BE49-F238E27FC236}">
                <a16:creationId xmlns:a16="http://schemas.microsoft.com/office/drawing/2014/main" id="{F883A916-754B-50B3-ABEC-A5106E0E4C95}"/>
              </a:ext>
            </a:extLst>
          </p:cNvPr>
          <p:cNvPicPr>
            <a:picLocks noChangeAspect="1"/>
          </p:cNvPicPr>
          <p:nvPr/>
        </p:nvPicPr>
        <p:blipFill rotWithShape="1">
          <a:blip r:embed="rId11"/>
          <a:srcRect l="38681" t="40461" r="19011" b="20154"/>
          <a:stretch/>
        </p:blipFill>
        <p:spPr>
          <a:xfrm>
            <a:off x="4276260" y="1343546"/>
            <a:ext cx="4564440" cy="2655676"/>
          </a:xfrm>
          <a:prstGeom prst="rect">
            <a:avLst/>
          </a:prstGeom>
        </p:spPr>
      </p:pic>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C6D8078-8E04-7FE8-46E3-2E7FE4E4E66D}"/>
              </a:ext>
            </a:extLst>
          </p:cNvPr>
          <p:cNvSpPr txBox="1"/>
          <p:nvPr/>
        </p:nvSpPr>
        <p:spPr>
          <a:xfrm>
            <a:off x="206251" y="1090034"/>
            <a:ext cx="1225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CO" b="1" dirty="0">
                <a:solidFill>
                  <a:srgbClr val="671C34"/>
                </a:solidFill>
              </a:rPr>
              <a:t>Descripción: </a:t>
            </a:r>
            <a:endParaRPr kumimoji="0" lang="es-CO" sz="1800" b="1" i="0" u="none" strike="noStrike" cap="none" spc="0" normalizeH="0" baseline="0" dirty="0">
              <a:ln>
                <a:noFill/>
              </a:ln>
              <a:solidFill>
                <a:srgbClr val="671C34"/>
              </a:solidFill>
              <a:effectLst/>
              <a:uFillTx/>
              <a:latin typeface="+mj-lt"/>
              <a:ea typeface="+mj-ea"/>
              <a:cs typeface="+mj-cs"/>
              <a:sym typeface="Helvetica"/>
            </a:endParaRPr>
          </a:p>
        </p:txBody>
      </p:sp>
    </p:spTree>
    <p:extLst>
      <p:ext uri="{BB962C8B-B14F-4D97-AF65-F5344CB8AC3E}">
        <p14:creationId xmlns:p14="http://schemas.microsoft.com/office/powerpoint/2010/main" val="4036793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00"/>
          <p:cNvSpPr txBox="1">
            <a:spLocks noGrp="1"/>
          </p:cNvSpPr>
          <p:nvPr>
            <p:ph type="body" idx="1"/>
          </p:nvPr>
        </p:nvSpPr>
        <p:spPr>
          <a:xfrm>
            <a:off x="135086" y="1017059"/>
            <a:ext cx="5748951" cy="3530310"/>
          </a:xfrm>
          <a:prstGeom prst="rect">
            <a:avLst/>
          </a:prstGeom>
        </p:spPr>
        <p:txBody>
          <a:bodyPr spcFirstLastPara="1" wrap="square" lIns="91425" tIns="91425" rIns="91425" bIns="91425" anchor="ctr" anchorCtr="0">
            <a:noAutofit/>
          </a:bodyPr>
          <a:lstStyle/>
          <a:p>
            <a:pPr marL="0" indent="0" algn="just"/>
            <a:r>
              <a:rPr lang="es-ES" sz="1400" dirty="0"/>
              <a:t>Las líneas de la política de gestión de la información estadística se desarrollan a partir de los siguientes mecanismos: </a:t>
            </a:r>
          </a:p>
          <a:p>
            <a:pPr marL="0" indent="0" algn="just"/>
            <a:r>
              <a:rPr lang="es-ES" sz="1400" dirty="0"/>
              <a:t>✓ Planificación Estadística : se busca que las entidades puedan definir estrategias y acciones para mejorar la producción, accesibilidad y uso de la información estadística, así como fortalecer sus registros administrativos en el corto, el mediano y el largo plazo.</a:t>
            </a:r>
          </a:p>
          <a:p>
            <a:pPr marL="0" indent="0" algn="just"/>
            <a:r>
              <a:rPr lang="es-ES" sz="1400" dirty="0"/>
              <a:t>✓ Fortalecimiento de registros administrativos : e busca que las entidades puedan mejora la calidad, uso y aprovechamiento estadístico de los registros a partir de la identificación de las fortalezas y debilidades; establecer e implementar un plan de fortalecimiento dirigido a mejorar su calidad e incrementar su uso y aprovechamiento estadístico</a:t>
            </a:r>
          </a:p>
          <a:p>
            <a:pPr marL="0" indent="0" algn="just"/>
            <a:r>
              <a:rPr lang="es-ES" sz="1400" dirty="0"/>
              <a:t>✓ Calidad Estadística: pueden contar con información relevante, accesible, precisa, oportuna y comparable; para la toma de decisiones basada en evidencia; Así como el control social, político, administrativo y fiscal.</a:t>
            </a:r>
            <a:endParaRPr lang="es-ES" sz="1400" dirty="0">
              <a:solidFill>
                <a:schemeClr val="bg2">
                  <a:lumMod val="75000"/>
                </a:schemeClr>
              </a:solidFill>
            </a:endParaRPr>
          </a:p>
        </p:txBody>
      </p:sp>
      <p:grpSp>
        <p:nvGrpSpPr>
          <p:cNvPr id="55" name="Grupo 54"/>
          <p:cNvGrpSpPr/>
          <p:nvPr/>
        </p:nvGrpSpPr>
        <p:grpSpPr>
          <a:xfrm>
            <a:off x="-150302" y="-106134"/>
            <a:ext cx="9294302" cy="5249634"/>
            <a:chOff x="-82484" y="-94768"/>
            <a:chExt cx="9294302" cy="5249634"/>
          </a:xfrm>
        </p:grpSpPr>
        <p:pic>
          <p:nvPicPr>
            <p:cNvPr id="56" name="Imagen 55">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7" name="Rectángulo 56">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8" name="Imagen 57">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9" name="Imagen 58">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0" name="Imagen 59">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1" name="Imagen 60">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2" name="Imagen 61">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3" name="Imagen 62">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64" name="CuadroTexto 63">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5" name="CuadroTexto 64">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6" name="Imagen 65">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68" name="CuadroTexto 67">
            <a:extLst>
              <a:ext uri="{FF2B5EF4-FFF2-40B4-BE49-F238E27FC236}">
                <a16:creationId xmlns:a16="http://schemas.microsoft.com/office/drawing/2014/main" id="{2106BB12-CE65-49AB-B3AA-CB5A151127FA}"/>
              </a:ext>
            </a:extLst>
          </p:cNvPr>
          <p:cNvSpPr txBox="1"/>
          <p:nvPr/>
        </p:nvSpPr>
        <p:spPr>
          <a:xfrm>
            <a:off x="1285452" y="173287"/>
            <a:ext cx="5790261" cy="923330"/>
          </a:xfrm>
          <a:prstGeom prst="rect">
            <a:avLst/>
          </a:prstGeom>
          <a:noFill/>
        </p:spPr>
        <p:txBody>
          <a:bodyPr wrap="square">
            <a:spAutoFit/>
          </a:bodyPr>
          <a:lstStyle/>
          <a:p>
            <a:pPr algn="just"/>
            <a:r>
              <a:rPr lang="es-ES" sz="1800" b="1" dirty="0">
                <a:solidFill>
                  <a:schemeClr val="bg2"/>
                </a:solidFill>
                <a:latin typeface="Livvic" panose="020B0604020202020204" charset="0"/>
              </a:rPr>
              <a:t>Lineamientos generales para la implementación de la Política de </a:t>
            </a:r>
            <a:r>
              <a:rPr lang="es-ES" sz="1800" b="1" dirty="0">
                <a:solidFill>
                  <a:srgbClr val="E65955"/>
                </a:solidFill>
                <a:latin typeface="Livvic" panose="020B0604020202020204" charset="0"/>
              </a:rPr>
              <a:t>Gestión de la Información Estadística </a:t>
            </a:r>
            <a:endParaRPr lang="es-CO" sz="1800" b="1" dirty="0">
              <a:solidFill>
                <a:srgbClr val="E65955"/>
              </a:solidFill>
              <a:latin typeface="Livvic" panose="020B0604020202020204" charset="0"/>
            </a:endParaRPr>
          </a:p>
        </p:txBody>
      </p:sp>
      <p:pic>
        <p:nvPicPr>
          <p:cNvPr id="3" name="Imagen 2">
            <a:extLst>
              <a:ext uri="{FF2B5EF4-FFF2-40B4-BE49-F238E27FC236}">
                <a16:creationId xmlns:a16="http://schemas.microsoft.com/office/drawing/2014/main" id="{4AB419E7-B899-4CCF-B685-D493EE950E9B}"/>
              </a:ext>
            </a:extLst>
          </p:cNvPr>
          <p:cNvPicPr>
            <a:picLocks noChangeAspect="1"/>
          </p:cNvPicPr>
          <p:nvPr/>
        </p:nvPicPr>
        <p:blipFill>
          <a:blip r:embed="rId11"/>
          <a:stretch>
            <a:fillRect/>
          </a:stretch>
        </p:blipFill>
        <p:spPr>
          <a:xfrm>
            <a:off x="6102428" y="2480986"/>
            <a:ext cx="2906486" cy="1983310"/>
          </a:xfrm>
          <a:prstGeom prst="rect">
            <a:avLst/>
          </a:prstGeom>
        </p:spPr>
      </p:pic>
      <p:pic>
        <p:nvPicPr>
          <p:cNvPr id="5" name="Imagen 4">
            <a:extLst>
              <a:ext uri="{FF2B5EF4-FFF2-40B4-BE49-F238E27FC236}">
                <a16:creationId xmlns:a16="http://schemas.microsoft.com/office/drawing/2014/main" id="{5CBE3321-86CF-4EAD-9BF8-C08632E1A3D6}"/>
              </a:ext>
            </a:extLst>
          </p:cNvPr>
          <p:cNvPicPr>
            <a:picLocks noChangeAspect="1"/>
          </p:cNvPicPr>
          <p:nvPr/>
        </p:nvPicPr>
        <p:blipFill>
          <a:blip r:embed="rId12"/>
          <a:stretch>
            <a:fillRect/>
          </a:stretch>
        </p:blipFill>
        <p:spPr>
          <a:xfrm>
            <a:off x="7107227" y="1270978"/>
            <a:ext cx="1784609" cy="1395711"/>
          </a:xfrm>
          <a:prstGeom prst="rect">
            <a:avLst/>
          </a:prstGeom>
        </p:spPr>
      </p:pic>
      <p:pic>
        <p:nvPicPr>
          <p:cNvPr id="73" name="Picture 2" descr="MIPG Modelo Integrado de Planeación y Gestión">
            <a:extLst>
              <a:ext uri="{FF2B5EF4-FFF2-40B4-BE49-F238E27FC236}">
                <a16:creationId xmlns:a16="http://schemas.microsoft.com/office/drawing/2014/main" id="{A0A0A77A-89FF-44DB-8327-1297B23F2279}"/>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799150" y="3409590"/>
            <a:ext cx="621954" cy="28455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933589F5-D81C-4774-B766-4E0F6586E8B5}"/>
              </a:ext>
            </a:extLst>
          </p:cNvPr>
          <p:cNvPicPr>
            <a:picLocks noChangeAspect="1"/>
          </p:cNvPicPr>
          <p:nvPr/>
        </p:nvPicPr>
        <p:blipFill>
          <a:blip r:embed="rId15"/>
          <a:stretch>
            <a:fillRect/>
          </a:stretch>
        </p:blipFill>
        <p:spPr>
          <a:xfrm>
            <a:off x="7458945" y="1888388"/>
            <a:ext cx="962159" cy="447737"/>
          </a:xfrm>
          <a:prstGeom prst="rect">
            <a:avLst/>
          </a:prstGeom>
        </p:spPr>
      </p:pic>
    </p:spTree>
    <p:extLst>
      <p:ext uri="{BB962C8B-B14F-4D97-AF65-F5344CB8AC3E}">
        <p14:creationId xmlns:p14="http://schemas.microsoft.com/office/powerpoint/2010/main" val="733717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00"/>
          <p:cNvSpPr txBox="1">
            <a:spLocks noGrp="1"/>
          </p:cNvSpPr>
          <p:nvPr>
            <p:ph type="body" idx="1"/>
          </p:nvPr>
        </p:nvSpPr>
        <p:spPr>
          <a:xfrm>
            <a:off x="163284" y="662650"/>
            <a:ext cx="6923316" cy="4000303"/>
          </a:xfrm>
          <a:prstGeom prst="rect">
            <a:avLst/>
          </a:prstGeom>
        </p:spPr>
        <p:txBody>
          <a:bodyPr spcFirstLastPara="1" wrap="square" lIns="91425" tIns="91425" rIns="91425" bIns="91425" anchor="ctr" anchorCtr="0">
            <a:noAutofit/>
          </a:bodyPr>
          <a:lstStyle/>
          <a:p>
            <a:pPr marL="0" indent="0" algn="just"/>
            <a:r>
              <a:rPr lang="es-ES" sz="1800" b="1" dirty="0">
                <a:solidFill>
                  <a:srgbClr val="E65955"/>
                </a:solidFill>
              </a:rPr>
              <a:t>ATRIBUTOS  DIMENSIÓN:</a:t>
            </a:r>
            <a:r>
              <a:rPr lang="es-ES" sz="1800" b="1" dirty="0">
                <a:solidFill>
                  <a:schemeClr val="bg2"/>
                </a:solidFill>
              </a:rPr>
              <a:t> INFORMACIÓN Y COMUNICACIÓN </a:t>
            </a:r>
            <a:r>
              <a:rPr lang="es-ES" sz="1800" b="1" dirty="0">
                <a:solidFill>
                  <a:schemeClr val="bg2">
                    <a:lumMod val="75000"/>
                  </a:schemeClr>
                </a:solidFill>
              </a:rPr>
              <a:t>:</a:t>
            </a:r>
          </a:p>
          <a:p>
            <a:pPr marL="0" indent="0" algn="just"/>
            <a:endParaRPr lang="es-ES" sz="1800" dirty="0">
              <a:solidFill>
                <a:schemeClr val="bg2">
                  <a:lumMod val="75000"/>
                </a:schemeClr>
              </a:solidFill>
            </a:endParaRPr>
          </a:p>
          <a:p>
            <a:pPr marL="0" indent="0" algn="just"/>
            <a:r>
              <a:rPr lang="es-ES" sz="1400" dirty="0"/>
              <a:t>✓ Necesidades de información identificadas para la gestión interna y para atender los requerimientos de los grupos de valor </a:t>
            </a:r>
          </a:p>
          <a:p>
            <a:pPr marL="0" indent="0" algn="just"/>
            <a:r>
              <a:rPr lang="es-ES" sz="1400" dirty="0"/>
              <a:t>✓ Información disponible en lenguaje claro y sencillo para ofrecer a los ciudadanos con claras condiciones de tiempo, modo y lugar en las que podrán solucionar sus inquietudes y gestionar sus trámites </a:t>
            </a:r>
          </a:p>
          <a:p>
            <a:pPr marL="0" indent="0" algn="just"/>
            <a:r>
              <a:rPr lang="es-ES" sz="1400" dirty="0"/>
              <a:t>✓ Información necesaria para el análisis y gestión de los procesos de la entidad y la toma de decisiones basada en la evidencia </a:t>
            </a:r>
          </a:p>
          <a:p>
            <a:pPr marL="0" indent="0" algn="just"/>
            <a:r>
              <a:rPr lang="es-ES" sz="1400" dirty="0"/>
              <a:t>✓ Sistema de información documentado, que permite monitorear periódicamente la gestión de la entidad y realizar los ajustes necesarios, para alcanzar los resultados esperados</a:t>
            </a:r>
          </a:p>
          <a:p>
            <a:pPr marL="0" indent="0" algn="just"/>
            <a:r>
              <a:rPr lang="es-ES" sz="1400" dirty="0"/>
              <a:t>✓ Información considerada como un activo de la entidad para la generación de conocimiento </a:t>
            </a:r>
          </a:p>
          <a:p>
            <a:pPr marL="0" indent="0" algn="just"/>
            <a:r>
              <a:rPr lang="es-ES" sz="1400" dirty="0"/>
              <a:t>✓ Información disponible, integra y confiable para el análisis, la identificación de causas, la generación de acciones de mejora y la toma de decisiones</a:t>
            </a:r>
            <a:endParaRPr lang="es-ES" sz="1800" dirty="0">
              <a:solidFill>
                <a:schemeClr val="bg2">
                  <a:lumMod val="75000"/>
                </a:schemeClr>
              </a:solidFill>
            </a:endParaRPr>
          </a:p>
        </p:txBody>
      </p:sp>
      <p:grpSp>
        <p:nvGrpSpPr>
          <p:cNvPr id="55" name="Grupo 54"/>
          <p:cNvGrpSpPr/>
          <p:nvPr/>
        </p:nvGrpSpPr>
        <p:grpSpPr>
          <a:xfrm>
            <a:off x="-150302" y="-106134"/>
            <a:ext cx="9294302" cy="5249634"/>
            <a:chOff x="-82484" y="-94768"/>
            <a:chExt cx="9294302" cy="5249634"/>
          </a:xfrm>
        </p:grpSpPr>
        <p:pic>
          <p:nvPicPr>
            <p:cNvPr id="56" name="Imagen 55">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7" name="Rectángulo 56">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8" name="Imagen 57">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9" name="Imagen 58">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0" name="Imagen 59">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1" name="Imagen 60">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2" name="Imagen 61">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3" name="Imagen 62">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64" name="CuadroTexto 63">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5" name="CuadroTexto 64">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6" name="Imagen 65">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1E4C43C3-4047-4A1F-9777-5200777269F1}"/>
              </a:ext>
            </a:extLst>
          </p:cNvPr>
          <p:cNvPicPr>
            <a:picLocks noChangeAspect="1"/>
          </p:cNvPicPr>
          <p:nvPr/>
        </p:nvPicPr>
        <p:blipFill>
          <a:blip r:embed="rId11"/>
          <a:stretch>
            <a:fillRect/>
          </a:stretch>
        </p:blipFill>
        <p:spPr>
          <a:xfrm>
            <a:off x="7078385" y="2629724"/>
            <a:ext cx="1971244" cy="1834571"/>
          </a:xfrm>
          <a:prstGeom prst="rect">
            <a:avLst/>
          </a:prstGeom>
        </p:spPr>
      </p:pic>
    </p:spTree>
    <p:extLst>
      <p:ext uri="{BB962C8B-B14F-4D97-AF65-F5344CB8AC3E}">
        <p14:creationId xmlns:p14="http://schemas.microsoft.com/office/powerpoint/2010/main" val="2765979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00"/>
          <p:cNvSpPr txBox="1">
            <a:spLocks noGrp="1"/>
          </p:cNvSpPr>
          <p:nvPr>
            <p:ph type="body" idx="1"/>
          </p:nvPr>
        </p:nvSpPr>
        <p:spPr>
          <a:xfrm>
            <a:off x="77457" y="720328"/>
            <a:ext cx="6923316" cy="4000303"/>
          </a:xfrm>
          <a:prstGeom prst="rect">
            <a:avLst/>
          </a:prstGeom>
        </p:spPr>
        <p:txBody>
          <a:bodyPr spcFirstLastPara="1" wrap="square" lIns="91425" tIns="91425" rIns="91425" bIns="91425" anchor="ctr" anchorCtr="0">
            <a:noAutofit/>
          </a:bodyPr>
          <a:lstStyle/>
          <a:p>
            <a:pPr marL="0" indent="0" algn="just"/>
            <a:r>
              <a:rPr lang="es-ES" sz="1800" b="1" dirty="0">
                <a:solidFill>
                  <a:srgbClr val="E65955"/>
                </a:solidFill>
              </a:rPr>
              <a:t>ATRIBUTOS  DIMENSIÓN:</a:t>
            </a:r>
            <a:r>
              <a:rPr lang="es-ES" sz="1800" b="1" dirty="0">
                <a:solidFill>
                  <a:schemeClr val="bg2"/>
                </a:solidFill>
              </a:rPr>
              <a:t> INFORMACIÓN Y COMUNICACIÓN </a:t>
            </a:r>
            <a:r>
              <a:rPr lang="es-ES" sz="1800" b="1" dirty="0">
                <a:solidFill>
                  <a:schemeClr val="bg2">
                    <a:lumMod val="75000"/>
                  </a:schemeClr>
                </a:solidFill>
              </a:rPr>
              <a:t>:</a:t>
            </a:r>
          </a:p>
          <a:p>
            <a:pPr marL="0" indent="0" algn="just"/>
            <a:endParaRPr lang="es-ES" sz="1800" b="1" dirty="0">
              <a:solidFill>
                <a:schemeClr val="bg2">
                  <a:lumMod val="75000"/>
                </a:schemeClr>
              </a:solidFill>
            </a:endParaRPr>
          </a:p>
          <a:p>
            <a:pPr marL="0" indent="0" algn="just"/>
            <a:r>
              <a:rPr lang="es-ES" sz="1400" dirty="0"/>
              <a:t>✓ Canales de comunicación identificados y apropiados donde se difunde información sobre las políticas, el direccionamiento estratégico, la planeación y los resultados de gestión de la entidad, promoviendo la transparencia en la gestión y la integridad de los servidores públicos </a:t>
            </a:r>
          </a:p>
          <a:p>
            <a:pPr marL="0" indent="0" algn="just"/>
            <a:r>
              <a:rPr lang="es-ES" sz="1400" dirty="0"/>
              <a:t>✓ Canales de comunicación identificados y apropiados a través de los cuales se transmite información de interés a los grupos de valor de la entidad, promoviendo la transparencia en la gestión y la integridad de los servidores públicos</a:t>
            </a:r>
          </a:p>
          <a:p>
            <a:pPr marL="0" indent="0" algn="just"/>
            <a:r>
              <a:rPr lang="es-ES" sz="1400" dirty="0"/>
              <a:t>✓ Mejoramiento en los procesos de gestión de la entidad como resultado de la producción y análisis de la Información </a:t>
            </a:r>
          </a:p>
          <a:p>
            <a:pPr marL="0" indent="0" algn="just"/>
            <a:r>
              <a:rPr lang="es-ES" sz="1400" dirty="0"/>
              <a:t>✓ Información segura que no se afecta durante los procesos de producción, análisis, transmisión, publicación y conservación </a:t>
            </a:r>
          </a:p>
          <a:p>
            <a:pPr marL="0" indent="0" algn="just"/>
            <a:r>
              <a:rPr lang="es-ES" sz="1400" dirty="0"/>
              <a:t>✓ La información que se soporta en el uso de las TIC, se genera, procesa y transmite de manera segura, garantizando su disponibilidad, integridad y veracidad.</a:t>
            </a:r>
          </a:p>
          <a:p>
            <a:pPr marL="0" indent="0" algn="just"/>
            <a:r>
              <a:rPr lang="es-ES" sz="1400" dirty="0"/>
              <a:t>✓ Gestión de la información que asegura la conservación de la memoria institucional y la evidencia en la defensa jurídica de la entidad</a:t>
            </a:r>
            <a:endParaRPr lang="es-ES" sz="1800" b="1" dirty="0">
              <a:solidFill>
                <a:schemeClr val="bg2">
                  <a:lumMod val="75000"/>
                </a:schemeClr>
              </a:solidFill>
            </a:endParaRPr>
          </a:p>
          <a:p>
            <a:pPr marL="0" indent="0" algn="just"/>
            <a:endParaRPr lang="es-ES" sz="1800" dirty="0">
              <a:solidFill>
                <a:schemeClr val="bg2">
                  <a:lumMod val="75000"/>
                </a:schemeClr>
              </a:solidFill>
            </a:endParaRPr>
          </a:p>
        </p:txBody>
      </p:sp>
      <p:grpSp>
        <p:nvGrpSpPr>
          <p:cNvPr id="55" name="Grupo 54"/>
          <p:cNvGrpSpPr/>
          <p:nvPr/>
        </p:nvGrpSpPr>
        <p:grpSpPr>
          <a:xfrm>
            <a:off x="-150302" y="-106134"/>
            <a:ext cx="9294302" cy="5249634"/>
            <a:chOff x="-82484" y="-94768"/>
            <a:chExt cx="9294302" cy="5249634"/>
          </a:xfrm>
        </p:grpSpPr>
        <p:pic>
          <p:nvPicPr>
            <p:cNvPr id="56" name="Imagen 55">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7" name="Rectángulo 56">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8" name="Imagen 57">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9" name="Imagen 58">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0" name="Imagen 59">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1" name="Imagen 60">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2" name="Imagen 61">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3" name="Imagen 62">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64" name="CuadroTexto 63">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5" name="CuadroTexto 64">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6" name="Imagen 65">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 name="Imagen 3">
            <a:extLst>
              <a:ext uri="{FF2B5EF4-FFF2-40B4-BE49-F238E27FC236}">
                <a16:creationId xmlns:a16="http://schemas.microsoft.com/office/drawing/2014/main" id="{91E71B2E-F4C4-4549-8F3A-E52B9E16C57E}"/>
              </a:ext>
            </a:extLst>
          </p:cNvPr>
          <p:cNvPicPr>
            <a:picLocks noChangeAspect="1"/>
          </p:cNvPicPr>
          <p:nvPr/>
        </p:nvPicPr>
        <p:blipFill>
          <a:blip r:embed="rId11"/>
          <a:stretch>
            <a:fillRect/>
          </a:stretch>
        </p:blipFill>
        <p:spPr>
          <a:xfrm>
            <a:off x="6954629" y="2813790"/>
            <a:ext cx="2061098" cy="1624235"/>
          </a:xfrm>
          <a:prstGeom prst="rect">
            <a:avLst/>
          </a:prstGeom>
        </p:spPr>
      </p:pic>
    </p:spTree>
    <p:extLst>
      <p:ext uri="{BB962C8B-B14F-4D97-AF65-F5344CB8AC3E}">
        <p14:creationId xmlns:p14="http://schemas.microsoft.com/office/powerpoint/2010/main" val="646288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00"/>
          <p:cNvSpPr txBox="1">
            <a:spLocks noGrp="1"/>
          </p:cNvSpPr>
          <p:nvPr>
            <p:ph type="body" idx="1"/>
          </p:nvPr>
        </p:nvSpPr>
        <p:spPr>
          <a:xfrm>
            <a:off x="77457" y="793923"/>
            <a:ext cx="8816172" cy="3555654"/>
          </a:xfrm>
          <a:prstGeom prst="rect">
            <a:avLst/>
          </a:prstGeom>
        </p:spPr>
        <p:txBody>
          <a:bodyPr spcFirstLastPara="1" wrap="square" lIns="91425" tIns="91425" rIns="91425" bIns="91425" anchor="ctr" anchorCtr="0">
            <a:noAutofit/>
          </a:bodyPr>
          <a:lstStyle/>
          <a:p>
            <a:pPr marL="0" indent="0" algn="just"/>
            <a:r>
              <a:rPr lang="es-ES" sz="1800" b="1" dirty="0">
                <a:solidFill>
                  <a:srgbClr val="E65955"/>
                </a:solidFill>
              </a:rPr>
              <a:t>ATRIBUTOS  DIMENSIÓN:</a:t>
            </a:r>
            <a:r>
              <a:rPr lang="es-ES" sz="1800" b="1" dirty="0">
                <a:solidFill>
                  <a:schemeClr val="bg2"/>
                </a:solidFill>
              </a:rPr>
              <a:t> INFORMACIÓN Y COMUNICACIÓN </a:t>
            </a:r>
            <a:r>
              <a:rPr lang="es-ES" sz="1800" b="1" dirty="0">
                <a:solidFill>
                  <a:schemeClr val="bg2">
                    <a:lumMod val="75000"/>
                  </a:schemeClr>
                </a:solidFill>
              </a:rPr>
              <a:t>:</a:t>
            </a:r>
          </a:p>
          <a:p>
            <a:pPr marL="0" indent="0" algn="just"/>
            <a:r>
              <a:rPr lang="es-ES" sz="1400" dirty="0"/>
              <a:t>✓ Mejora en los canales de información internos y externos, como resultado de la evaluación de la efectividad de los mismos </a:t>
            </a:r>
          </a:p>
          <a:p>
            <a:pPr marL="0" indent="0" algn="just"/>
            <a:r>
              <a:rPr lang="es-ES" sz="1400" dirty="0"/>
              <a:t>✓ Planificación estadística como parte de la planeación institucional de las entidades </a:t>
            </a:r>
          </a:p>
          <a:p>
            <a:pPr marL="0" indent="0" algn="just"/>
            <a:r>
              <a:rPr lang="es-ES" sz="1400" dirty="0"/>
              <a:t>✓ Toma de decisiones basada en evidencia a partir de información estadística y registros administrativos de calidad </a:t>
            </a:r>
          </a:p>
          <a:p>
            <a:pPr marL="0" indent="0" algn="just"/>
            <a:r>
              <a:rPr lang="es-ES" sz="1400" dirty="0"/>
              <a:t>✓ Bases de datos de los registros administrativos interoperables </a:t>
            </a:r>
          </a:p>
          <a:p>
            <a:pPr marL="0" indent="0" algn="just"/>
            <a:r>
              <a:rPr lang="es-ES" sz="1400" dirty="0"/>
              <a:t>✓ Registros administrativos fortalecidos, disponibles como información pública a la ciudadanía y útiles para la toma de decisiones y el control de la gestión </a:t>
            </a:r>
          </a:p>
          <a:p>
            <a:pPr marL="0" indent="0" algn="just"/>
            <a:r>
              <a:rPr lang="es-ES" sz="1400" dirty="0"/>
              <a:t>✓ Bases de datos de los registros administrativos y de las operaciones estadísticas anonimizadas ✓ Procesos estadísticos que cumplen los lineamientos y requisitos establecidos por el líder de la política </a:t>
            </a:r>
          </a:p>
          <a:p>
            <a:pPr marL="0" indent="0" algn="just"/>
            <a:r>
              <a:rPr lang="es-ES" sz="1400" dirty="0"/>
              <a:t>✓ Documentación de los procesos estadísticos, registros administrativos e indicadores actualizados y disponibles para la ciudadanía y demás partes interesadas </a:t>
            </a:r>
          </a:p>
          <a:p>
            <a:pPr marL="0" indent="0" algn="just"/>
            <a:r>
              <a:rPr lang="es-ES" sz="1400" dirty="0"/>
              <a:t>✓ Información estadística y registros administrativos disponibles y accesibles para el diálogo entre Estado, los ciudadanos y demás partes interesadas.</a:t>
            </a:r>
            <a:endParaRPr lang="es-ES" sz="1800" dirty="0">
              <a:solidFill>
                <a:schemeClr val="bg2">
                  <a:lumMod val="75000"/>
                </a:schemeClr>
              </a:solidFill>
            </a:endParaRPr>
          </a:p>
        </p:txBody>
      </p:sp>
      <p:grpSp>
        <p:nvGrpSpPr>
          <p:cNvPr id="55" name="Grupo 54"/>
          <p:cNvGrpSpPr/>
          <p:nvPr/>
        </p:nvGrpSpPr>
        <p:grpSpPr>
          <a:xfrm>
            <a:off x="-150302" y="-106134"/>
            <a:ext cx="9294302" cy="5249634"/>
            <a:chOff x="-82484" y="-94768"/>
            <a:chExt cx="9294302" cy="5249634"/>
          </a:xfrm>
        </p:grpSpPr>
        <p:pic>
          <p:nvPicPr>
            <p:cNvPr id="56" name="Imagen 55">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7" name="Rectángulo 56">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8" name="Imagen 57">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9" name="Imagen 58">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60" name="Imagen 59">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61" name="Imagen 60">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62" name="Imagen 61">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63" name="Imagen 62">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64" name="CuadroTexto 63">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65" name="CuadroTexto 64">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6" name="Imagen 65">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1882060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658482" y="2036547"/>
            <a:ext cx="7895474" cy="675418"/>
          </a:xfrm>
          <a:prstGeom prst="rect">
            <a:avLst/>
          </a:prstGeom>
        </p:spPr>
        <p:txBody>
          <a:bodyPr spcFirstLastPara="1" wrap="square" lIns="91425" tIns="91425" rIns="91425" bIns="91425" anchor="b" anchorCtr="0">
            <a:noAutofit/>
          </a:bodyPr>
          <a:lstStyle/>
          <a:p>
            <a:pPr lvl="0"/>
            <a:r>
              <a:rPr lang="es-419" sz="3200" dirty="0">
                <a:solidFill>
                  <a:srgbClr val="671C34"/>
                </a:solidFill>
              </a:rPr>
              <a:t>6. Dimensión: </a:t>
            </a:r>
            <a:r>
              <a:rPr lang="es-ES" sz="3200" dirty="0">
                <a:solidFill>
                  <a:srgbClr val="671C34"/>
                </a:solidFill>
              </a:rPr>
              <a:t>Gestión del Conocimiento y la Innovación </a:t>
            </a:r>
            <a:endParaRPr lang="es-419" sz="3200" dirty="0">
              <a:solidFill>
                <a:srgbClr val="671C34"/>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49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05554" y="463797"/>
            <a:ext cx="5074483" cy="482400"/>
          </a:xfrm>
          <a:prstGeom prst="rect">
            <a:avLst/>
          </a:prstGeom>
        </p:spPr>
        <p:txBody>
          <a:bodyPr spcFirstLastPara="1" wrap="square" lIns="91425" tIns="91425" rIns="91425" bIns="91425" anchor="b" anchorCtr="0">
            <a:noAutofit/>
          </a:bodyPr>
          <a:lstStyle/>
          <a:p>
            <a:r>
              <a:rPr lang="es-ES" sz="2000" dirty="0">
                <a:solidFill>
                  <a:srgbClr val="671C34"/>
                </a:solidFill>
              </a:rPr>
              <a:t>6. DIMENSIÓN: GESTIÓN DEL CONOCIMIENTO Y LA INNOVACIÓN </a:t>
            </a:r>
          </a:p>
        </p:txBody>
      </p:sp>
      <p:sp>
        <p:nvSpPr>
          <p:cNvPr id="1638" name="Google Shape;1638;p95"/>
          <p:cNvSpPr txBox="1">
            <a:spLocks noGrp="1"/>
          </p:cNvSpPr>
          <p:nvPr>
            <p:ph type="subTitle" idx="2"/>
          </p:nvPr>
        </p:nvSpPr>
        <p:spPr>
          <a:xfrm>
            <a:off x="256501" y="1304478"/>
            <a:ext cx="3863462" cy="1702832"/>
          </a:xfrm>
          <a:prstGeom prst="rect">
            <a:avLst/>
          </a:prstGeom>
        </p:spPr>
        <p:txBody>
          <a:bodyPr spcFirstLastPara="1" wrap="square" lIns="91425" tIns="91425" rIns="91425" bIns="91425" anchor="t" anchorCtr="0">
            <a:noAutofit/>
          </a:bodyPr>
          <a:lstStyle/>
          <a:p>
            <a:pPr marL="0" lvl="0" indent="0" algn="just"/>
            <a:r>
              <a:rPr lang="es-ES" sz="1600" dirty="0"/>
              <a:t>La gestión del conocimiento y la innovación fortalece de forma transversal a las demás dimensiones de MIPG en tanto busca que las entidades públicas analicen las formas en las que genera, captura, evalúa y distribuye el conocimiento, de manera que estas puedan aprender de sí mismas y de su entorno, con el objetivo de mejorar su gestión.</a:t>
            </a:r>
            <a:endParaRPr lang="es-ES" sz="1200"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9" name="Imagen 18">
            <a:extLst>
              <a:ext uri="{FF2B5EF4-FFF2-40B4-BE49-F238E27FC236}">
                <a16:creationId xmlns:a16="http://schemas.microsoft.com/office/drawing/2014/main" id="{FAEBE903-061D-FB72-BFED-F5F97EEEB0E0}"/>
              </a:ext>
            </a:extLst>
          </p:cNvPr>
          <p:cNvPicPr>
            <a:picLocks noChangeAspect="1"/>
          </p:cNvPicPr>
          <p:nvPr/>
        </p:nvPicPr>
        <p:blipFill rotWithShape="1">
          <a:blip r:embed="rId11"/>
          <a:srcRect l="38837" t="57721" r="18256" b="4064"/>
          <a:stretch/>
        </p:blipFill>
        <p:spPr>
          <a:xfrm>
            <a:off x="4490431" y="1170377"/>
            <a:ext cx="4223445" cy="3179599"/>
          </a:xfrm>
          <a:prstGeom prst="rect">
            <a:avLst/>
          </a:prstGeom>
        </p:spPr>
      </p:pic>
      <p:sp>
        <p:nvSpPr>
          <p:cNvPr id="2" name="CuadroTexto 1">
            <a:extLst>
              <a:ext uri="{FF2B5EF4-FFF2-40B4-BE49-F238E27FC236}">
                <a16:creationId xmlns:a16="http://schemas.microsoft.com/office/drawing/2014/main" id="{F3C8C681-3D9D-8822-EBCC-5A05B947500B}"/>
              </a:ext>
            </a:extLst>
          </p:cNvPr>
          <p:cNvSpPr txBox="1"/>
          <p:nvPr/>
        </p:nvSpPr>
        <p:spPr>
          <a:xfrm>
            <a:off x="256501" y="1001570"/>
            <a:ext cx="5099220" cy="307777"/>
          </a:xfrm>
          <a:prstGeom prst="rect">
            <a:avLst/>
          </a:prstGeom>
          <a:noFill/>
        </p:spPr>
        <p:txBody>
          <a:bodyPr wrap="square">
            <a:spAutoFit/>
          </a:bodyPr>
          <a:lstStyle/>
          <a:p>
            <a:r>
              <a:rPr lang="es-ES" sz="1400" b="1" dirty="0">
                <a:solidFill>
                  <a:srgbClr val="671C34"/>
                </a:solidFill>
                <a:latin typeface="Livvic"/>
              </a:rPr>
              <a:t>Descripción: </a:t>
            </a:r>
            <a:endParaRPr lang="es-CO" dirty="0"/>
          </a:p>
        </p:txBody>
      </p:sp>
    </p:spTree>
    <p:extLst>
      <p:ext uri="{BB962C8B-B14F-4D97-AF65-F5344CB8AC3E}">
        <p14:creationId xmlns:p14="http://schemas.microsoft.com/office/powerpoint/2010/main" val="2260772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605554" y="463797"/>
            <a:ext cx="5074483" cy="482400"/>
          </a:xfrm>
          <a:prstGeom prst="rect">
            <a:avLst/>
          </a:prstGeom>
        </p:spPr>
        <p:txBody>
          <a:bodyPr spcFirstLastPara="1" wrap="square" lIns="91425" tIns="91425" rIns="91425" bIns="91425" anchor="b" anchorCtr="0">
            <a:noAutofit/>
          </a:bodyPr>
          <a:lstStyle/>
          <a:p>
            <a:r>
              <a:rPr lang="es-ES" sz="2000" dirty="0">
                <a:solidFill>
                  <a:srgbClr val="671C34"/>
                </a:solidFill>
              </a:rPr>
              <a:t>6. DIMENSIÓN: </a:t>
            </a:r>
            <a:r>
              <a:rPr lang="es-ES" sz="2000" dirty="0">
                <a:solidFill>
                  <a:srgbClr val="E65955"/>
                </a:solidFill>
              </a:rPr>
              <a:t>GESTIÓN DEL CONOCIMIENTO Y LA INNOVACIÓN </a:t>
            </a:r>
          </a:p>
        </p:txBody>
      </p:sp>
      <p:sp>
        <p:nvSpPr>
          <p:cNvPr id="1638" name="Google Shape;1638;p95"/>
          <p:cNvSpPr txBox="1">
            <a:spLocks noGrp="1"/>
          </p:cNvSpPr>
          <p:nvPr>
            <p:ph type="subTitle" idx="2"/>
          </p:nvPr>
        </p:nvSpPr>
        <p:spPr>
          <a:xfrm>
            <a:off x="256500" y="1304478"/>
            <a:ext cx="3651471" cy="1536693"/>
          </a:xfrm>
          <a:prstGeom prst="rect">
            <a:avLst/>
          </a:prstGeom>
        </p:spPr>
        <p:txBody>
          <a:bodyPr spcFirstLastPara="1" wrap="square" lIns="91425" tIns="91425" rIns="91425" bIns="91425" anchor="t" anchorCtr="0">
            <a:noAutofit/>
          </a:bodyPr>
          <a:lstStyle/>
          <a:p>
            <a:pPr marL="0" lvl="0" indent="0" algn="just"/>
            <a:r>
              <a:rPr lang="es-ES" sz="1800" dirty="0"/>
              <a:t>Plantea la importancia de que las entidades conserven y compartan su conocimiento para dinamizar el ciclo de la política pública, facilitar el aprendizaje y la adaptación a las nuevas tecnologías, interconectar el conocimiento entre los servidores y dependencias y promover buenas prácticas de gestión.</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2" name="CuadroTexto 1">
            <a:extLst>
              <a:ext uri="{FF2B5EF4-FFF2-40B4-BE49-F238E27FC236}">
                <a16:creationId xmlns:a16="http://schemas.microsoft.com/office/drawing/2014/main" id="{F3C8C681-3D9D-8822-EBCC-5A05B947500B}"/>
              </a:ext>
            </a:extLst>
          </p:cNvPr>
          <p:cNvSpPr txBox="1"/>
          <p:nvPr/>
        </p:nvSpPr>
        <p:spPr>
          <a:xfrm>
            <a:off x="256501" y="1001570"/>
            <a:ext cx="5099220" cy="369332"/>
          </a:xfrm>
          <a:prstGeom prst="rect">
            <a:avLst/>
          </a:prstGeom>
          <a:noFill/>
        </p:spPr>
        <p:txBody>
          <a:bodyPr wrap="square">
            <a:spAutoFit/>
          </a:bodyPr>
          <a:lstStyle/>
          <a:p>
            <a:r>
              <a:rPr lang="es-ES" sz="1800" b="1" dirty="0">
                <a:solidFill>
                  <a:srgbClr val="671C34"/>
                </a:solidFill>
                <a:latin typeface="Livvic"/>
              </a:rPr>
              <a:t> Alcance</a:t>
            </a:r>
            <a:r>
              <a:rPr lang="es-ES" b="1" dirty="0">
                <a:solidFill>
                  <a:srgbClr val="671C34"/>
                </a:solidFill>
                <a:latin typeface="Livvic"/>
              </a:rPr>
              <a:t>: </a:t>
            </a:r>
            <a:r>
              <a:rPr lang="es-ES" sz="1400" b="1" dirty="0">
                <a:solidFill>
                  <a:srgbClr val="671C34"/>
                </a:solidFill>
                <a:latin typeface="Livvic"/>
              </a:rPr>
              <a:t> </a:t>
            </a:r>
            <a:endParaRPr lang="es-CO" dirty="0"/>
          </a:p>
        </p:txBody>
      </p:sp>
      <p:pic>
        <p:nvPicPr>
          <p:cNvPr id="5" name="Imagen 4">
            <a:extLst>
              <a:ext uri="{FF2B5EF4-FFF2-40B4-BE49-F238E27FC236}">
                <a16:creationId xmlns:a16="http://schemas.microsoft.com/office/drawing/2014/main" id="{51C555BF-3E45-4DB5-AFD4-75AA785E8788}"/>
              </a:ext>
            </a:extLst>
          </p:cNvPr>
          <p:cNvPicPr>
            <a:picLocks noChangeAspect="1"/>
          </p:cNvPicPr>
          <p:nvPr/>
        </p:nvPicPr>
        <p:blipFill>
          <a:blip r:embed="rId11"/>
          <a:stretch>
            <a:fillRect/>
          </a:stretch>
        </p:blipFill>
        <p:spPr>
          <a:xfrm>
            <a:off x="4200699" y="3396308"/>
            <a:ext cx="1222131" cy="1125868"/>
          </a:xfrm>
          <a:prstGeom prst="rect">
            <a:avLst/>
          </a:prstGeom>
        </p:spPr>
      </p:pic>
      <p:sp>
        <p:nvSpPr>
          <p:cNvPr id="32" name="Bocadillo: ovalado 31">
            <a:extLst>
              <a:ext uri="{FF2B5EF4-FFF2-40B4-BE49-F238E27FC236}">
                <a16:creationId xmlns:a16="http://schemas.microsoft.com/office/drawing/2014/main" id="{2AC25327-DB41-4AA3-8EAE-9DDC8080F67E}"/>
              </a:ext>
            </a:extLst>
          </p:cNvPr>
          <p:cNvSpPr/>
          <p:nvPr/>
        </p:nvSpPr>
        <p:spPr>
          <a:xfrm>
            <a:off x="3907971" y="946197"/>
            <a:ext cx="4789716" cy="2277911"/>
          </a:xfrm>
          <a:prstGeom prst="wedgeEllipseCallout">
            <a:avLst/>
          </a:prstGeom>
          <a:ln>
            <a:solidFill>
              <a:srgbClr val="E65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es-ES" sz="1300" dirty="0">
                <a:latin typeface="Livvic" panose="020B0604020202020204" charset="0"/>
              </a:rPr>
              <a:t>En el sector público se genera una cantidad importante de datos, información, ideas, investigaciones y experiencias que, en conjunto, se transforman en conocimiento. Este debe estar disponible para todos, con procesos de búsqueda y aplicación efectivos, que consoliden y enriquezcan la gestión institucional</a:t>
            </a:r>
            <a:r>
              <a:rPr lang="es-ES" sz="1300" dirty="0"/>
              <a:t>.</a:t>
            </a:r>
            <a:endParaRPr lang="es-CO" sz="1300" dirty="0"/>
          </a:p>
        </p:txBody>
      </p:sp>
    </p:spTree>
    <p:extLst>
      <p:ext uri="{BB962C8B-B14F-4D97-AF65-F5344CB8AC3E}">
        <p14:creationId xmlns:p14="http://schemas.microsoft.com/office/powerpoint/2010/main" val="1486085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181258" y="1216216"/>
            <a:ext cx="5074483" cy="482400"/>
          </a:xfrm>
          <a:prstGeom prst="rect">
            <a:avLst/>
          </a:prstGeom>
        </p:spPr>
        <p:txBody>
          <a:bodyPr spcFirstLastPara="1" wrap="square" lIns="91425" tIns="91425" rIns="91425" bIns="91425" anchor="b" anchorCtr="0">
            <a:noAutofit/>
          </a:bodyPr>
          <a:lstStyle/>
          <a:p>
            <a:r>
              <a:rPr lang="es-ES" sz="2000" dirty="0">
                <a:solidFill>
                  <a:srgbClr val="E65955"/>
                </a:solidFill>
              </a:rPr>
              <a:t>6.1 Política de Gestión del conocimiento y la innovación</a:t>
            </a:r>
            <a:br>
              <a:rPr lang="es-CO" sz="2000" dirty="0"/>
            </a:br>
            <a:r>
              <a:rPr lang="es-ES" sz="2000" dirty="0">
                <a:solidFill>
                  <a:srgbClr val="671C34"/>
                </a:solidFill>
              </a:rPr>
              <a:t> </a:t>
            </a:r>
          </a:p>
        </p:txBody>
      </p:sp>
      <p:sp>
        <p:nvSpPr>
          <p:cNvPr id="1638" name="Google Shape;1638;p95"/>
          <p:cNvSpPr txBox="1">
            <a:spLocks noGrp="1"/>
          </p:cNvSpPr>
          <p:nvPr>
            <p:ph type="subTitle" idx="2"/>
          </p:nvPr>
        </p:nvSpPr>
        <p:spPr>
          <a:xfrm>
            <a:off x="256501" y="1333144"/>
            <a:ext cx="6122528" cy="1674165"/>
          </a:xfrm>
          <a:prstGeom prst="rect">
            <a:avLst/>
          </a:prstGeom>
        </p:spPr>
        <p:txBody>
          <a:bodyPr spcFirstLastPara="1" wrap="square" lIns="91425" tIns="91425" rIns="91425" bIns="91425" anchor="t" anchorCtr="0">
            <a:noAutofit/>
          </a:bodyPr>
          <a:lstStyle/>
          <a:p>
            <a:pPr marL="0" lvl="0" indent="0" algn="just"/>
            <a:r>
              <a:rPr lang="es-ES" sz="1800" dirty="0"/>
              <a:t>Tiene como propósito facilitar el aprendizaje y la adaptación de las entidades a los cambios y a la evolución de su entorno, a través de la gestión de un conocimiento colectivo y de vanguardia, que permita generar productos/servicios adecuados a las necesidades de los ciudadanos y, además, propicie su transformación en entidades que a través de su dinámica, faciliten la innovación institucional en el marco de un Estado eficiente y productivo.</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 name="Imagen 2">
            <a:extLst>
              <a:ext uri="{FF2B5EF4-FFF2-40B4-BE49-F238E27FC236}">
                <a16:creationId xmlns:a16="http://schemas.microsoft.com/office/drawing/2014/main" id="{551A8599-BB02-4648-A231-B8E2D862F1E7}"/>
              </a:ext>
            </a:extLst>
          </p:cNvPr>
          <p:cNvPicPr>
            <a:picLocks noChangeAspect="1"/>
          </p:cNvPicPr>
          <p:nvPr/>
        </p:nvPicPr>
        <p:blipFill>
          <a:blip r:embed="rId11"/>
          <a:stretch>
            <a:fillRect/>
          </a:stretch>
        </p:blipFill>
        <p:spPr>
          <a:xfrm>
            <a:off x="6439201" y="2759878"/>
            <a:ext cx="2448298" cy="1634498"/>
          </a:xfrm>
          <a:prstGeom prst="rect">
            <a:avLst/>
          </a:prstGeom>
        </p:spPr>
      </p:pic>
      <p:pic>
        <p:nvPicPr>
          <p:cNvPr id="32" name="Picture 2" descr="MIPG Modelo Integrado de Planeación y Gestión">
            <a:extLst>
              <a:ext uri="{FF2B5EF4-FFF2-40B4-BE49-F238E27FC236}">
                <a16:creationId xmlns:a16="http://schemas.microsoft.com/office/drawing/2014/main" id="{99571F39-6D2C-4B7E-BB20-19512CF8D20C}"/>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250631" y="3278689"/>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85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181258" y="1216216"/>
            <a:ext cx="5074483" cy="482400"/>
          </a:xfrm>
          <a:prstGeom prst="rect">
            <a:avLst/>
          </a:prstGeom>
        </p:spPr>
        <p:txBody>
          <a:bodyPr spcFirstLastPara="1" wrap="square" lIns="91425" tIns="91425" rIns="91425" bIns="91425" anchor="b" anchorCtr="0">
            <a:noAutofit/>
          </a:bodyPr>
          <a:lstStyle/>
          <a:p>
            <a:r>
              <a:rPr lang="es-ES" sz="2000" dirty="0">
                <a:solidFill>
                  <a:srgbClr val="E65955"/>
                </a:solidFill>
              </a:rPr>
              <a:t>6.1 Política de Gestión del conocimiento y la innovación</a:t>
            </a:r>
            <a:br>
              <a:rPr lang="es-CO" sz="2000" dirty="0"/>
            </a:br>
            <a:r>
              <a:rPr lang="es-ES" sz="2000" dirty="0">
                <a:solidFill>
                  <a:srgbClr val="671C34"/>
                </a:solidFill>
              </a:rPr>
              <a:t> </a:t>
            </a:r>
          </a:p>
        </p:txBody>
      </p:sp>
      <p:sp>
        <p:nvSpPr>
          <p:cNvPr id="1638" name="Google Shape;1638;p95"/>
          <p:cNvSpPr txBox="1">
            <a:spLocks noGrp="1"/>
          </p:cNvSpPr>
          <p:nvPr>
            <p:ph type="subTitle" idx="2"/>
          </p:nvPr>
        </p:nvSpPr>
        <p:spPr>
          <a:xfrm>
            <a:off x="122328" y="1491344"/>
            <a:ext cx="6381722" cy="2604288"/>
          </a:xfrm>
          <a:prstGeom prst="rect">
            <a:avLst/>
          </a:prstGeom>
        </p:spPr>
        <p:txBody>
          <a:bodyPr spcFirstLastPara="1" wrap="square" lIns="91425" tIns="91425" rIns="91425" bIns="91425" anchor="t" anchorCtr="0">
            <a:noAutofit/>
          </a:bodyPr>
          <a:lstStyle/>
          <a:p>
            <a:pPr marL="0" lvl="0" indent="0" algn="just"/>
            <a:r>
              <a:rPr lang="es-ES" b="1" dirty="0">
                <a:solidFill>
                  <a:srgbClr val="E65955"/>
                </a:solidFill>
              </a:rPr>
              <a:t>Lineamientos generales:</a:t>
            </a:r>
          </a:p>
          <a:p>
            <a:pPr marL="0" lvl="0" indent="0" algn="just"/>
            <a:endParaRPr lang="es-ES" dirty="0"/>
          </a:p>
          <a:p>
            <a:pPr marL="0" lvl="0" indent="0" algn="just"/>
            <a:r>
              <a:rPr lang="es-ES" sz="1500" dirty="0"/>
              <a:t> Para contribuir a la comprensión de la dimensión se debe entender el conocimiento como la suma de ideas, datos, información, procesos y productos generados por los servidores públicos de las entidades. En este orden, el conocimiento se produce a través de la experiencia, el aprendizaje constante, la adaptación al cambio y se consolida con su generación permanente, preservación y difusión</a:t>
            </a:r>
          </a:p>
          <a:p>
            <a:pPr marL="0" lvl="0" indent="0" algn="just"/>
            <a:endParaRPr lang="es-ES" sz="1500" dirty="0"/>
          </a:p>
          <a:p>
            <a:pPr marL="0" lvl="0" indent="0" algn="just"/>
            <a:r>
              <a:rPr lang="es-ES" sz="1500" dirty="0"/>
              <a:t>El conocimiento en las entidades se presenta de distintas formas, una de ellas es el conocimiento intangible que se manifiesta en las capacidades de las personas, su intelecto, experiencia y su habilidad para proponer soluciones; en términos técnicos esto es el conocimiento tácito</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4" name="Imagen 3">
            <a:extLst>
              <a:ext uri="{FF2B5EF4-FFF2-40B4-BE49-F238E27FC236}">
                <a16:creationId xmlns:a16="http://schemas.microsoft.com/office/drawing/2014/main" id="{5DCC49E0-969B-4BC4-B906-9B986C5B50F8}"/>
              </a:ext>
            </a:extLst>
          </p:cNvPr>
          <p:cNvPicPr>
            <a:picLocks noChangeAspect="1"/>
          </p:cNvPicPr>
          <p:nvPr/>
        </p:nvPicPr>
        <p:blipFill>
          <a:blip r:embed="rId11"/>
          <a:stretch>
            <a:fillRect/>
          </a:stretch>
        </p:blipFill>
        <p:spPr>
          <a:xfrm>
            <a:off x="6665926" y="2318449"/>
            <a:ext cx="1974627" cy="1861960"/>
          </a:xfrm>
          <a:prstGeom prst="rect">
            <a:avLst/>
          </a:prstGeom>
        </p:spPr>
      </p:pic>
      <p:pic>
        <p:nvPicPr>
          <p:cNvPr id="33" name="Picture 2" descr="MIPG Modelo Integrado de Planeación y Gestión">
            <a:extLst>
              <a:ext uri="{FF2B5EF4-FFF2-40B4-BE49-F238E27FC236}">
                <a16:creationId xmlns:a16="http://schemas.microsoft.com/office/drawing/2014/main" id="{B78E7C87-E234-4391-80C3-92013A0EB178}"/>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7653239" y="3584985"/>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57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89909" y="910377"/>
            <a:ext cx="6894105" cy="3098008"/>
          </a:xfrm>
          <a:noFill/>
          <a:ln>
            <a:noFill/>
          </a:ln>
        </p:spPr>
        <p:txBody>
          <a:bodyPr spcFirstLastPara="1" wrap="square" lIns="91425" tIns="91425" rIns="91425" bIns="91425" numCol="2" anchor="t" anchorCtr="0">
            <a:noAutofit/>
          </a:bodyPr>
          <a:lstStyle/>
          <a:p>
            <a:pPr algn="just">
              <a:buFont typeface="Arial" panose="020B0604020202020204" pitchFamily="34" charset="0"/>
              <a:buChar char="•"/>
            </a:pPr>
            <a:r>
              <a:rPr lang="es-ES" sz="1400" dirty="0"/>
              <a:t>✓ Gestión documental y recopilación de información de los productos generados por todo tipo de fuente. </a:t>
            </a:r>
          </a:p>
          <a:p>
            <a:pPr algn="just">
              <a:buFont typeface="Arial" panose="020B0604020202020204" pitchFamily="34" charset="0"/>
              <a:buChar char="•"/>
            </a:pPr>
            <a:r>
              <a:rPr lang="es-ES" sz="1400" dirty="0"/>
              <a:t>✓ Memoria institucional recopilada y disponible para consulta y análisis. </a:t>
            </a:r>
          </a:p>
          <a:p>
            <a:pPr algn="just">
              <a:buFont typeface="Arial" panose="020B0604020202020204" pitchFamily="34" charset="0"/>
              <a:buChar char="•"/>
            </a:pPr>
            <a:r>
              <a:rPr lang="es-ES" sz="1400" dirty="0"/>
              <a:t>✓ Impulso a la investigación y a la innovación institucional. </a:t>
            </a:r>
          </a:p>
          <a:p>
            <a:pPr algn="just">
              <a:buFont typeface="Arial" panose="020B0604020202020204" pitchFamily="34" charset="0"/>
              <a:buChar char="•"/>
            </a:pPr>
            <a:r>
              <a:rPr lang="es-ES" sz="1400" dirty="0"/>
              <a:t>✓ Bienes o productos entregados a los grupos de valor, como resultado del análisis de las necesidades y de la implementación de ideas innovadoras de la entidad.</a:t>
            </a:r>
          </a:p>
          <a:p>
            <a:pPr algn="just">
              <a:buFont typeface="Arial" panose="020B0604020202020204" pitchFamily="34" charset="0"/>
              <a:buChar char="•"/>
            </a:pPr>
            <a:r>
              <a:rPr lang="es-ES" sz="1400" dirty="0"/>
              <a:t> ✓ Espacios de trabajo que promueven el análisis de la información y la generación de nuevo conocimiento. </a:t>
            </a:r>
          </a:p>
          <a:p>
            <a:pPr algn="just">
              <a:buFont typeface="Arial" panose="020B0604020202020204" pitchFamily="34" charset="0"/>
              <a:buChar char="•"/>
            </a:pPr>
            <a:r>
              <a:rPr lang="es-ES" sz="1400" dirty="0"/>
              <a:t>✓ Comunidades de práctica y redes de conocimiento. </a:t>
            </a:r>
          </a:p>
          <a:p>
            <a:pPr algn="just">
              <a:buFont typeface="Arial" panose="020B0604020202020204" pitchFamily="34" charset="0"/>
              <a:buChar char="•"/>
            </a:pPr>
            <a:r>
              <a:rPr lang="es-ES" sz="1400" dirty="0"/>
              <a:t>✓ Los resultados de la gestión de la entidad se incorporan en bases de datos y repositorios de conocimiento, de fácil acceso, sencillos para su consulta, análisis y mejora. </a:t>
            </a:r>
          </a:p>
          <a:p>
            <a:pPr algn="just">
              <a:buFont typeface="Arial" panose="020B0604020202020204" pitchFamily="34" charset="0"/>
              <a:buChar char="•"/>
            </a:pPr>
            <a:r>
              <a:rPr lang="es-ES" sz="1400" dirty="0"/>
              <a:t>✓ Decisiones institucionales incorporadas en los sistemas de información y disponibles.</a:t>
            </a:r>
          </a:p>
          <a:p>
            <a:pPr algn="just">
              <a:buFont typeface="Arial" panose="020B0604020202020204" pitchFamily="34" charset="0"/>
              <a:buChar char="•"/>
            </a:pPr>
            <a:r>
              <a:rPr lang="es-ES" sz="1400" dirty="0"/>
              <a:t> ✓ Espacios para difundir lecciones aprendidas y buenas prácticas.</a:t>
            </a:r>
          </a:p>
          <a:p>
            <a:pPr algn="just">
              <a:buFont typeface="Arial" panose="020B0604020202020204" pitchFamily="34" charset="0"/>
              <a:buChar char="•"/>
            </a:pPr>
            <a:r>
              <a:rPr lang="es-ES" sz="1400" dirty="0"/>
              <a:t> ✓ Alianzas estratégicas donde se compartan y revisen experiencias con otros, generando mejora en sus procesos y resultados.</a:t>
            </a:r>
            <a:endParaRPr lang="es-ES" sz="1200" dirty="0">
              <a:solidFill>
                <a:schemeClr val="dk2"/>
              </a:solidFill>
              <a:latin typeface="Livvic"/>
              <a:ea typeface="Livvic"/>
              <a:cs typeface="Livvic"/>
            </a:endParaRPr>
          </a:p>
        </p:txBody>
      </p:sp>
      <p:sp>
        <p:nvSpPr>
          <p:cNvPr id="88" name="Google Shape;1831;p100"/>
          <p:cNvSpPr txBox="1">
            <a:spLocks/>
          </p:cNvSpPr>
          <p:nvPr/>
        </p:nvSpPr>
        <p:spPr>
          <a:xfrm>
            <a:off x="1491193" y="300164"/>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419" sz="2000" dirty="0">
                <a:solidFill>
                  <a:srgbClr val="671C34"/>
                </a:solidFill>
              </a:rPr>
              <a:t>6.1 Atributos de la Dimensión: </a:t>
            </a:r>
            <a:r>
              <a:rPr lang="es-419" sz="2000" dirty="0">
                <a:solidFill>
                  <a:srgbClr val="E65955"/>
                </a:solidFill>
              </a:rPr>
              <a:t>Gestión de conocimiento y la  innovación</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6" name="Imagen 5">
            <a:extLst>
              <a:ext uri="{FF2B5EF4-FFF2-40B4-BE49-F238E27FC236}">
                <a16:creationId xmlns:a16="http://schemas.microsoft.com/office/drawing/2014/main" id="{4CD001C3-1700-43CF-8C91-F010758AEB20}"/>
              </a:ext>
            </a:extLst>
          </p:cNvPr>
          <p:cNvPicPr>
            <a:picLocks noChangeAspect="1"/>
          </p:cNvPicPr>
          <p:nvPr/>
        </p:nvPicPr>
        <p:blipFill>
          <a:blip r:embed="rId11"/>
          <a:stretch>
            <a:fillRect/>
          </a:stretch>
        </p:blipFill>
        <p:spPr>
          <a:xfrm>
            <a:off x="7085348" y="2261781"/>
            <a:ext cx="1967491" cy="2132595"/>
          </a:xfrm>
          <a:prstGeom prst="rect">
            <a:avLst/>
          </a:prstGeom>
        </p:spPr>
      </p:pic>
    </p:spTree>
    <p:extLst>
      <p:ext uri="{BB962C8B-B14F-4D97-AF65-F5344CB8AC3E}">
        <p14:creationId xmlns:p14="http://schemas.microsoft.com/office/powerpoint/2010/main" val="266972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2657896" y="797530"/>
            <a:ext cx="4058351" cy="482400"/>
          </a:xfrm>
          <a:prstGeom prst="rect">
            <a:avLst/>
          </a:prstGeom>
        </p:spPr>
        <p:txBody>
          <a:bodyPr spcFirstLastPara="1" wrap="square" lIns="91425" tIns="91425" rIns="91425" bIns="91425" anchor="b" anchorCtr="0">
            <a:noAutofit/>
          </a:bodyPr>
          <a:lstStyle/>
          <a:p>
            <a:pPr lvl="0"/>
            <a:r>
              <a:rPr lang="es-419" dirty="0">
                <a:solidFill>
                  <a:srgbClr val="671C34"/>
                </a:solidFill>
              </a:rPr>
              <a:t>1. Dimensión: </a:t>
            </a:r>
            <a:r>
              <a:rPr lang="es-419" dirty="0">
                <a:solidFill>
                  <a:srgbClr val="E65955"/>
                </a:solidFill>
              </a:rPr>
              <a:t>Talento Humano</a:t>
            </a:r>
          </a:p>
        </p:txBody>
      </p:sp>
      <p:sp>
        <p:nvSpPr>
          <p:cNvPr id="1638" name="Google Shape;1638;p95"/>
          <p:cNvSpPr txBox="1">
            <a:spLocks noGrp="1"/>
          </p:cNvSpPr>
          <p:nvPr>
            <p:ph type="subTitle" idx="2"/>
          </p:nvPr>
        </p:nvSpPr>
        <p:spPr>
          <a:xfrm>
            <a:off x="609877" y="1239294"/>
            <a:ext cx="4302730" cy="2756832"/>
          </a:xfrm>
          <a:prstGeom prst="rect">
            <a:avLst/>
          </a:prstGeom>
        </p:spPr>
        <p:txBody>
          <a:bodyPr spcFirstLastPara="1" wrap="square" lIns="91425" tIns="91425" rIns="91425" bIns="91425" anchor="t" anchorCtr="0">
            <a:noAutofit/>
          </a:bodyPr>
          <a:lstStyle/>
          <a:p>
            <a:pPr marL="0" lvl="0" indent="0" algn="just"/>
            <a:r>
              <a:rPr lang="es-ES" sz="1600" dirty="0"/>
              <a:t>Ofrece a la entidad pública las herramientas para gestionar adecuadamente su talento humano a través del ciclo de vida del servidor público (ingreso, desarrollo y retiro ), de acuerdo con las prioridades estratégicas de la entidad, las normas que les rigen en materia de personal, y la garantía del derecho fundamental al diálogo social y a la concertación como principal mecanismo para resolver las controversias laborales. </a:t>
            </a: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C6D8078-8E04-7FE8-46E3-2E7FE4E4E66D}"/>
              </a:ext>
            </a:extLst>
          </p:cNvPr>
          <p:cNvSpPr txBox="1"/>
          <p:nvPr/>
        </p:nvSpPr>
        <p:spPr>
          <a:xfrm>
            <a:off x="658482" y="876232"/>
            <a:ext cx="2588205"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CO" sz="1600" b="1" dirty="0">
                <a:solidFill>
                  <a:srgbClr val="671C34"/>
                </a:solidFill>
              </a:rPr>
              <a:t>Alcance</a:t>
            </a:r>
            <a:r>
              <a:rPr lang="es-CO" b="1" dirty="0">
                <a:solidFill>
                  <a:srgbClr val="671C34"/>
                </a:solidFill>
              </a:rPr>
              <a:t> </a:t>
            </a:r>
            <a:r>
              <a:rPr lang="es-CO" sz="1600" b="1" dirty="0">
                <a:solidFill>
                  <a:srgbClr val="671C34"/>
                </a:solidFill>
              </a:rPr>
              <a:t>de la dimensión</a:t>
            </a:r>
            <a:r>
              <a:rPr lang="es-CO" b="1" dirty="0">
                <a:solidFill>
                  <a:srgbClr val="671C34"/>
                </a:solidFill>
              </a:rPr>
              <a:t>: </a:t>
            </a:r>
            <a:endParaRPr kumimoji="0" lang="es-CO" sz="1800" b="1" i="0" u="none" strike="noStrike" cap="none" spc="0" normalizeH="0" baseline="0" dirty="0">
              <a:ln>
                <a:noFill/>
              </a:ln>
              <a:solidFill>
                <a:srgbClr val="671C34"/>
              </a:solidFill>
              <a:effectLst/>
              <a:uFillTx/>
              <a:latin typeface="+mj-lt"/>
              <a:ea typeface="+mj-ea"/>
              <a:cs typeface="+mj-cs"/>
              <a:sym typeface="Helvetica"/>
            </a:endParaRPr>
          </a:p>
        </p:txBody>
      </p:sp>
      <p:pic>
        <p:nvPicPr>
          <p:cNvPr id="5" name="Imagen 4">
            <a:extLst>
              <a:ext uri="{FF2B5EF4-FFF2-40B4-BE49-F238E27FC236}">
                <a16:creationId xmlns:a16="http://schemas.microsoft.com/office/drawing/2014/main" id="{F9F5CF68-AE07-4A0C-B19B-DEE2D2E6A7ED}"/>
              </a:ext>
            </a:extLst>
          </p:cNvPr>
          <p:cNvPicPr>
            <a:picLocks noChangeAspect="1"/>
          </p:cNvPicPr>
          <p:nvPr/>
        </p:nvPicPr>
        <p:blipFill>
          <a:blip r:embed="rId13"/>
          <a:stretch>
            <a:fillRect/>
          </a:stretch>
        </p:blipFill>
        <p:spPr>
          <a:xfrm>
            <a:off x="5606592" y="1108389"/>
            <a:ext cx="2511091" cy="2976858"/>
          </a:xfrm>
          <a:prstGeom prst="rect">
            <a:avLst/>
          </a:prstGeom>
        </p:spPr>
      </p:pic>
    </p:spTree>
    <p:extLst>
      <p:ext uri="{BB962C8B-B14F-4D97-AF65-F5344CB8AC3E}">
        <p14:creationId xmlns:p14="http://schemas.microsoft.com/office/powerpoint/2010/main" val="340507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658482" y="2036547"/>
            <a:ext cx="7895474" cy="675418"/>
          </a:xfrm>
          <a:prstGeom prst="rect">
            <a:avLst/>
          </a:prstGeom>
        </p:spPr>
        <p:txBody>
          <a:bodyPr spcFirstLastPara="1" wrap="square" lIns="91425" tIns="91425" rIns="91425" bIns="91425" anchor="b" anchorCtr="0">
            <a:noAutofit/>
          </a:bodyPr>
          <a:lstStyle/>
          <a:p>
            <a:pPr lvl="0"/>
            <a:r>
              <a:rPr lang="es-419" sz="3200" dirty="0">
                <a:solidFill>
                  <a:srgbClr val="671C34"/>
                </a:solidFill>
              </a:rPr>
              <a:t>7. Dimensión: </a:t>
            </a:r>
            <a:r>
              <a:rPr lang="es-ES" sz="3200" dirty="0">
                <a:solidFill>
                  <a:srgbClr val="671C34"/>
                </a:solidFill>
              </a:rPr>
              <a:t>Control Interno</a:t>
            </a:r>
            <a:endParaRPr lang="es-419" sz="3200" dirty="0">
              <a:solidFill>
                <a:srgbClr val="671C34"/>
              </a:solidFill>
            </a:endParaRPr>
          </a:p>
        </p:txBody>
      </p:sp>
      <p:sp>
        <p:nvSpPr>
          <p:cNvPr id="1642" name="Google Shape;1642;p95"/>
          <p:cNvSpPr/>
          <p:nvPr/>
        </p:nvSpPr>
        <p:spPr>
          <a:xfrm>
            <a:off x="-22056" y="3684597"/>
            <a:ext cx="1228400" cy="819775"/>
          </a:xfrm>
          <a:custGeom>
            <a:avLst/>
            <a:gdLst/>
            <a:ahLst/>
            <a:cxnLst/>
            <a:rect l="l" t="t" r="r" b="b"/>
            <a:pathLst>
              <a:path w="49136" h="32791" extrusionOk="0">
                <a:moveTo>
                  <a:pt x="0" y="0"/>
                </a:moveTo>
                <a:lnTo>
                  <a:pt x="0" y="21882"/>
                </a:lnTo>
                <a:cubicBezTo>
                  <a:pt x="534" y="22083"/>
                  <a:pt x="1067" y="22249"/>
                  <a:pt x="1568" y="22449"/>
                </a:cubicBezTo>
                <a:cubicBezTo>
                  <a:pt x="11909" y="25952"/>
                  <a:pt x="22650" y="28354"/>
                  <a:pt x="33491" y="29555"/>
                </a:cubicBezTo>
                <a:cubicBezTo>
                  <a:pt x="34725" y="29688"/>
                  <a:pt x="35926" y="29821"/>
                  <a:pt x="37160" y="29921"/>
                </a:cubicBezTo>
                <a:cubicBezTo>
                  <a:pt x="38127" y="30755"/>
                  <a:pt x="39195" y="31356"/>
                  <a:pt x="40329" y="31823"/>
                </a:cubicBezTo>
                <a:cubicBezTo>
                  <a:pt x="41530" y="32323"/>
                  <a:pt x="42831" y="32623"/>
                  <a:pt x="44232" y="32790"/>
                </a:cubicBezTo>
                <a:cubicBezTo>
                  <a:pt x="45166" y="31356"/>
                  <a:pt x="46033" y="29855"/>
                  <a:pt x="46867" y="28354"/>
                </a:cubicBezTo>
                <a:cubicBezTo>
                  <a:pt x="47300" y="27520"/>
                  <a:pt x="47734" y="26686"/>
                  <a:pt x="48134" y="25852"/>
                </a:cubicBezTo>
                <a:cubicBezTo>
                  <a:pt x="48401" y="25318"/>
                  <a:pt x="48668" y="24751"/>
                  <a:pt x="48835" y="24184"/>
                </a:cubicBezTo>
                <a:cubicBezTo>
                  <a:pt x="48935" y="23884"/>
                  <a:pt x="49002" y="23617"/>
                  <a:pt x="49035" y="23317"/>
                </a:cubicBezTo>
                <a:cubicBezTo>
                  <a:pt x="49135" y="22416"/>
                  <a:pt x="47601" y="21249"/>
                  <a:pt x="47000" y="20548"/>
                </a:cubicBezTo>
                <a:cubicBezTo>
                  <a:pt x="46633" y="20448"/>
                  <a:pt x="46233" y="20348"/>
                  <a:pt x="45866" y="20248"/>
                </a:cubicBezTo>
                <a:cubicBezTo>
                  <a:pt x="44803" y="20007"/>
                  <a:pt x="43709" y="19886"/>
                  <a:pt x="42617" y="19886"/>
                </a:cubicBezTo>
                <a:cubicBezTo>
                  <a:pt x="41138" y="19886"/>
                  <a:pt x="39661" y="20107"/>
                  <a:pt x="38261" y="20548"/>
                </a:cubicBezTo>
                <a:cubicBezTo>
                  <a:pt x="37493" y="19981"/>
                  <a:pt x="36726" y="19381"/>
                  <a:pt x="35959" y="18814"/>
                </a:cubicBezTo>
                <a:cubicBezTo>
                  <a:pt x="25952" y="11341"/>
                  <a:pt x="15111" y="4470"/>
                  <a:pt x="3236" y="767"/>
                </a:cubicBezTo>
                <a:cubicBezTo>
                  <a:pt x="2202" y="434"/>
                  <a:pt x="1101" y="133"/>
                  <a:pt x="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95"/>
          <p:cNvSpPr/>
          <p:nvPr/>
        </p:nvSpPr>
        <p:spPr>
          <a:xfrm>
            <a:off x="962942" y="4017713"/>
            <a:ext cx="1008225" cy="862300"/>
          </a:xfrm>
          <a:custGeom>
            <a:avLst/>
            <a:gdLst/>
            <a:ahLst/>
            <a:cxnLst/>
            <a:rect l="l" t="t" r="r" b="b"/>
            <a:pathLst>
              <a:path w="40329" h="34492" extrusionOk="0">
                <a:moveTo>
                  <a:pt x="9407" y="0"/>
                </a:moveTo>
                <a:lnTo>
                  <a:pt x="6905" y="5271"/>
                </a:lnTo>
                <a:lnTo>
                  <a:pt x="6471" y="6172"/>
                </a:lnTo>
                <a:lnTo>
                  <a:pt x="2802" y="13844"/>
                </a:lnTo>
                <a:lnTo>
                  <a:pt x="1368" y="16846"/>
                </a:lnTo>
                <a:lnTo>
                  <a:pt x="0" y="19715"/>
                </a:lnTo>
                <a:lnTo>
                  <a:pt x="30922" y="34492"/>
                </a:lnTo>
                <a:lnTo>
                  <a:pt x="40329" y="14778"/>
                </a:lnTo>
                <a:lnTo>
                  <a:pt x="940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95"/>
          <p:cNvSpPr/>
          <p:nvPr/>
        </p:nvSpPr>
        <p:spPr>
          <a:xfrm>
            <a:off x="977787" y="4018627"/>
            <a:ext cx="326075" cy="223925"/>
          </a:xfrm>
          <a:custGeom>
            <a:avLst/>
            <a:gdLst/>
            <a:ahLst/>
            <a:cxnLst/>
            <a:rect l="l" t="t" r="r" b="b"/>
            <a:pathLst>
              <a:path w="13043" h="8957" extrusionOk="0">
                <a:moveTo>
                  <a:pt x="5261" y="0"/>
                </a:moveTo>
                <a:cubicBezTo>
                  <a:pt x="3131" y="0"/>
                  <a:pt x="1065" y="1332"/>
                  <a:pt x="367" y="3606"/>
                </a:cubicBezTo>
                <a:cubicBezTo>
                  <a:pt x="0" y="4740"/>
                  <a:pt x="100" y="6074"/>
                  <a:pt x="834" y="7008"/>
                </a:cubicBezTo>
                <a:cubicBezTo>
                  <a:pt x="1485" y="7876"/>
                  <a:pt x="2625" y="8283"/>
                  <a:pt x="3746" y="8283"/>
                </a:cubicBezTo>
                <a:cubicBezTo>
                  <a:pt x="3832" y="8283"/>
                  <a:pt x="3918" y="8280"/>
                  <a:pt x="4003" y="8276"/>
                </a:cubicBezTo>
                <a:cubicBezTo>
                  <a:pt x="5204" y="8209"/>
                  <a:pt x="6305" y="7709"/>
                  <a:pt x="7339" y="7108"/>
                </a:cubicBezTo>
                <a:cubicBezTo>
                  <a:pt x="7472" y="7075"/>
                  <a:pt x="7572" y="7008"/>
                  <a:pt x="7672" y="6975"/>
                </a:cubicBezTo>
                <a:cubicBezTo>
                  <a:pt x="7695" y="6972"/>
                  <a:pt x="7717" y="6971"/>
                  <a:pt x="7739" y="6971"/>
                </a:cubicBezTo>
                <a:cubicBezTo>
                  <a:pt x="8007" y="6971"/>
                  <a:pt x="8221" y="7154"/>
                  <a:pt x="8406" y="7308"/>
                </a:cubicBezTo>
                <a:cubicBezTo>
                  <a:pt x="9207" y="7942"/>
                  <a:pt x="10108" y="8442"/>
                  <a:pt x="11042" y="8776"/>
                </a:cubicBezTo>
                <a:cubicBezTo>
                  <a:pt x="11317" y="8886"/>
                  <a:pt x="11644" y="8957"/>
                  <a:pt x="11951" y="8957"/>
                </a:cubicBezTo>
                <a:cubicBezTo>
                  <a:pt x="12388" y="8957"/>
                  <a:pt x="12786" y="8814"/>
                  <a:pt x="12943" y="8442"/>
                </a:cubicBezTo>
                <a:cubicBezTo>
                  <a:pt x="13043" y="8176"/>
                  <a:pt x="13010" y="7909"/>
                  <a:pt x="12976" y="7642"/>
                </a:cubicBezTo>
                <a:cubicBezTo>
                  <a:pt x="12509" y="4873"/>
                  <a:pt x="10508" y="2638"/>
                  <a:pt x="8240" y="970"/>
                </a:cubicBezTo>
                <a:cubicBezTo>
                  <a:pt x="7329" y="309"/>
                  <a:pt x="6287" y="0"/>
                  <a:pt x="5261"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95"/>
          <p:cNvSpPr/>
          <p:nvPr/>
        </p:nvSpPr>
        <p:spPr>
          <a:xfrm>
            <a:off x="-21231" y="3619733"/>
            <a:ext cx="901500" cy="824775"/>
          </a:xfrm>
          <a:custGeom>
            <a:avLst/>
            <a:gdLst/>
            <a:ahLst/>
            <a:cxnLst/>
            <a:rect l="l" t="t" r="r" b="b"/>
            <a:pathLst>
              <a:path w="36060" h="32991" extrusionOk="0">
                <a:moveTo>
                  <a:pt x="0" y="0"/>
                </a:moveTo>
                <a:lnTo>
                  <a:pt x="0" y="25152"/>
                </a:lnTo>
                <a:cubicBezTo>
                  <a:pt x="7972" y="27553"/>
                  <a:pt x="16679" y="29588"/>
                  <a:pt x="23217" y="30989"/>
                </a:cubicBezTo>
                <a:cubicBezTo>
                  <a:pt x="29188" y="32257"/>
                  <a:pt x="33324" y="32991"/>
                  <a:pt x="33324" y="32991"/>
                </a:cubicBezTo>
                <a:lnTo>
                  <a:pt x="33491" y="32324"/>
                </a:lnTo>
                <a:lnTo>
                  <a:pt x="35959" y="21583"/>
                </a:lnTo>
                <a:lnTo>
                  <a:pt x="36059" y="21149"/>
                </a:lnTo>
                <a:cubicBezTo>
                  <a:pt x="28120" y="13176"/>
                  <a:pt x="12409" y="6038"/>
                  <a:pt x="0"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95"/>
          <p:cNvSpPr/>
          <p:nvPr/>
        </p:nvSpPr>
        <p:spPr>
          <a:xfrm>
            <a:off x="743200" y="4023197"/>
            <a:ext cx="178500" cy="421150"/>
          </a:xfrm>
          <a:custGeom>
            <a:avLst/>
            <a:gdLst/>
            <a:ahLst/>
            <a:cxnLst/>
            <a:rect l="l" t="t" r="r" b="b"/>
            <a:pathLst>
              <a:path w="7140" h="16846" extrusionOk="0">
                <a:moveTo>
                  <a:pt x="2302" y="0"/>
                </a:moveTo>
                <a:lnTo>
                  <a:pt x="1" y="16446"/>
                </a:lnTo>
                <a:lnTo>
                  <a:pt x="2736" y="16846"/>
                </a:lnTo>
                <a:lnTo>
                  <a:pt x="7139" y="2969"/>
                </a:lnTo>
                <a:lnTo>
                  <a:pt x="2302" y="0"/>
                </a:ln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95"/>
          <p:cNvSpPr/>
          <p:nvPr/>
        </p:nvSpPr>
        <p:spPr>
          <a:xfrm>
            <a:off x="29452" y="3804172"/>
            <a:ext cx="580425" cy="281075"/>
          </a:xfrm>
          <a:custGeom>
            <a:avLst/>
            <a:gdLst/>
            <a:ahLst/>
            <a:cxnLst/>
            <a:rect l="l" t="t" r="r" b="b"/>
            <a:pathLst>
              <a:path w="23217" h="11243" extrusionOk="0">
                <a:moveTo>
                  <a:pt x="0" y="1"/>
                </a:moveTo>
                <a:lnTo>
                  <a:pt x="0" y="5405"/>
                </a:lnTo>
                <a:cubicBezTo>
                  <a:pt x="7972" y="7806"/>
                  <a:pt x="16679" y="9841"/>
                  <a:pt x="23217" y="11242"/>
                </a:cubicBezTo>
                <a:cubicBezTo>
                  <a:pt x="16245" y="7806"/>
                  <a:pt x="5270" y="2536"/>
                  <a:pt x="0"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6"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1066663" y="4171318"/>
            <a:ext cx="825438" cy="40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01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579215" y="262764"/>
            <a:ext cx="5074483" cy="482400"/>
          </a:xfrm>
          <a:prstGeom prst="rect">
            <a:avLst/>
          </a:prstGeom>
        </p:spPr>
        <p:txBody>
          <a:bodyPr spcFirstLastPara="1" wrap="square" lIns="91425" tIns="91425" rIns="91425" bIns="91425" anchor="b" anchorCtr="0">
            <a:noAutofit/>
          </a:bodyPr>
          <a:lstStyle/>
          <a:p>
            <a:r>
              <a:rPr lang="es-ES" sz="2000" dirty="0">
                <a:solidFill>
                  <a:srgbClr val="671C34"/>
                </a:solidFill>
              </a:rPr>
              <a:t>7. Dimensión: Control Interno </a:t>
            </a:r>
          </a:p>
        </p:txBody>
      </p:sp>
      <p:sp>
        <p:nvSpPr>
          <p:cNvPr id="1638" name="Google Shape;1638;p95"/>
          <p:cNvSpPr txBox="1">
            <a:spLocks noGrp="1"/>
          </p:cNvSpPr>
          <p:nvPr>
            <p:ph type="subTitle" idx="2"/>
          </p:nvPr>
        </p:nvSpPr>
        <p:spPr>
          <a:xfrm>
            <a:off x="271762" y="1357770"/>
            <a:ext cx="3627200" cy="2913825"/>
          </a:xfrm>
          <a:prstGeom prst="rect">
            <a:avLst/>
          </a:prstGeom>
        </p:spPr>
        <p:txBody>
          <a:bodyPr spcFirstLastPara="1" wrap="square" lIns="91425" tIns="91425" rIns="91425" bIns="91425" anchor="t" anchorCtr="0">
            <a:noAutofit/>
          </a:bodyPr>
          <a:lstStyle/>
          <a:p>
            <a:pPr marL="0" lvl="0" indent="0" algn="just"/>
            <a:r>
              <a:rPr lang="es-ES" dirty="0"/>
              <a:t>MIPG promueve el mejoramiento continuo de las entidades, razón por la cual éstas deben establecer acciones, métodos y procedimientos de control y de gestión del riesgo, así como mecanismos para la prevención y evaluación de éste. El Control Interno es la clave para asegurar razonablemente que las demás dimensiones de MIPG cumplan su propósito.</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32" name="Imagen 31">
            <a:extLst>
              <a:ext uri="{FF2B5EF4-FFF2-40B4-BE49-F238E27FC236}">
                <a16:creationId xmlns:a16="http://schemas.microsoft.com/office/drawing/2014/main" id="{110264DB-F075-2660-F6B0-808D4A860D22}"/>
              </a:ext>
            </a:extLst>
          </p:cNvPr>
          <p:cNvPicPr>
            <a:picLocks noChangeAspect="1"/>
          </p:cNvPicPr>
          <p:nvPr/>
        </p:nvPicPr>
        <p:blipFill rotWithShape="1">
          <a:blip r:embed="rId11"/>
          <a:srcRect l="34419" t="26348" r="15251" b="31806"/>
          <a:stretch/>
        </p:blipFill>
        <p:spPr>
          <a:xfrm>
            <a:off x="4192324" y="946197"/>
            <a:ext cx="4883857" cy="3542976"/>
          </a:xfrm>
          <a:prstGeom prst="rect">
            <a:avLst/>
          </a:prstGeom>
        </p:spPr>
      </p:pic>
      <p:sp>
        <p:nvSpPr>
          <p:cNvPr id="2" name="CuadroTexto 1">
            <a:extLst>
              <a:ext uri="{FF2B5EF4-FFF2-40B4-BE49-F238E27FC236}">
                <a16:creationId xmlns:a16="http://schemas.microsoft.com/office/drawing/2014/main" id="{8E8E7E00-CACA-49EB-2C7D-30BA1CC36856}"/>
              </a:ext>
            </a:extLst>
          </p:cNvPr>
          <p:cNvSpPr txBox="1"/>
          <p:nvPr/>
        </p:nvSpPr>
        <p:spPr>
          <a:xfrm>
            <a:off x="271762" y="965029"/>
            <a:ext cx="5099220" cy="307777"/>
          </a:xfrm>
          <a:prstGeom prst="rect">
            <a:avLst/>
          </a:prstGeom>
          <a:noFill/>
        </p:spPr>
        <p:txBody>
          <a:bodyPr wrap="square">
            <a:spAutoFit/>
          </a:bodyPr>
          <a:lstStyle/>
          <a:p>
            <a:r>
              <a:rPr lang="es-ES" sz="1400" b="1" dirty="0">
                <a:solidFill>
                  <a:srgbClr val="671C34"/>
                </a:solidFill>
                <a:latin typeface="Livvic"/>
              </a:rPr>
              <a:t>Descripción: </a:t>
            </a:r>
            <a:endParaRPr lang="es-CO" dirty="0"/>
          </a:p>
        </p:txBody>
      </p:sp>
    </p:spTree>
    <p:extLst>
      <p:ext uri="{BB962C8B-B14F-4D97-AF65-F5344CB8AC3E}">
        <p14:creationId xmlns:p14="http://schemas.microsoft.com/office/powerpoint/2010/main" val="1378830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97"/>
          <p:cNvSpPr txBox="1">
            <a:spLocks noGrp="1"/>
          </p:cNvSpPr>
          <p:nvPr>
            <p:ph type="title"/>
          </p:nvPr>
        </p:nvSpPr>
        <p:spPr>
          <a:xfrm>
            <a:off x="1499722" y="235406"/>
            <a:ext cx="5430234" cy="663151"/>
          </a:xfrm>
          <a:prstGeom prst="rect">
            <a:avLst/>
          </a:prstGeom>
        </p:spPr>
        <p:txBody>
          <a:bodyPr spcFirstLastPara="1" wrap="square" lIns="91425" tIns="91425" rIns="91425" bIns="91425" anchor="t" anchorCtr="0">
            <a:noAutofit/>
          </a:bodyPr>
          <a:lstStyle/>
          <a:p>
            <a:pPr algn="ctr"/>
            <a:r>
              <a:rPr lang="es-ES" sz="2800" dirty="0">
                <a:solidFill>
                  <a:schemeClr val="accent3"/>
                </a:solidFill>
              </a:rPr>
              <a:t>Componentes del Modelo Estándar de Control Interno MECI</a:t>
            </a:r>
          </a:p>
        </p:txBody>
      </p:sp>
      <p:grpSp>
        <p:nvGrpSpPr>
          <p:cNvPr id="49" name="Grupo 48"/>
          <p:cNvGrpSpPr/>
          <p:nvPr/>
        </p:nvGrpSpPr>
        <p:grpSpPr>
          <a:xfrm>
            <a:off x="-82484" y="-94768"/>
            <a:ext cx="9294302" cy="5249634"/>
            <a:chOff x="-82484" y="-94768"/>
            <a:chExt cx="9294302" cy="5249634"/>
          </a:xfrm>
        </p:grpSpPr>
        <p:pic>
          <p:nvPicPr>
            <p:cNvPr id="50" name="Imagen 49">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51" name="Rectángulo 50">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52" name="Imagen 51">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53" name="Imagen 52">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54" name="Imagen 53">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55" name="Imagen 54">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56" name="Imagen 55">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57" name="Imagen 56">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58" name="CuadroTexto 57">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59" name="CuadroTexto 58">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60" name="Imagen 59">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7" name="Imagen 16">
            <a:extLst>
              <a:ext uri="{FF2B5EF4-FFF2-40B4-BE49-F238E27FC236}">
                <a16:creationId xmlns:a16="http://schemas.microsoft.com/office/drawing/2014/main" id="{A9EB25EC-7B4A-569E-394C-49E4F5C05C05}"/>
              </a:ext>
            </a:extLst>
          </p:cNvPr>
          <p:cNvPicPr>
            <a:picLocks noChangeAspect="1"/>
          </p:cNvPicPr>
          <p:nvPr/>
        </p:nvPicPr>
        <p:blipFill rotWithShape="1">
          <a:blip r:embed="rId11"/>
          <a:srcRect l="35116" t="45256" r="15251" b="9907"/>
          <a:stretch/>
        </p:blipFill>
        <p:spPr>
          <a:xfrm>
            <a:off x="24405" y="1356562"/>
            <a:ext cx="5875652" cy="3218845"/>
          </a:xfrm>
          <a:prstGeom prst="rect">
            <a:avLst/>
          </a:prstGeom>
        </p:spPr>
      </p:pic>
      <p:sp>
        <p:nvSpPr>
          <p:cNvPr id="2" name="CuadroTexto 1">
            <a:extLst>
              <a:ext uri="{FF2B5EF4-FFF2-40B4-BE49-F238E27FC236}">
                <a16:creationId xmlns:a16="http://schemas.microsoft.com/office/drawing/2014/main" id="{67A45CA7-8DEE-461B-A106-74C2C9B0A8B4}"/>
              </a:ext>
            </a:extLst>
          </p:cNvPr>
          <p:cNvSpPr txBox="1"/>
          <p:nvPr/>
        </p:nvSpPr>
        <p:spPr>
          <a:xfrm>
            <a:off x="5900057" y="1480457"/>
            <a:ext cx="2830286" cy="2462213"/>
          </a:xfrm>
          <a:prstGeom prst="rect">
            <a:avLst/>
          </a:prstGeom>
          <a:noFill/>
        </p:spPr>
        <p:txBody>
          <a:bodyPr wrap="square" rtlCol="0">
            <a:spAutoFit/>
          </a:bodyPr>
          <a:lstStyle/>
          <a:p>
            <a:pPr algn="just"/>
            <a:r>
              <a:rPr lang="es-ES" b="1" dirty="0">
                <a:solidFill>
                  <a:srgbClr val="E65955"/>
                </a:solidFill>
                <a:latin typeface="Livvic" panose="020B0604020202020204" charset="0"/>
              </a:rPr>
              <a:t>Lineamientos generales:</a:t>
            </a:r>
          </a:p>
          <a:p>
            <a:pPr algn="just"/>
            <a:endParaRPr lang="es-ES" b="1" dirty="0">
              <a:solidFill>
                <a:srgbClr val="E65955"/>
              </a:solidFill>
              <a:latin typeface="Livvic" panose="020B0604020202020204" charset="0"/>
            </a:endParaRPr>
          </a:p>
          <a:p>
            <a:pPr algn="just"/>
            <a:r>
              <a:rPr lang="es-ES" dirty="0">
                <a:latin typeface="Livvic" panose="020B0604020202020204" charset="0"/>
              </a:rPr>
              <a:t>Todas las entidades cuentan con una estructura para la gestión y adecuada operación, dentro de la cual se encuentran inmersos los controles; para las entidades objeto de aplicación de MIPG, esta estructura la determina dicho Modelo. La actualización del MECI a través de MIPG.</a:t>
            </a:r>
            <a:endParaRPr lang="es-CO" dirty="0">
              <a:latin typeface="Livvic" panose="020B0604020202020204" charset="0"/>
            </a:endParaRPr>
          </a:p>
        </p:txBody>
      </p:sp>
    </p:spTree>
    <p:extLst>
      <p:ext uri="{BB962C8B-B14F-4D97-AF65-F5344CB8AC3E}">
        <p14:creationId xmlns:p14="http://schemas.microsoft.com/office/powerpoint/2010/main" val="265961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p95"/>
          <p:cNvSpPr txBox="1">
            <a:spLocks noGrp="1"/>
          </p:cNvSpPr>
          <p:nvPr>
            <p:ph type="title"/>
          </p:nvPr>
        </p:nvSpPr>
        <p:spPr>
          <a:xfrm>
            <a:off x="1579215" y="262764"/>
            <a:ext cx="5074483" cy="482400"/>
          </a:xfrm>
          <a:prstGeom prst="rect">
            <a:avLst/>
          </a:prstGeom>
        </p:spPr>
        <p:txBody>
          <a:bodyPr spcFirstLastPara="1" wrap="square" lIns="91425" tIns="91425" rIns="91425" bIns="91425" anchor="b" anchorCtr="0">
            <a:noAutofit/>
          </a:bodyPr>
          <a:lstStyle/>
          <a:p>
            <a:r>
              <a:rPr lang="es-ES" sz="2400" dirty="0">
                <a:solidFill>
                  <a:schemeClr val="accent3"/>
                </a:solidFill>
              </a:rPr>
              <a:t>Líneas de defensa </a:t>
            </a:r>
          </a:p>
        </p:txBody>
      </p:sp>
      <p:sp>
        <p:nvSpPr>
          <p:cNvPr id="1638" name="Google Shape;1638;p95"/>
          <p:cNvSpPr txBox="1">
            <a:spLocks noGrp="1"/>
          </p:cNvSpPr>
          <p:nvPr>
            <p:ph type="subTitle" idx="2"/>
          </p:nvPr>
        </p:nvSpPr>
        <p:spPr>
          <a:xfrm>
            <a:off x="375621" y="1245422"/>
            <a:ext cx="3272161" cy="2913825"/>
          </a:xfrm>
          <a:prstGeom prst="rect">
            <a:avLst/>
          </a:prstGeom>
        </p:spPr>
        <p:txBody>
          <a:bodyPr spcFirstLastPara="1" wrap="square" lIns="91425" tIns="91425" rIns="91425" bIns="91425" anchor="t" anchorCtr="0">
            <a:noAutofit/>
          </a:bodyPr>
          <a:lstStyle/>
          <a:p>
            <a:pPr marL="0" lvl="0" indent="0" algn="just"/>
            <a:r>
              <a:rPr lang="es-ES" dirty="0"/>
              <a:t>La anterior estructura definida para el MECI está acompañada de un esquema de asignación de responsabilidades y roles para la gestión del riesgo y el control, el cual se distribuye en diversos servidores de la entidad, no siendo ésta una tarea exclusiva de las oficinas de control interno. </a:t>
            </a:r>
          </a:p>
        </p:txBody>
      </p:sp>
      <p:sp>
        <p:nvSpPr>
          <p:cNvPr id="1652" name="Google Shape;1652;p95"/>
          <p:cNvSpPr/>
          <p:nvPr/>
        </p:nvSpPr>
        <p:spPr>
          <a:xfrm>
            <a:off x="1181258" y="4693688"/>
            <a:ext cx="1292021" cy="485807"/>
          </a:xfrm>
          <a:custGeom>
            <a:avLst/>
            <a:gdLst/>
            <a:ahLst/>
            <a:cxnLst/>
            <a:rect l="l" t="t" r="r" b="b"/>
            <a:pathLst>
              <a:path w="67249" h="25286" extrusionOk="0">
                <a:moveTo>
                  <a:pt x="1968" y="1"/>
                </a:moveTo>
                <a:lnTo>
                  <a:pt x="767" y="15345"/>
                </a:lnTo>
                <a:lnTo>
                  <a:pt x="0" y="25286"/>
                </a:lnTo>
                <a:lnTo>
                  <a:pt x="67248" y="25286"/>
                </a:lnTo>
                <a:lnTo>
                  <a:pt x="65280"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95"/>
          <p:cNvSpPr/>
          <p:nvPr/>
        </p:nvSpPr>
        <p:spPr>
          <a:xfrm>
            <a:off x="1195995" y="4693688"/>
            <a:ext cx="1220878" cy="485807"/>
          </a:xfrm>
          <a:custGeom>
            <a:avLst/>
            <a:gdLst/>
            <a:ahLst/>
            <a:cxnLst/>
            <a:rect l="l" t="t" r="r" b="b"/>
            <a:pathLst>
              <a:path w="63546" h="25286" extrusionOk="0">
                <a:moveTo>
                  <a:pt x="1201" y="1"/>
                </a:moveTo>
                <a:lnTo>
                  <a:pt x="0" y="15345"/>
                </a:lnTo>
                <a:lnTo>
                  <a:pt x="9941" y="25286"/>
                </a:lnTo>
                <a:lnTo>
                  <a:pt x="63546" y="25286"/>
                </a:lnTo>
                <a:lnTo>
                  <a:pt x="38261" y="1"/>
                </a:lnTo>
                <a:close/>
              </a:path>
            </a:pathLst>
          </a:custGeom>
          <a:solidFill>
            <a:srgbClr val="7F4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 name="Grupo 19"/>
          <p:cNvGrpSpPr/>
          <p:nvPr/>
        </p:nvGrpSpPr>
        <p:grpSpPr>
          <a:xfrm>
            <a:off x="-150302" y="-106134"/>
            <a:ext cx="9294302" cy="5249634"/>
            <a:chOff x="-82484" y="-94768"/>
            <a:chExt cx="9294302" cy="5249634"/>
          </a:xfrm>
        </p:grpSpPr>
        <p:pic>
          <p:nvPicPr>
            <p:cNvPr id="21" name="Imagen 20">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22" name="Rectángulo 21">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23" name="Imagen 22">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24" name="Imagen 23">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25" name="Imagen 24">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26" name="Imagen 25">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27" name="Imagen 26">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28" name="Imagen 27">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29" name="CuadroTexto 28">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30" name="CuadroTexto 29">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31" name="Imagen 30">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pic>
        <p:nvPicPr>
          <p:cNvPr id="19" name="Imagen 18">
            <a:extLst>
              <a:ext uri="{FF2B5EF4-FFF2-40B4-BE49-F238E27FC236}">
                <a16:creationId xmlns:a16="http://schemas.microsoft.com/office/drawing/2014/main" id="{11C5D16D-F204-AD64-B5E6-4FF4AEC1EF8A}"/>
              </a:ext>
            </a:extLst>
          </p:cNvPr>
          <p:cNvPicPr>
            <a:picLocks noChangeAspect="1"/>
          </p:cNvPicPr>
          <p:nvPr/>
        </p:nvPicPr>
        <p:blipFill rotWithShape="1">
          <a:blip r:embed="rId11"/>
          <a:srcRect l="37223" t="38558" r="23449" b="18837"/>
          <a:stretch/>
        </p:blipFill>
        <p:spPr>
          <a:xfrm>
            <a:off x="4116456" y="866909"/>
            <a:ext cx="4862456" cy="3292338"/>
          </a:xfrm>
          <a:prstGeom prst="rect">
            <a:avLst/>
          </a:prstGeom>
        </p:spPr>
      </p:pic>
    </p:spTree>
    <p:extLst>
      <p:ext uri="{BB962C8B-B14F-4D97-AF65-F5344CB8AC3E}">
        <p14:creationId xmlns:p14="http://schemas.microsoft.com/office/powerpoint/2010/main" val="12953294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233" name="Google Shape;2233;p106"/>
          <p:cNvSpPr txBox="1"/>
          <p:nvPr/>
        </p:nvSpPr>
        <p:spPr>
          <a:xfrm>
            <a:off x="488579" y="1800305"/>
            <a:ext cx="5112231" cy="480000"/>
          </a:xfrm>
          <a:prstGeom prst="rect">
            <a:avLst/>
          </a:prstGeom>
          <a:noFill/>
          <a:ln>
            <a:noFill/>
          </a:ln>
        </p:spPr>
        <p:txBody>
          <a:bodyPr spcFirstLastPara="1" wrap="square" lIns="91425" tIns="91425" rIns="91425" bIns="91425" anchor="t" anchorCtr="0">
            <a:noAutofit/>
          </a:bodyPr>
          <a:lstStyle/>
          <a:p>
            <a:pPr lvl="0" algn="just"/>
            <a:r>
              <a:rPr lang="es-ES" dirty="0">
                <a:solidFill>
                  <a:schemeClr val="dk2"/>
                </a:solidFill>
                <a:latin typeface="Livvic"/>
                <a:ea typeface="Livvic"/>
                <a:cs typeface="Livvic"/>
                <a:sym typeface="Livvic"/>
              </a:rPr>
              <a:t>En el caso de la Política de Control Interno se cuenta con una herramienta que permite que cada entidad evalúe semestralmente su Sistema de Control Interno de manera integral y permitirle al jefe de control interno o quien haga sus veces llevar a cabo el informe de evaluación independiente sobre el mismo para su publicación cada seis (6) meses, en el sitio web de la entidad, en cumplimiento en el artículo 156 del Decreto 2106 de 2019.</a:t>
            </a:r>
          </a:p>
        </p:txBody>
      </p:sp>
      <p:grpSp>
        <p:nvGrpSpPr>
          <p:cNvPr id="16" name="Google Shape;2133;p106"/>
          <p:cNvGrpSpPr/>
          <p:nvPr/>
        </p:nvGrpSpPr>
        <p:grpSpPr>
          <a:xfrm>
            <a:off x="4789311" y="920386"/>
            <a:ext cx="5560035" cy="4223114"/>
            <a:chOff x="1791988" y="1195625"/>
            <a:chExt cx="5560035" cy="4223114"/>
          </a:xfrm>
        </p:grpSpPr>
        <p:sp>
          <p:nvSpPr>
            <p:cNvPr id="18" name="Google Shape;2134;p106"/>
            <p:cNvSpPr/>
            <p:nvPr/>
          </p:nvSpPr>
          <p:spPr>
            <a:xfrm>
              <a:off x="2147151" y="3983113"/>
              <a:ext cx="4464809" cy="1339728"/>
            </a:xfrm>
            <a:custGeom>
              <a:avLst/>
              <a:gdLst/>
              <a:ahLst/>
              <a:cxnLst/>
              <a:rect l="l" t="t" r="r" b="b"/>
              <a:pathLst>
                <a:path w="218890" h="65681" extrusionOk="0">
                  <a:moveTo>
                    <a:pt x="66648" y="0"/>
                  </a:moveTo>
                  <a:lnTo>
                    <a:pt x="66648" y="12976"/>
                  </a:lnTo>
                  <a:lnTo>
                    <a:pt x="54473" y="12976"/>
                  </a:lnTo>
                  <a:lnTo>
                    <a:pt x="54473" y="15845"/>
                  </a:lnTo>
                  <a:lnTo>
                    <a:pt x="50236" y="15845"/>
                  </a:lnTo>
                  <a:lnTo>
                    <a:pt x="50236" y="11108"/>
                  </a:lnTo>
                  <a:lnTo>
                    <a:pt x="51671" y="11108"/>
                  </a:lnTo>
                  <a:lnTo>
                    <a:pt x="47768" y="7205"/>
                  </a:lnTo>
                  <a:lnTo>
                    <a:pt x="43865" y="11108"/>
                  </a:lnTo>
                  <a:lnTo>
                    <a:pt x="45266" y="11108"/>
                  </a:lnTo>
                  <a:lnTo>
                    <a:pt x="45266" y="16879"/>
                  </a:lnTo>
                  <a:lnTo>
                    <a:pt x="43365" y="16879"/>
                  </a:lnTo>
                  <a:lnTo>
                    <a:pt x="43365" y="12542"/>
                  </a:lnTo>
                  <a:lnTo>
                    <a:pt x="31523" y="12542"/>
                  </a:lnTo>
                  <a:lnTo>
                    <a:pt x="31523" y="18847"/>
                  </a:lnTo>
                  <a:lnTo>
                    <a:pt x="28154" y="18847"/>
                  </a:lnTo>
                  <a:lnTo>
                    <a:pt x="28154" y="10841"/>
                  </a:lnTo>
                  <a:cubicBezTo>
                    <a:pt x="27720" y="10408"/>
                    <a:pt x="27487" y="10141"/>
                    <a:pt x="27053" y="9707"/>
                  </a:cubicBezTo>
                  <a:lnTo>
                    <a:pt x="23717" y="9707"/>
                  </a:lnTo>
                  <a:cubicBezTo>
                    <a:pt x="23284" y="10141"/>
                    <a:pt x="23050" y="10408"/>
                    <a:pt x="22616" y="10841"/>
                  </a:cubicBezTo>
                  <a:lnTo>
                    <a:pt x="22616" y="21449"/>
                  </a:lnTo>
                  <a:lnTo>
                    <a:pt x="14511" y="21449"/>
                  </a:lnTo>
                  <a:lnTo>
                    <a:pt x="14511" y="41130"/>
                  </a:lnTo>
                  <a:lnTo>
                    <a:pt x="10941" y="41130"/>
                  </a:lnTo>
                  <a:lnTo>
                    <a:pt x="10941" y="30522"/>
                  </a:lnTo>
                  <a:lnTo>
                    <a:pt x="0" y="30522"/>
                  </a:lnTo>
                  <a:lnTo>
                    <a:pt x="0" y="65680"/>
                  </a:lnTo>
                  <a:lnTo>
                    <a:pt x="218890" y="65680"/>
                  </a:lnTo>
                  <a:lnTo>
                    <a:pt x="218890" y="14310"/>
                  </a:lnTo>
                  <a:lnTo>
                    <a:pt x="216455" y="11875"/>
                  </a:lnTo>
                  <a:lnTo>
                    <a:pt x="209617" y="11875"/>
                  </a:lnTo>
                  <a:lnTo>
                    <a:pt x="207215" y="14310"/>
                  </a:lnTo>
                  <a:lnTo>
                    <a:pt x="207215" y="28454"/>
                  </a:lnTo>
                  <a:lnTo>
                    <a:pt x="205914" y="28454"/>
                  </a:lnTo>
                  <a:lnTo>
                    <a:pt x="205914" y="17212"/>
                  </a:lnTo>
                  <a:lnTo>
                    <a:pt x="197541" y="17212"/>
                  </a:lnTo>
                  <a:lnTo>
                    <a:pt x="197541" y="25285"/>
                  </a:lnTo>
                  <a:cubicBezTo>
                    <a:pt x="197541" y="25285"/>
                    <a:pt x="196711" y="25596"/>
                    <a:pt x="196158" y="25596"/>
                  </a:cubicBezTo>
                  <a:cubicBezTo>
                    <a:pt x="195881" y="25596"/>
                    <a:pt x="195673" y="25518"/>
                    <a:pt x="195673" y="25285"/>
                  </a:cubicBezTo>
                  <a:lnTo>
                    <a:pt x="195673" y="13443"/>
                  </a:lnTo>
                  <a:lnTo>
                    <a:pt x="193105" y="10875"/>
                  </a:lnTo>
                  <a:lnTo>
                    <a:pt x="187401" y="10875"/>
                  </a:lnTo>
                  <a:cubicBezTo>
                    <a:pt x="186400" y="11875"/>
                    <a:pt x="185833" y="12442"/>
                    <a:pt x="184799" y="13443"/>
                  </a:cubicBezTo>
                  <a:lnTo>
                    <a:pt x="184799" y="20281"/>
                  </a:lnTo>
                  <a:lnTo>
                    <a:pt x="172857" y="20281"/>
                  </a:lnTo>
                  <a:lnTo>
                    <a:pt x="172857" y="10174"/>
                  </a:lnTo>
                  <a:lnTo>
                    <a:pt x="158980" y="10174"/>
                  </a:lnTo>
                  <a:lnTo>
                    <a:pt x="158980" y="24684"/>
                  </a:lnTo>
                  <a:lnTo>
                    <a:pt x="151575" y="24684"/>
                  </a:lnTo>
                  <a:lnTo>
                    <a:pt x="151575" y="3870"/>
                  </a:lnTo>
                  <a:lnTo>
                    <a:pt x="132795" y="3870"/>
                  </a:lnTo>
                  <a:lnTo>
                    <a:pt x="132795" y="24518"/>
                  </a:lnTo>
                  <a:lnTo>
                    <a:pt x="128659" y="24518"/>
                  </a:lnTo>
                  <a:lnTo>
                    <a:pt x="128659" y="15278"/>
                  </a:lnTo>
                  <a:lnTo>
                    <a:pt x="125323" y="15278"/>
                  </a:lnTo>
                  <a:lnTo>
                    <a:pt x="125323" y="22349"/>
                  </a:lnTo>
                  <a:lnTo>
                    <a:pt x="117251" y="22349"/>
                  </a:lnTo>
                  <a:lnTo>
                    <a:pt x="117251" y="7939"/>
                  </a:lnTo>
                  <a:lnTo>
                    <a:pt x="105943" y="7939"/>
                  </a:lnTo>
                  <a:lnTo>
                    <a:pt x="105943" y="22683"/>
                  </a:lnTo>
                  <a:cubicBezTo>
                    <a:pt x="105943" y="22683"/>
                    <a:pt x="102933" y="22342"/>
                    <a:pt x="100927" y="22342"/>
                  </a:cubicBezTo>
                  <a:cubicBezTo>
                    <a:pt x="99924" y="22342"/>
                    <a:pt x="99171" y="22427"/>
                    <a:pt x="99171" y="22683"/>
                  </a:cubicBezTo>
                  <a:lnTo>
                    <a:pt x="99171"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135;p106"/>
            <p:cNvSpPr/>
            <p:nvPr/>
          </p:nvSpPr>
          <p:spPr>
            <a:xfrm>
              <a:off x="1791988" y="4573877"/>
              <a:ext cx="751199" cy="844191"/>
            </a:xfrm>
            <a:custGeom>
              <a:avLst/>
              <a:gdLst/>
              <a:ahLst/>
              <a:cxnLst/>
              <a:rect l="l" t="t" r="r" b="b"/>
              <a:pathLst>
                <a:path w="36828" h="41387" extrusionOk="0">
                  <a:moveTo>
                    <a:pt x="15556" y="0"/>
                  </a:moveTo>
                  <a:cubicBezTo>
                    <a:pt x="15387" y="0"/>
                    <a:pt x="15217" y="8"/>
                    <a:pt x="15045" y="24"/>
                  </a:cubicBezTo>
                  <a:cubicBezTo>
                    <a:pt x="11709" y="290"/>
                    <a:pt x="9274" y="3393"/>
                    <a:pt x="9674" y="8296"/>
                  </a:cubicBezTo>
                  <a:cubicBezTo>
                    <a:pt x="9975" y="11699"/>
                    <a:pt x="11576" y="15068"/>
                    <a:pt x="13677" y="16702"/>
                  </a:cubicBezTo>
                  <a:lnTo>
                    <a:pt x="13644" y="21339"/>
                  </a:lnTo>
                  <a:cubicBezTo>
                    <a:pt x="9875" y="22873"/>
                    <a:pt x="501" y="26876"/>
                    <a:pt x="268" y="28310"/>
                  </a:cubicBezTo>
                  <a:cubicBezTo>
                    <a:pt x="1" y="30112"/>
                    <a:pt x="134" y="41386"/>
                    <a:pt x="134" y="41386"/>
                  </a:cubicBezTo>
                  <a:lnTo>
                    <a:pt x="18481" y="39819"/>
                  </a:lnTo>
                  <a:lnTo>
                    <a:pt x="36827" y="38218"/>
                  </a:lnTo>
                  <a:cubicBezTo>
                    <a:pt x="36827" y="38218"/>
                    <a:pt x="35026" y="27076"/>
                    <a:pt x="34459" y="25342"/>
                  </a:cubicBezTo>
                  <a:cubicBezTo>
                    <a:pt x="33992" y="23974"/>
                    <a:pt x="24051" y="21639"/>
                    <a:pt x="20082" y="20772"/>
                  </a:cubicBezTo>
                  <a:lnTo>
                    <a:pt x="19281" y="16202"/>
                  </a:lnTo>
                  <a:cubicBezTo>
                    <a:pt x="21049" y="14234"/>
                    <a:pt x="22050" y="10631"/>
                    <a:pt x="21750" y="7262"/>
                  </a:cubicBezTo>
                  <a:cubicBezTo>
                    <a:pt x="21370" y="2611"/>
                    <a:pt x="18679" y="0"/>
                    <a:pt x="15556" y="0"/>
                  </a:cubicBez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136;p106"/>
            <p:cNvSpPr/>
            <p:nvPr/>
          </p:nvSpPr>
          <p:spPr>
            <a:xfrm>
              <a:off x="2178440" y="4479074"/>
              <a:ext cx="796094" cy="872993"/>
            </a:xfrm>
            <a:custGeom>
              <a:avLst/>
              <a:gdLst/>
              <a:ahLst/>
              <a:cxnLst/>
              <a:rect l="l" t="t" r="r" b="b"/>
              <a:pathLst>
                <a:path w="39029" h="42799" extrusionOk="0">
                  <a:moveTo>
                    <a:pt x="18597" y="0"/>
                  </a:moveTo>
                  <a:cubicBezTo>
                    <a:pt x="18558" y="0"/>
                    <a:pt x="18519" y="1"/>
                    <a:pt x="18481" y="2"/>
                  </a:cubicBezTo>
                  <a:cubicBezTo>
                    <a:pt x="14911" y="102"/>
                    <a:pt x="12143" y="3204"/>
                    <a:pt x="12243" y="8408"/>
                  </a:cubicBezTo>
                  <a:cubicBezTo>
                    <a:pt x="12343" y="12043"/>
                    <a:pt x="13844" y="15713"/>
                    <a:pt x="15912" y="17547"/>
                  </a:cubicBezTo>
                  <a:lnTo>
                    <a:pt x="15579" y="22451"/>
                  </a:lnTo>
                  <a:cubicBezTo>
                    <a:pt x="11542" y="23852"/>
                    <a:pt x="1335" y="27488"/>
                    <a:pt x="1001" y="28989"/>
                  </a:cubicBezTo>
                  <a:cubicBezTo>
                    <a:pt x="601" y="30857"/>
                    <a:pt x="1" y="42799"/>
                    <a:pt x="1" y="42799"/>
                  </a:cubicBezTo>
                  <a:lnTo>
                    <a:pt x="19515" y="42332"/>
                  </a:lnTo>
                  <a:lnTo>
                    <a:pt x="39029" y="41865"/>
                  </a:lnTo>
                  <a:cubicBezTo>
                    <a:pt x="39029" y="41865"/>
                    <a:pt x="37861" y="29923"/>
                    <a:pt x="37361" y="28088"/>
                  </a:cubicBezTo>
                  <a:cubicBezTo>
                    <a:pt x="36960" y="26587"/>
                    <a:pt x="26586" y="23485"/>
                    <a:pt x="22450" y="22284"/>
                  </a:cubicBezTo>
                  <a:lnTo>
                    <a:pt x="21883" y="17414"/>
                  </a:lnTo>
                  <a:cubicBezTo>
                    <a:pt x="23884" y="15446"/>
                    <a:pt x="25185" y="11710"/>
                    <a:pt x="25085" y="8107"/>
                  </a:cubicBezTo>
                  <a:cubicBezTo>
                    <a:pt x="24986" y="2961"/>
                    <a:pt x="22081" y="0"/>
                    <a:pt x="18597"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7;p106"/>
            <p:cNvSpPr/>
            <p:nvPr/>
          </p:nvSpPr>
          <p:spPr>
            <a:xfrm>
              <a:off x="2668302" y="4445032"/>
              <a:ext cx="796094" cy="873707"/>
            </a:xfrm>
            <a:custGeom>
              <a:avLst/>
              <a:gdLst/>
              <a:ahLst/>
              <a:cxnLst/>
              <a:rect l="l" t="t" r="r" b="b"/>
              <a:pathLst>
                <a:path w="39029" h="42834" extrusionOk="0">
                  <a:moveTo>
                    <a:pt x="20409" y="0"/>
                  </a:moveTo>
                  <a:cubicBezTo>
                    <a:pt x="16951" y="0"/>
                    <a:pt x="14109" y="2956"/>
                    <a:pt x="13978" y="8075"/>
                  </a:cubicBezTo>
                  <a:cubicBezTo>
                    <a:pt x="13877" y="11711"/>
                    <a:pt x="15178" y="15447"/>
                    <a:pt x="17180" y="17415"/>
                  </a:cubicBezTo>
                  <a:lnTo>
                    <a:pt x="16579" y="22285"/>
                  </a:lnTo>
                  <a:cubicBezTo>
                    <a:pt x="12476" y="23453"/>
                    <a:pt x="2069" y="26588"/>
                    <a:pt x="1702" y="28056"/>
                  </a:cubicBezTo>
                  <a:cubicBezTo>
                    <a:pt x="1168" y="29924"/>
                    <a:pt x="1" y="41833"/>
                    <a:pt x="1" y="41833"/>
                  </a:cubicBezTo>
                  <a:lnTo>
                    <a:pt x="19515" y="42333"/>
                  </a:lnTo>
                  <a:lnTo>
                    <a:pt x="39029" y="42833"/>
                  </a:lnTo>
                  <a:cubicBezTo>
                    <a:pt x="39029" y="42833"/>
                    <a:pt x="38462" y="30858"/>
                    <a:pt x="38061" y="28990"/>
                  </a:cubicBezTo>
                  <a:cubicBezTo>
                    <a:pt x="37728" y="27489"/>
                    <a:pt x="27521" y="23853"/>
                    <a:pt x="23451" y="22452"/>
                  </a:cubicBezTo>
                  <a:lnTo>
                    <a:pt x="23151" y="17549"/>
                  </a:lnTo>
                  <a:cubicBezTo>
                    <a:pt x="25219" y="15681"/>
                    <a:pt x="26720" y="12011"/>
                    <a:pt x="26820" y="8409"/>
                  </a:cubicBezTo>
                  <a:cubicBezTo>
                    <a:pt x="26953" y="3205"/>
                    <a:pt x="24151" y="103"/>
                    <a:pt x="20582" y="3"/>
                  </a:cubicBezTo>
                  <a:cubicBezTo>
                    <a:pt x="20524" y="1"/>
                    <a:pt x="20467" y="0"/>
                    <a:pt x="20409" y="0"/>
                  </a:cubicBez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138;p106"/>
            <p:cNvSpPr/>
            <p:nvPr/>
          </p:nvSpPr>
          <p:spPr>
            <a:xfrm>
              <a:off x="3290170" y="4428022"/>
              <a:ext cx="796767" cy="873707"/>
            </a:xfrm>
            <a:custGeom>
              <a:avLst/>
              <a:gdLst/>
              <a:ahLst/>
              <a:cxnLst/>
              <a:rect l="l" t="t" r="r" b="b"/>
              <a:pathLst>
                <a:path w="39062" h="42834" extrusionOk="0">
                  <a:moveTo>
                    <a:pt x="20442" y="0"/>
                  </a:moveTo>
                  <a:cubicBezTo>
                    <a:pt x="16983" y="0"/>
                    <a:pt x="14108" y="2956"/>
                    <a:pt x="13977" y="8075"/>
                  </a:cubicBezTo>
                  <a:cubicBezTo>
                    <a:pt x="13910" y="11711"/>
                    <a:pt x="15211" y="15447"/>
                    <a:pt x="17179" y="17415"/>
                  </a:cubicBezTo>
                  <a:lnTo>
                    <a:pt x="16612" y="22285"/>
                  </a:lnTo>
                  <a:cubicBezTo>
                    <a:pt x="12476" y="23453"/>
                    <a:pt x="2102" y="26588"/>
                    <a:pt x="1702" y="28056"/>
                  </a:cubicBezTo>
                  <a:cubicBezTo>
                    <a:pt x="1201" y="29924"/>
                    <a:pt x="0" y="41833"/>
                    <a:pt x="0" y="41833"/>
                  </a:cubicBezTo>
                  <a:lnTo>
                    <a:pt x="19548" y="42333"/>
                  </a:lnTo>
                  <a:lnTo>
                    <a:pt x="39062" y="42833"/>
                  </a:lnTo>
                  <a:cubicBezTo>
                    <a:pt x="39062" y="42833"/>
                    <a:pt x="38494" y="30858"/>
                    <a:pt x="38061" y="28990"/>
                  </a:cubicBezTo>
                  <a:cubicBezTo>
                    <a:pt x="37761" y="27489"/>
                    <a:pt x="27553" y="23853"/>
                    <a:pt x="23484" y="22452"/>
                  </a:cubicBezTo>
                  <a:lnTo>
                    <a:pt x="23150" y="17549"/>
                  </a:lnTo>
                  <a:cubicBezTo>
                    <a:pt x="25252" y="15681"/>
                    <a:pt x="26753" y="12011"/>
                    <a:pt x="26819" y="8409"/>
                  </a:cubicBezTo>
                  <a:cubicBezTo>
                    <a:pt x="26953" y="3205"/>
                    <a:pt x="24151" y="103"/>
                    <a:pt x="20615" y="3"/>
                  </a:cubicBezTo>
                  <a:cubicBezTo>
                    <a:pt x="20557" y="1"/>
                    <a:pt x="20500" y="0"/>
                    <a:pt x="20442"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139;p106"/>
            <p:cNvSpPr/>
            <p:nvPr/>
          </p:nvSpPr>
          <p:spPr>
            <a:xfrm>
              <a:off x="6646432" y="4626337"/>
              <a:ext cx="705590" cy="792402"/>
            </a:xfrm>
            <a:custGeom>
              <a:avLst/>
              <a:gdLst/>
              <a:ahLst/>
              <a:cxnLst/>
              <a:rect l="l" t="t" r="r" b="b"/>
              <a:pathLst>
                <a:path w="34592" h="38848" extrusionOk="0">
                  <a:moveTo>
                    <a:pt x="19990" y="0"/>
                  </a:moveTo>
                  <a:cubicBezTo>
                    <a:pt x="17047" y="0"/>
                    <a:pt x="14524" y="2447"/>
                    <a:pt x="14144" y="6825"/>
                  </a:cubicBezTo>
                  <a:cubicBezTo>
                    <a:pt x="13877" y="9994"/>
                    <a:pt x="14811" y="13363"/>
                    <a:pt x="16479" y="15231"/>
                  </a:cubicBezTo>
                  <a:lnTo>
                    <a:pt x="15711" y="19501"/>
                  </a:lnTo>
                  <a:cubicBezTo>
                    <a:pt x="12009" y="20335"/>
                    <a:pt x="2669" y="22503"/>
                    <a:pt x="2235" y="23804"/>
                  </a:cubicBezTo>
                  <a:cubicBezTo>
                    <a:pt x="1701" y="25405"/>
                    <a:pt x="0" y="35879"/>
                    <a:pt x="0" y="35879"/>
                  </a:cubicBezTo>
                  <a:lnTo>
                    <a:pt x="17212" y="37380"/>
                  </a:lnTo>
                  <a:lnTo>
                    <a:pt x="34458" y="38848"/>
                  </a:lnTo>
                  <a:cubicBezTo>
                    <a:pt x="34458" y="38848"/>
                    <a:pt x="34592" y="28240"/>
                    <a:pt x="34325" y="26572"/>
                  </a:cubicBezTo>
                  <a:cubicBezTo>
                    <a:pt x="34125" y="25238"/>
                    <a:pt x="25285" y="21469"/>
                    <a:pt x="21782" y="20034"/>
                  </a:cubicBezTo>
                  <a:lnTo>
                    <a:pt x="21749" y="15665"/>
                  </a:lnTo>
                  <a:cubicBezTo>
                    <a:pt x="23684" y="14130"/>
                    <a:pt x="25218" y="10995"/>
                    <a:pt x="25485" y="7792"/>
                  </a:cubicBezTo>
                  <a:cubicBezTo>
                    <a:pt x="25885" y="3189"/>
                    <a:pt x="23584" y="287"/>
                    <a:pt x="20448" y="20"/>
                  </a:cubicBezTo>
                  <a:cubicBezTo>
                    <a:pt x="20294" y="7"/>
                    <a:pt x="20141" y="0"/>
                    <a:pt x="19990"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140;p106"/>
            <p:cNvSpPr/>
            <p:nvPr/>
          </p:nvSpPr>
          <p:spPr>
            <a:xfrm>
              <a:off x="6241603" y="4537592"/>
              <a:ext cx="747099" cy="819245"/>
            </a:xfrm>
            <a:custGeom>
              <a:avLst/>
              <a:gdLst/>
              <a:ahLst/>
              <a:cxnLst/>
              <a:rect l="l" t="t" r="r" b="b"/>
              <a:pathLst>
                <a:path w="36627" h="40164" extrusionOk="0">
                  <a:moveTo>
                    <a:pt x="19197" y="0"/>
                  </a:moveTo>
                  <a:cubicBezTo>
                    <a:pt x="15914" y="0"/>
                    <a:pt x="13209" y="2761"/>
                    <a:pt x="13077" y="7607"/>
                  </a:cubicBezTo>
                  <a:cubicBezTo>
                    <a:pt x="13010" y="10976"/>
                    <a:pt x="14211" y="14478"/>
                    <a:pt x="16079" y="16346"/>
                  </a:cubicBezTo>
                  <a:lnTo>
                    <a:pt x="15545" y="20916"/>
                  </a:lnTo>
                  <a:cubicBezTo>
                    <a:pt x="11676" y="22017"/>
                    <a:pt x="1935" y="24952"/>
                    <a:pt x="1568" y="26353"/>
                  </a:cubicBezTo>
                  <a:cubicBezTo>
                    <a:pt x="1101" y="28088"/>
                    <a:pt x="1" y="39263"/>
                    <a:pt x="1" y="39263"/>
                  </a:cubicBezTo>
                  <a:lnTo>
                    <a:pt x="18314" y="39730"/>
                  </a:lnTo>
                  <a:lnTo>
                    <a:pt x="36627" y="40163"/>
                  </a:lnTo>
                  <a:cubicBezTo>
                    <a:pt x="36627" y="40163"/>
                    <a:pt x="36093" y="28955"/>
                    <a:pt x="35693" y="27187"/>
                  </a:cubicBezTo>
                  <a:cubicBezTo>
                    <a:pt x="35393" y="25786"/>
                    <a:pt x="25819" y="22384"/>
                    <a:pt x="22016" y="21083"/>
                  </a:cubicBezTo>
                  <a:lnTo>
                    <a:pt x="21683" y="16480"/>
                  </a:lnTo>
                  <a:cubicBezTo>
                    <a:pt x="23651" y="14745"/>
                    <a:pt x="25052" y="11276"/>
                    <a:pt x="25119" y="7907"/>
                  </a:cubicBezTo>
                  <a:cubicBezTo>
                    <a:pt x="25252" y="3003"/>
                    <a:pt x="22617" y="101"/>
                    <a:pt x="19314" y="1"/>
                  </a:cubicBezTo>
                  <a:cubicBezTo>
                    <a:pt x="19275" y="0"/>
                    <a:pt x="19236" y="0"/>
                    <a:pt x="19197"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141;p106"/>
            <p:cNvSpPr/>
            <p:nvPr/>
          </p:nvSpPr>
          <p:spPr>
            <a:xfrm>
              <a:off x="5781683" y="4505569"/>
              <a:ext cx="747772" cy="819959"/>
            </a:xfrm>
            <a:custGeom>
              <a:avLst/>
              <a:gdLst/>
              <a:ahLst/>
              <a:cxnLst/>
              <a:rect l="l" t="t" r="r" b="b"/>
              <a:pathLst>
                <a:path w="36660" h="40199" extrusionOk="0">
                  <a:moveTo>
                    <a:pt x="17485" y="1"/>
                  </a:moveTo>
                  <a:cubicBezTo>
                    <a:pt x="17428" y="1"/>
                    <a:pt x="17370" y="2"/>
                    <a:pt x="17313" y="3"/>
                  </a:cubicBezTo>
                  <a:cubicBezTo>
                    <a:pt x="13977" y="104"/>
                    <a:pt x="11375" y="3006"/>
                    <a:pt x="11475" y="7876"/>
                  </a:cubicBezTo>
                  <a:cubicBezTo>
                    <a:pt x="11575" y="11278"/>
                    <a:pt x="12976" y="14714"/>
                    <a:pt x="14944" y="16482"/>
                  </a:cubicBezTo>
                  <a:lnTo>
                    <a:pt x="14611" y="21085"/>
                  </a:lnTo>
                  <a:cubicBezTo>
                    <a:pt x="10808" y="22386"/>
                    <a:pt x="1234" y="25789"/>
                    <a:pt x="934" y="27190"/>
                  </a:cubicBezTo>
                  <a:cubicBezTo>
                    <a:pt x="534" y="28957"/>
                    <a:pt x="0" y="40199"/>
                    <a:pt x="0" y="40199"/>
                  </a:cubicBezTo>
                  <a:lnTo>
                    <a:pt x="18347" y="39732"/>
                  </a:lnTo>
                  <a:lnTo>
                    <a:pt x="36660" y="39265"/>
                  </a:lnTo>
                  <a:cubicBezTo>
                    <a:pt x="36660" y="39265"/>
                    <a:pt x="35526" y="28090"/>
                    <a:pt x="35059" y="26322"/>
                  </a:cubicBezTo>
                  <a:cubicBezTo>
                    <a:pt x="34692" y="24955"/>
                    <a:pt x="24951" y="22019"/>
                    <a:pt x="21082" y="20918"/>
                  </a:cubicBezTo>
                  <a:lnTo>
                    <a:pt x="20515" y="16348"/>
                  </a:lnTo>
                  <a:cubicBezTo>
                    <a:pt x="22416" y="14480"/>
                    <a:pt x="23617" y="10978"/>
                    <a:pt x="23550" y="7576"/>
                  </a:cubicBezTo>
                  <a:cubicBezTo>
                    <a:pt x="23419" y="2790"/>
                    <a:pt x="20743" y="1"/>
                    <a:pt x="17485" y="1"/>
                  </a:cubicBez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142;p106"/>
            <p:cNvSpPr/>
            <p:nvPr/>
          </p:nvSpPr>
          <p:spPr>
            <a:xfrm>
              <a:off x="5197915" y="4489925"/>
              <a:ext cx="747099" cy="819286"/>
            </a:xfrm>
            <a:custGeom>
              <a:avLst/>
              <a:gdLst/>
              <a:ahLst/>
              <a:cxnLst/>
              <a:rect l="l" t="t" r="r" b="b"/>
              <a:pathLst>
                <a:path w="36627" h="40166" extrusionOk="0">
                  <a:moveTo>
                    <a:pt x="17484" y="1"/>
                  </a:moveTo>
                  <a:cubicBezTo>
                    <a:pt x="17427" y="1"/>
                    <a:pt x="17370" y="1"/>
                    <a:pt x="17313" y="3"/>
                  </a:cubicBezTo>
                  <a:cubicBezTo>
                    <a:pt x="13977" y="70"/>
                    <a:pt x="11342" y="3005"/>
                    <a:pt x="11476" y="7876"/>
                  </a:cubicBezTo>
                  <a:cubicBezTo>
                    <a:pt x="11576" y="11278"/>
                    <a:pt x="12943" y="14714"/>
                    <a:pt x="14911" y="16448"/>
                  </a:cubicBezTo>
                  <a:lnTo>
                    <a:pt x="14611" y="21052"/>
                  </a:lnTo>
                  <a:cubicBezTo>
                    <a:pt x="10808" y="22353"/>
                    <a:pt x="1235" y="25788"/>
                    <a:pt x="935" y="27189"/>
                  </a:cubicBezTo>
                  <a:cubicBezTo>
                    <a:pt x="534" y="28957"/>
                    <a:pt x="1" y="40165"/>
                    <a:pt x="1" y="40165"/>
                  </a:cubicBezTo>
                  <a:lnTo>
                    <a:pt x="18314" y="39698"/>
                  </a:lnTo>
                  <a:lnTo>
                    <a:pt x="36627" y="39231"/>
                  </a:lnTo>
                  <a:cubicBezTo>
                    <a:pt x="36627" y="39231"/>
                    <a:pt x="35526" y="28057"/>
                    <a:pt x="35059" y="26322"/>
                  </a:cubicBezTo>
                  <a:cubicBezTo>
                    <a:pt x="34692" y="24921"/>
                    <a:pt x="24952" y="22019"/>
                    <a:pt x="21049" y="20885"/>
                  </a:cubicBezTo>
                  <a:lnTo>
                    <a:pt x="20515" y="16315"/>
                  </a:lnTo>
                  <a:cubicBezTo>
                    <a:pt x="22383" y="14480"/>
                    <a:pt x="23618" y="10978"/>
                    <a:pt x="23518" y="7575"/>
                  </a:cubicBezTo>
                  <a:cubicBezTo>
                    <a:pt x="23386" y="2789"/>
                    <a:pt x="20710" y="1"/>
                    <a:pt x="17484" y="1"/>
                  </a:cubicBezTo>
                  <a:close/>
                </a:path>
              </a:pathLst>
            </a:custGeom>
            <a:solidFill>
              <a:srgbClr val="526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143;p106"/>
            <p:cNvSpPr/>
            <p:nvPr/>
          </p:nvSpPr>
          <p:spPr>
            <a:xfrm>
              <a:off x="3217375" y="2000451"/>
              <a:ext cx="376273" cy="754646"/>
            </a:xfrm>
            <a:custGeom>
              <a:avLst/>
              <a:gdLst/>
              <a:ahLst/>
              <a:cxnLst/>
              <a:rect l="l" t="t" r="r" b="b"/>
              <a:pathLst>
                <a:path w="18447" h="36997" extrusionOk="0">
                  <a:moveTo>
                    <a:pt x="4744" y="1"/>
                  </a:moveTo>
                  <a:cubicBezTo>
                    <a:pt x="4070" y="1"/>
                    <a:pt x="3710" y="2053"/>
                    <a:pt x="4303" y="4106"/>
                  </a:cubicBezTo>
                  <a:cubicBezTo>
                    <a:pt x="4904" y="6141"/>
                    <a:pt x="6338" y="10544"/>
                    <a:pt x="7005" y="12679"/>
                  </a:cubicBezTo>
                  <a:cubicBezTo>
                    <a:pt x="7239" y="13379"/>
                    <a:pt x="7405" y="13846"/>
                    <a:pt x="7405" y="13846"/>
                  </a:cubicBezTo>
                  <a:lnTo>
                    <a:pt x="0" y="24454"/>
                  </a:lnTo>
                  <a:cubicBezTo>
                    <a:pt x="0" y="24454"/>
                    <a:pt x="1368" y="25855"/>
                    <a:pt x="2869" y="27356"/>
                  </a:cubicBezTo>
                  <a:cubicBezTo>
                    <a:pt x="3970" y="28457"/>
                    <a:pt x="5137" y="29624"/>
                    <a:pt x="5938" y="30325"/>
                  </a:cubicBezTo>
                  <a:cubicBezTo>
                    <a:pt x="6305" y="30658"/>
                    <a:pt x="6571" y="30892"/>
                    <a:pt x="6738" y="30959"/>
                  </a:cubicBezTo>
                  <a:cubicBezTo>
                    <a:pt x="7672" y="31459"/>
                    <a:pt x="9173" y="31726"/>
                    <a:pt x="9173" y="31726"/>
                  </a:cubicBezTo>
                  <a:lnTo>
                    <a:pt x="10441" y="36996"/>
                  </a:lnTo>
                  <a:lnTo>
                    <a:pt x="14244" y="36529"/>
                  </a:lnTo>
                  <a:lnTo>
                    <a:pt x="18447" y="35996"/>
                  </a:lnTo>
                  <a:lnTo>
                    <a:pt x="17212" y="26355"/>
                  </a:lnTo>
                  <a:cubicBezTo>
                    <a:pt x="17212" y="26355"/>
                    <a:pt x="15344" y="22252"/>
                    <a:pt x="13109" y="17349"/>
                  </a:cubicBezTo>
                  <a:cubicBezTo>
                    <a:pt x="12409" y="15848"/>
                    <a:pt x="11708" y="14280"/>
                    <a:pt x="11008" y="12712"/>
                  </a:cubicBezTo>
                  <a:cubicBezTo>
                    <a:pt x="8473" y="7208"/>
                    <a:pt x="6038" y="1871"/>
                    <a:pt x="5537" y="837"/>
                  </a:cubicBezTo>
                  <a:cubicBezTo>
                    <a:pt x="5253" y="251"/>
                    <a:pt x="4979" y="1"/>
                    <a:pt x="4744"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144;p106"/>
            <p:cNvSpPr/>
            <p:nvPr/>
          </p:nvSpPr>
          <p:spPr>
            <a:xfrm>
              <a:off x="3338469" y="2597191"/>
              <a:ext cx="169442" cy="157877"/>
            </a:xfrm>
            <a:custGeom>
              <a:avLst/>
              <a:gdLst/>
              <a:ahLst/>
              <a:cxnLst/>
              <a:rect l="l" t="t" r="r" b="b"/>
              <a:pathLst>
                <a:path w="8307" h="7740" extrusionOk="0">
                  <a:moveTo>
                    <a:pt x="6372" y="0"/>
                  </a:moveTo>
                  <a:cubicBezTo>
                    <a:pt x="6372" y="0"/>
                    <a:pt x="5171" y="868"/>
                    <a:pt x="3036" y="1301"/>
                  </a:cubicBezTo>
                  <a:cubicBezTo>
                    <a:pt x="2773" y="1348"/>
                    <a:pt x="2497" y="1369"/>
                    <a:pt x="2213" y="1369"/>
                  </a:cubicBezTo>
                  <a:cubicBezTo>
                    <a:pt x="1490" y="1369"/>
                    <a:pt x="719" y="1236"/>
                    <a:pt x="1" y="1068"/>
                  </a:cubicBezTo>
                  <a:lnTo>
                    <a:pt x="1" y="1068"/>
                  </a:lnTo>
                  <a:cubicBezTo>
                    <a:pt x="368" y="1401"/>
                    <a:pt x="634" y="1635"/>
                    <a:pt x="801" y="1702"/>
                  </a:cubicBezTo>
                  <a:cubicBezTo>
                    <a:pt x="1735" y="2202"/>
                    <a:pt x="3236" y="2469"/>
                    <a:pt x="3236" y="2469"/>
                  </a:cubicBezTo>
                  <a:lnTo>
                    <a:pt x="4504" y="7739"/>
                  </a:lnTo>
                  <a:lnTo>
                    <a:pt x="8307" y="7272"/>
                  </a:lnTo>
                  <a:lnTo>
                    <a:pt x="6372" y="0"/>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145;p106"/>
            <p:cNvSpPr/>
            <p:nvPr/>
          </p:nvSpPr>
          <p:spPr>
            <a:xfrm>
              <a:off x="3217375" y="2258772"/>
              <a:ext cx="267411" cy="299680"/>
            </a:xfrm>
            <a:custGeom>
              <a:avLst/>
              <a:gdLst/>
              <a:ahLst/>
              <a:cxnLst/>
              <a:rect l="l" t="t" r="r" b="b"/>
              <a:pathLst>
                <a:path w="13110" h="14692" extrusionOk="0">
                  <a:moveTo>
                    <a:pt x="8178" y="0"/>
                  </a:moveTo>
                  <a:cubicBezTo>
                    <a:pt x="7787" y="0"/>
                    <a:pt x="7396" y="4"/>
                    <a:pt x="7005" y="14"/>
                  </a:cubicBezTo>
                  <a:cubicBezTo>
                    <a:pt x="7239" y="714"/>
                    <a:pt x="7405" y="1181"/>
                    <a:pt x="7405" y="1181"/>
                  </a:cubicBezTo>
                  <a:lnTo>
                    <a:pt x="0" y="11789"/>
                  </a:lnTo>
                  <a:cubicBezTo>
                    <a:pt x="0" y="11789"/>
                    <a:pt x="1368" y="13190"/>
                    <a:pt x="2869" y="14691"/>
                  </a:cubicBezTo>
                  <a:cubicBezTo>
                    <a:pt x="7739" y="11989"/>
                    <a:pt x="7405" y="7619"/>
                    <a:pt x="7405" y="7619"/>
                  </a:cubicBezTo>
                  <a:lnTo>
                    <a:pt x="9540" y="6252"/>
                  </a:lnTo>
                  <a:cubicBezTo>
                    <a:pt x="9540" y="6252"/>
                    <a:pt x="11708" y="5518"/>
                    <a:pt x="13109" y="4684"/>
                  </a:cubicBezTo>
                  <a:cubicBezTo>
                    <a:pt x="12409" y="3183"/>
                    <a:pt x="11708" y="1615"/>
                    <a:pt x="11008" y="47"/>
                  </a:cubicBezTo>
                  <a:cubicBezTo>
                    <a:pt x="10064" y="24"/>
                    <a:pt x="9121" y="0"/>
                    <a:pt x="8178" y="0"/>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2146;p106"/>
            <p:cNvSpPr/>
            <p:nvPr/>
          </p:nvSpPr>
          <p:spPr>
            <a:xfrm>
              <a:off x="3152045" y="2363141"/>
              <a:ext cx="150391" cy="198427"/>
            </a:xfrm>
            <a:custGeom>
              <a:avLst/>
              <a:gdLst/>
              <a:ahLst/>
              <a:cxnLst/>
              <a:rect l="l" t="t" r="r" b="b"/>
              <a:pathLst>
                <a:path w="7373" h="9728" extrusionOk="0">
                  <a:moveTo>
                    <a:pt x="6505" y="1"/>
                  </a:moveTo>
                  <a:lnTo>
                    <a:pt x="3637" y="1068"/>
                  </a:lnTo>
                  <a:cubicBezTo>
                    <a:pt x="3637" y="1068"/>
                    <a:pt x="735" y="2269"/>
                    <a:pt x="368" y="2869"/>
                  </a:cubicBezTo>
                  <a:cubicBezTo>
                    <a:pt x="1" y="3470"/>
                    <a:pt x="4237" y="9507"/>
                    <a:pt x="4871" y="9708"/>
                  </a:cubicBezTo>
                  <a:cubicBezTo>
                    <a:pt x="4917" y="9721"/>
                    <a:pt x="4964" y="9728"/>
                    <a:pt x="5012" y="9728"/>
                  </a:cubicBezTo>
                  <a:cubicBezTo>
                    <a:pt x="5668" y="9728"/>
                    <a:pt x="6495" y="8501"/>
                    <a:pt x="5905" y="7072"/>
                  </a:cubicBezTo>
                  <a:cubicBezTo>
                    <a:pt x="5271" y="5571"/>
                    <a:pt x="4404" y="4170"/>
                    <a:pt x="4404" y="4170"/>
                  </a:cubicBezTo>
                  <a:lnTo>
                    <a:pt x="7373" y="3103"/>
                  </a:lnTo>
                  <a:lnTo>
                    <a:pt x="6505"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147;p106"/>
            <p:cNvSpPr/>
            <p:nvPr/>
          </p:nvSpPr>
          <p:spPr>
            <a:xfrm>
              <a:off x="3188800" y="2303950"/>
              <a:ext cx="213664" cy="221374"/>
            </a:xfrm>
            <a:custGeom>
              <a:avLst/>
              <a:gdLst/>
              <a:ahLst/>
              <a:cxnLst/>
              <a:rect l="l" t="t" r="r" b="b"/>
              <a:pathLst>
                <a:path w="10475" h="10853" extrusionOk="0">
                  <a:moveTo>
                    <a:pt x="9007" y="0"/>
                  </a:moveTo>
                  <a:lnTo>
                    <a:pt x="4203" y="1435"/>
                  </a:lnTo>
                  <a:cubicBezTo>
                    <a:pt x="4203" y="1435"/>
                    <a:pt x="934" y="2336"/>
                    <a:pt x="467" y="2969"/>
                  </a:cubicBezTo>
                  <a:cubicBezTo>
                    <a:pt x="0" y="3570"/>
                    <a:pt x="3769" y="10508"/>
                    <a:pt x="4437" y="10808"/>
                  </a:cubicBezTo>
                  <a:cubicBezTo>
                    <a:pt x="4500" y="10838"/>
                    <a:pt x="4569" y="10852"/>
                    <a:pt x="4642" y="10852"/>
                  </a:cubicBezTo>
                  <a:cubicBezTo>
                    <a:pt x="5305" y="10852"/>
                    <a:pt x="6288" y="9672"/>
                    <a:pt x="5838" y="8140"/>
                  </a:cubicBezTo>
                  <a:cubicBezTo>
                    <a:pt x="5371" y="6438"/>
                    <a:pt x="4637" y="4871"/>
                    <a:pt x="4637" y="4871"/>
                  </a:cubicBezTo>
                  <a:lnTo>
                    <a:pt x="10474" y="3403"/>
                  </a:lnTo>
                  <a:lnTo>
                    <a:pt x="9007"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148;p106"/>
            <p:cNvSpPr/>
            <p:nvPr/>
          </p:nvSpPr>
          <p:spPr>
            <a:xfrm>
              <a:off x="3218048" y="2271296"/>
              <a:ext cx="161956" cy="207075"/>
            </a:xfrm>
            <a:custGeom>
              <a:avLst/>
              <a:gdLst/>
              <a:ahLst/>
              <a:cxnLst/>
              <a:rect l="l" t="t" r="r" b="b"/>
              <a:pathLst>
                <a:path w="7940" h="10152" extrusionOk="0">
                  <a:moveTo>
                    <a:pt x="7439" y="0"/>
                  </a:moveTo>
                  <a:lnTo>
                    <a:pt x="4237" y="734"/>
                  </a:lnTo>
                  <a:cubicBezTo>
                    <a:pt x="4237" y="734"/>
                    <a:pt x="968" y="1601"/>
                    <a:pt x="501" y="2202"/>
                  </a:cubicBezTo>
                  <a:cubicBezTo>
                    <a:pt x="0" y="2802"/>
                    <a:pt x="3703" y="9807"/>
                    <a:pt x="4370" y="10108"/>
                  </a:cubicBezTo>
                  <a:cubicBezTo>
                    <a:pt x="4433" y="10137"/>
                    <a:pt x="4502" y="10152"/>
                    <a:pt x="4575" y="10152"/>
                  </a:cubicBezTo>
                  <a:cubicBezTo>
                    <a:pt x="5239" y="10152"/>
                    <a:pt x="6225" y="8971"/>
                    <a:pt x="5805" y="7439"/>
                  </a:cubicBezTo>
                  <a:cubicBezTo>
                    <a:pt x="5338" y="5771"/>
                    <a:pt x="4637" y="4170"/>
                    <a:pt x="4637" y="4170"/>
                  </a:cubicBezTo>
                  <a:lnTo>
                    <a:pt x="7939" y="3403"/>
                  </a:lnTo>
                  <a:lnTo>
                    <a:pt x="7439"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149;p106"/>
            <p:cNvSpPr/>
            <p:nvPr/>
          </p:nvSpPr>
          <p:spPr>
            <a:xfrm>
              <a:off x="3226901" y="2232298"/>
              <a:ext cx="332724" cy="338354"/>
            </a:xfrm>
            <a:custGeom>
              <a:avLst/>
              <a:gdLst/>
              <a:ahLst/>
              <a:cxnLst/>
              <a:rect l="l" t="t" r="r" b="b"/>
              <a:pathLst>
                <a:path w="16312" h="16588" extrusionOk="0">
                  <a:moveTo>
                    <a:pt x="8715" y="0"/>
                  </a:moveTo>
                  <a:cubicBezTo>
                    <a:pt x="8120" y="0"/>
                    <a:pt x="7427" y="246"/>
                    <a:pt x="6538" y="711"/>
                  </a:cubicBezTo>
                  <a:cubicBezTo>
                    <a:pt x="4970" y="1512"/>
                    <a:pt x="2268" y="2413"/>
                    <a:pt x="901" y="2913"/>
                  </a:cubicBezTo>
                  <a:cubicBezTo>
                    <a:pt x="334" y="3113"/>
                    <a:pt x="0" y="3247"/>
                    <a:pt x="33" y="3313"/>
                  </a:cubicBezTo>
                  <a:cubicBezTo>
                    <a:pt x="594" y="4499"/>
                    <a:pt x="2141" y="4808"/>
                    <a:pt x="3597" y="4808"/>
                  </a:cubicBezTo>
                  <a:cubicBezTo>
                    <a:pt x="5171" y="4808"/>
                    <a:pt x="6638" y="4448"/>
                    <a:pt x="6638" y="4448"/>
                  </a:cubicBezTo>
                  <a:lnTo>
                    <a:pt x="8106" y="7750"/>
                  </a:lnTo>
                  <a:cubicBezTo>
                    <a:pt x="6638" y="10385"/>
                    <a:pt x="6638" y="15322"/>
                    <a:pt x="10274" y="16356"/>
                  </a:cubicBezTo>
                  <a:cubicBezTo>
                    <a:pt x="10851" y="16519"/>
                    <a:pt x="11397" y="16587"/>
                    <a:pt x="11905" y="16587"/>
                  </a:cubicBezTo>
                  <a:cubicBezTo>
                    <a:pt x="14630" y="16587"/>
                    <a:pt x="16312" y="14621"/>
                    <a:pt x="16312" y="14621"/>
                  </a:cubicBezTo>
                  <a:cubicBezTo>
                    <a:pt x="16312" y="14621"/>
                    <a:pt x="16245" y="14221"/>
                    <a:pt x="16112" y="13621"/>
                  </a:cubicBezTo>
                  <a:cubicBezTo>
                    <a:pt x="15778" y="11953"/>
                    <a:pt x="15078" y="8684"/>
                    <a:pt x="14877" y="8217"/>
                  </a:cubicBezTo>
                  <a:cubicBezTo>
                    <a:pt x="14611" y="7583"/>
                    <a:pt x="12242" y="3447"/>
                    <a:pt x="10975" y="1612"/>
                  </a:cubicBezTo>
                  <a:cubicBezTo>
                    <a:pt x="10227" y="510"/>
                    <a:pt x="9572" y="0"/>
                    <a:pt x="8715"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150;p106"/>
            <p:cNvSpPr/>
            <p:nvPr/>
          </p:nvSpPr>
          <p:spPr>
            <a:xfrm>
              <a:off x="3226901" y="2291713"/>
              <a:ext cx="332724" cy="278936"/>
            </a:xfrm>
            <a:custGeom>
              <a:avLst/>
              <a:gdLst/>
              <a:ahLst/>
              <a:cxnLst/>
              <a:rect l="l" t="t" r="r" b="b"/>
              <a:pathLst>
                <a:path w="16312" h="13675" extrusionOk="0">
                  <a:moveTo>
                    <a:pt x="901" y="0"/>
                  </a:moveTo>
                  <a:cubicBezTo>
                    <a:pt x="334" y="200"/>
                    <a:pt x="0" y="334"/>
                    <a:pt x="33" y="400"/>
                  </a:cubicBezTo>
                  <a:cubicBezTo>
                    <a:pt x="594" y="1586"/>
                    <a:pt x="2141" y="1895"/>
                    <a:pt x="3597" y="1895"/>
                  </a:cubicBezTo>
                  <a:cubicBezTo>
                    <a:pt x="5171" y="1895"/>
                    <a:pt x="6638" y="1535"/>
                    <a:pt x="6638" y="1535"/>
                  </a:cubicBezTo>
                  <a:lnTo>
                    <a:pt x="8106" y="4837"/>
                  </a:lnTo>
                  <a:cubicBezTo>
                    <a:pt x="6638" y="7472"/>
                    <a:pt x="6638" y="12409"/>
                    <a:pt x="10274" y="13443"/>
                  </a:cubicBezTo>
                  <a:cubicBezTo>
                    <a:pt x="10851" y="13606"/>
                    <a:pt x="11397" y="13674"/>
                    <a:pt x="11905" y="13674"/>
                  </a:cubicBezTo>
                  <a:cubicBezTo>
                    <a:pt x="14630" y="13674"/>
                    <a:pt x="16312" y="11708"/>
                    <a:pt x="16312" y="11708"/>
                  </a:cubicBezTo>
                  <a:cubicBezTo>
                    <a:pt x="16312" y="11708"/>
                    <a:pt x="16245" y="11308"/>
                    <a:pt x="16112" y="10708"/>
                  </a:cubicBezTo>
                  <a:cubicBezTo>
                    <a:pt x="8139" y="10574"/>
                    <a:pt x="9640" y="4303"/>
                    <a:pt x="9640" y="4303"/>
                  </a:cubicBezTo>
                  <a:lnTo>
                    <a:pt x="7939" y="500"/>
                  </a:lnTo>
                  <a:cubicBezTo>
                    <a:pt x="6891" y="725"/>
                    <a:pt x="5935" y="816"/>
                    <a:pt x="5075" y="816"/>
                  </a:cubicBezTo>
                  <a:cubicBezTo>
                    <a:pt x="3251" y="816"/>
                    <a:pt x="1853" y="408"/>
                    <a:pt x="901" y="0"/>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151;p106"/>
            <p:cNvSpPr/>
            <p:nvPr/>
          </p:nvSpPr>
          <p:spPr>
            <a:xfrm>
              <a:off x="3399026" y="2696298"/>
              <a:ext cx="257212" cy="197570"/>
            </a:xfrm>
            <a:custGeom>
              <a:avLst/>
              <a:gdLst/>
              <a:ahLst/>
              <a:cxnLst/>
              <a:rect l="l" t="t" r="r" b="b"/>
              <a:pathLst>
                <a:path w="12610" h="9686" extrusionOk="0">
                  <a:moveTo>
                    <a:pt x="8558" y="0"/>
                  </a:moveTo>
                  <a:cubicBezTo>
                    <a:pt x="7072" y="0"/>
                    <a:pt x="5525" y="302"/>
                    <a:pt x="4170" y="679"/>
                  </a:cubicBezTo>
                  <a:cubicBezTo>
                    <a:pt x="1802" y="1379"/>
                    <a:pt x="0" y="2280"/>
                    <a:pt x="0" y="2280"/>
                  </a:cubicBezTo>
                  <a:cubicBezTo>
                    <a:pt x="0" y="2280"/>
                    <a:pt x="1568" y="9518"/>
                    <a:pt x="1568" y="9685"/>
                  </a:cubicBezTo>
                  <a:lnTo>
                    <a:pt x="12609" y="6883"/>
                  </a:lnTo>
                  <a:lnTo>
                    <a:pt x="12376" y="5215"/>
                  </a:lnTo>
                  <a:lnTo>
                    <a:pt x="11776" y="645"/>
                  </a:lnTo>
                  <a:cubicBezTo>
                    <a:pt x="10816" y="180"/>
                    <a:pt x="9705" y="0"/>
                    <a:pt x="855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2;p106"/>
            <p:cNvSpPr/>
            <p:nvPr/>
          </p:nvSpPr>
          <p:spPr>
            <a:xfrm>
              <a:off x="3407879" y="2478116"/>
              <a:ext cx="865486" cy="1490323"/>
            </a:xfrm>
            <a:custGeom>
              <a:avLst/>
              <a:gdLst/>
              <a:ahLst/>
              <a:cxnLst/>
              <a:rect l="l" t="t" r="r" b="b"/>
              <a:pathLst>
                <a:path w="42431" h="73064" extrusionOk="0">
                  <a:moveTo>
                    <a:pt x="32957" y="1"/>
                  </a:moveTo>
                  <a:cubicBezTo>
                    <a:pt x="32957" y="1"/>
                    <a:pt x="30322" y="134"/>
                    <a:pt x="29921" y="401"/>
                  </a:cubicBezTo>
                  <a:cubicBezTo>
                    <a:pt x="29521" y="701"/>
                    <a:pt x="30855" y="1102"/>
                    <a:pt x="30855" y="1102"/>
                  </a:cubicBezTo>
                  <a:cubicBezTo>
                    <a:pt x="30855" y="1102"/>
                    <a:pt x="28921" y="1669"/>
                    <a:pt x="28921" y="2036"/>
                  </a:cubicBezTo>
                  <a:cubicBezTo>
                    <a:pt x="28921" y="2403"/>
                    <a:pt x="29788" y="2636"/>
                    <a:pt x="29788" y="2636"/>
                  </a:cubicBezTo>
                  <a:lnTo>
                    <a:pt x="18847" y="41097"/>
                  </a:lnTo>
                  <a:lnTo>
                    <a:pt x="13143" y="16946"/>
                  </a:lnTo>
                  <a:cubicBezTo>
                    <a:pt x="13143" y="16946"/>
                    <a:pt x="11754" y="16675"/>
                    <a:pt x="9782" y="16675"/>
                  </a:cubicBezTo>
                  <a:cubicBezTo>
                    <a:pt x="7841" y="16675"/>
                    <a:pt x="5336" y="16938"/>
                    <a:pt x="3036" y="17980"/>
                  </a:cubicBezTo>
                  <a:cubicBezTo>
                    <a:pt x="1968" y="18447"/>
                    <a:pt x="934" y="19115"/>
                    <a:pt x="0" y="20015"/>
                  </a:cubicBezTo>
                  <a:cubicBezTo>
                    <a:pt x="0" y="20015"/>
                    <a:pt x="6138" y="53072"/>
                    <a:pt x="12476" y="70185"/>
                  </a:cubicBezTo>
                  <a:cubicBezTo>
                    <a:pt x="12809" y="71152"/>
                    <a:pt x="13176" y="72053"/>
                    <a:pt x="13510" y="72886"/>
                  </a:cubicBezTo>
                  <a:cubicBezTo>
                    <a:pt x="13510" y="72886"/>
                    <a:pt x="15745" y="73020"/>
                    <a:pt x="18280" y="73053"/>
                  </a:cubicBezTo>
                  <a:cubicBezTo>
                    <a:pt x="18752" y="73060"/>
                    <a:pt x="19233" y="73064"/>
                    <a:pt x="19712" y="73064"/>
                  </a:cubicBezTo>
                  <a:cubicBezTo>
                    <a:pt x="21703" y="73064"/>
                    <a:pt x="23637" y="72995"/>
                    <a:pt x="24551" y="72753"/>
                  </a:cubicBezTo>
                  <a:cubicBezTo>
                    <a:pt x="24551" y="72753"/>
                    <a:pt x="34625" y="48369"/>
                    <a:pt x="38895" y="36594"/>
                  </a:cubicBezTo>
                  <a:cubicBezTo>
                    <a:pt x="42430" y="26753"/>
                    <a:pt x="35926" y="7873"/>
                    <a:pt x="33657" y="1869"/>
                  </a:cubicBezTo>
                  <a:cubicBezTo>
                    <a:pt x="33224" y="701"/>
                    <a:pt x="32957" y="1"/>
                    <a:pt x="32957"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153;p106"/>
            <p:cNvSpPr/>
            <p:nvPr/>
          </p:nvSpPr>
          <p:spPr>
            <a:xfrm>
              <a:off x="3407879" y="2844845"/>
              <a:ext cx="372866" cy="1123372"/>
            </a:xfrm>
            <a:custGeom>
              <a:avLst/>
              <a:gdLst/>
              <a:ahLst/>
              <a:cxnLst/>
              <a:rect l="l" t="t" r="r" b="b"/>
              <a:pathLst>
                <a:path w="18280" h="55074" extrusionOk="0">
                  <a:moveTo>
                    <a:pt x="3036" y="0"/>
                  </a:moveTo>
                  <a:cubicBezTo>
                    <a:pt x="1968" y="467"/>
                    <a:pt x="934" y="1135"/>
                    <a:pt x="0" y="2035"/>
                  </a:cubicBezTo>
                  <a:cubicBezTo>
                    <a:pt x="0" y="2035"/>
                    <a:pt x="6138" y="35092"/>
                    <a:pt x="12476" y="52205"/>
                  </a:cubicBezTo>
                  <a:cubicBezTo>
                    <a:pt x="12809" y="53172"/>
                    <a:pt x="13176" y="54073"/>
                    <a:pt x="13510" y="54906"/>
                  </a:cubicBezTo>
                  <a:cubicBezTo>
                    <a:pt x="13510" y="54906"/>
                    <a:pt x="15745" y="55040"/>
                    <a:pt x="18280" y="55073"/>
                  </a:cubicBezTo>
                  <a:cubicBezTo>
                    <a:pt x="18213" y="54840"/>
                    <a:pt x="18146" y="54606"/>
                    <a:pt x="18080" y="54373"/>
                  </a:cubicBezTo>
                  <a:cubicBezTo>
                    <a:pt x="16145" y="49336"/>
                    <a:pt x="13043" y="35793"/>
                    <a:pt x="13043" y="35793"/>
                  </a:cubicBezTo>
                  <a:cubicBezTo>
                    <a:pt x="13043" y="35793"/>
                    <a:pt x="11901" y="39477"/>
                    <a:pt x="11220" y="39477"/>
                  </a:cubicBezTo>
                  <a:cubicBezTo>
                    <a:pt x="11128" y="39477"/>
                    <a:pt x="11045" y="39412"/>
                    <a:pt x="10975" y="39262"/>
                  </a:cubicBezTo>
                  <a:cubicBezTo>
                    <a:pt x="10374" y="37994"/>
                    <a:pt x="11909" y="30956"/>
                    <a:pt x="12009" y="30589"/>
                  </a:cubicBezTo>
                  <a:lnTo>
                    <a:pt x="12009" y="30589"/>
                  </a:lnTo>
                  <a:cubicBezTo>
                    <a:pt x="11895" y="30788"/>
                    <a:pt x="10643" y="33385"/>
                    <a:pt x="10172" y="33385"/>
                  </a:cubicBezTo>
                  <a:cubicBezTo>
                    <a:pt x="10090" y="33385"/>
                    <a:pt x="10032" y="33307"/>
                    <a:pt x="10007" y="33124"/>
                  </a:cubicBezTo>
                  <a:cubicBezTo>
                    <a:pt x="9807" y="31857"/>
                    <a:pt x="10674" y="27887"/>
                    <a:pt x="10674" y="27887"/>
                  </a:cubicBezTo>
                  <a:cubicBezTo>
                    <a:pt x="9073" y="23117"/>
                    <a:pt x="4236" y="4604"/>
                    <a:pt x="3036"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154;p106"/>
            <p:cNvSpPr/>
            <p:nvPr/>
          </p:nvSpPr>
          <p:spPr>
            <a:xfrm>
              <a:off x="3792271" y="3316351"/>
              <a:ext cx="77592" cy="210257"/>
            </a:xfrm>
            <a:custGeom>
              <a:avLst/>
              <a:gdLst/>
              <a:ahLst/>
              <a:cxnLst/>
              <a:rect l="l" t="t" r="r" b="b"/>
              <a:pathLst>
                <a:path w="3804" h="10308" extrusionOk="0">
                  <a:moveTo>
                    <a:pt x="1" y="0"/>
                  </a:moveTo>
                  <a:lnTo>
                    <a:pt x="2536" y="10307"/>
                  </a:lnTo>
                  <a:cubicBezTo>
                    <a:pt x="2536" y="10307"/>
                    <a:pt x="3804" y="3169"/>
                    <a:pt x="1"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155;p106"/>
            <p:cNvSpPr/>
            <p:nvPr/>
          </p:nvSpPr>
          <p:spPr>
            <a:xfrm>
              <a:off x="3662325" y="2516217"/>
              <a:ext cx="611028" cy="1452424"/>
            </a:xfrm>
            <a:custGeom>
              <a:avLst/>
              <a:gdLst/>
              <a:ahLst/>
              <a:cxnLst/>
              <a:rect l="l" t="t" r="r" b="b"/>
              <a:pathLst>
                <a:path w="29956" h="71206" extrusionOk="0">
                  <a:moveTo>
                    <a:pt x="21182" y="1"/>
                  </a:moveTo>
                  <a:cubicBezTo>
                    <a:pt x="20949" y="501"/>
                    <a:pt x="20715" y="1202"/>
                    <a:pt x="20549" y="2102"/>
                  </a:cubicBezTo>
                  <a:cubicBezTo>
                    <a:pt x="20549" y="2102"/>
                    <a:pt x="12610" y="50504"/>
                    <a:pt x="12376" y="52038"/>
                  </a:cubicBezTo>
                  <a:cubicBezTo>
                    <a:pt x="12350" y="52213"/>
                    <a:pt x="12384" y="52290"/>
                    <a:pt x="12465" y="52290"/>
                  </a:cubicBezTo>
                  <a:cubicBezTo>
                    <a:pt x="13095" y="52290"/>
                    <a:pt x="16579" y="47602"/>
                    <a:pt x="16579" y="47602"/>
                  </a:cubicBezTo>
                  <a:lnTo>
                    <a:pt x="16579" y="47602"/>
                  </a:lnTo>
                  <a:cubicBezTo>
                    <a:pt x="16579" y="47602"/>
                    <a:pt x="12776" y="66916"/>
                    <a:pt x="12309" y="67916"/>
                  </a:cubicBezTo>
                  <a:cubicBezTo>
                    <a:pt x="12070" y="68359"/>
                    <a:pt x="9526" y="68496"/>
                    <a:pt x="6640" y="68496"/>
                  </a:cubicBezTo>
                  <a:cubicBezTo>
                    <a:pt x="4305" y="68496"/>
                    <a:pt x="1746" y="68406"/>
                    <a:pt x="1" y="68317"/>
                  </a:cubicBezTo>
                  <a:lnTo>
                    <a:pt x="1" y="68317"/>
                  </a:lnTo>
                  <a:cubicBezTo>
                    <a:pt x="334" y="69284"/>
                    <a:pt x="701" y="70185"/>
                    <a:pt x="1035" y="71018"/>
                  </a:cubicBezTo>
                  <a:cubicBezTo>
                    <a:pt x="1035" y="71018"/>
                    <a:pt x="4311" y="71206"/>
                    <a:pt x="7379" y="71206"/>
                  </a:cubicBezTo>
                  <a:cubicBezTo>
                    <a:pt x="9323" y="71206"/>
                    <a:pt x="11183" y="71131"/>
                    <a:pt x="12076" y="70885"/>
                  </a:cubicBezTo>
                  <a:cubicBezTo>
                    <a:pt x="12076" y="70885"/>
                    <a:pt x="22150" y="46501"/>
                    <a:pt x="26420" y="34726"/>
                  </a:cubicBezTo>
                  <a:cubicBezTo>
                    <a:pt x="29955" y="24885"/>
                    <a:pt x="23451" y="6005"/>
                    <a:pt x="21182"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56;p106"/>
            <p:cNvSpPr/>
            <p:nvPr/>
          </p:nvSpPr>
          <p:spPr>
            <a:xfrm>
              <a:off x="4300510" y="2412133"/>
              <a:ext cx="528703" cy="1139017"/>
            </a:xfrm>
            <a:custGeom>
              <a:avLst/>
              <a:gdLst/>
              <a:ahLst/>
              <a:cxnLst/>
              <a:rect l="l" t="t" r="r" b="b"/>
              <a:pathLst>
                <a:path w="25920" h="55841" extrusionOk="0">
                  <a:moveTo>
                    <a:pt x="10542" y="0"/>
                  </a:moveTo>
                  <a:lnTo>
                    <a:pt x="3503" y="734"/>
                  </a:lnTo>
                  <a:cubicBezTo>
                    <a:pt x="3503" y="734"/>
                    <a:pt x="1568" y="2302"/>
                    <a:pt x="701" y="15545"/>
                  </a:cubicBezTo>
                  <a:cubicBezTo>
                    <a:pt x="1" y="26586"/>
                    <a:pt x="5138" y="47301"/>
                    <a:pt x="6839" y="53839"/>
                  </a:cubicBezTo>
                  <a:cubicBezTo>
                    <a:pt x="7172" y="55106"/>
                    <a:pt x="7373" y="55840"/>
                    <a:pt x="7373" y="55840"/>
                  </a:cubicBezTo>
                  <a:lnTo>
                    <a:pt x="11309" y="44299"/>
                  </a:lnTo>
                  <a:lnTo>
                    <a:pt x="18481" y="23284"/>
                  </a:lnTo>
                  <a:lnTo>
                    <a:pt x="25919" y="1468"/>
                  </a:lnTo>
                  <a:lnTo>
                    <a:pt x="23618" y="1235"/>
                  </a:lnTo>
                  <a:lnTo>
                    <a:pt x="20048" y="901"/>
                  </a:lnTo>
                  <a:lnTo>
                    <a:pt x="10542"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157;p106"/>
            <p:cNvSpPr/>
            <p:nvPr/>
          </p:nvSpPr>
          <p:spPr>
            <a:xfrm>
              <a:off x="4380118" y="2706047"/>
              <a:ext cx="152431" cy="776370"/>
            </a:xfrm>
            <a:custGeom>
              <a:avLst/>
              <a:gdLst/>
              <a:ahLst/>
              <a:cxnLst/>
              <a:rect l="l" t="t" r="r" b="b"/>
              <a:pathLst>
                <a:path w="7473" h="38062" extrusionOk="0">
                  <a:moveTo>
                    <a:pt x="3403" y="1"/>
                  </a:moveTo>
                  <a:cubicBezTo>
                    <a:pt x="3403" y="1"/>
                    <a:pt x="668" y="24451"/>
                    <a:pt x="0" y="33525"/>
                  </a:cubicBezTo>
                  <a:lnTo>
                    <a:pt x="2202" y="38061"/>
                  </a:lnTo>
                  <a:cubicBezTo>
                    <a:pt x="2202" y="38061"/>
                    <a:pt x="7472" y="32657"/>
                    <a:pt x="7472" y="32524"/>
                  </a:cubicBezTo>
                  <a:cubicBezTo>
                    <a:pt x="7472" y="32424"/>
                    <a:pt x="5905" y="9474"/>
                    <a:pt x="5871" y="201"/>
                  </a:cubicBezTo>
                  <a:lnTo>
                    <a:pt x="3403"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158;p106"/>
            <p:cNvSpPr/>
            <p:nvPr/>
          </p:nvSpPr>
          <p:spPr>
            <a:xfrm>
              <a:off x="4413446" y="2565209"/>
              <a:ext cx="126587" cy="148575"/>
            </a:xfrm>
            <a:custGeom>
              <a:avLst/>
              <a:gdLst/>
              <a:ahLst/>
              <a:cxnLst/>
              <a:rect l="l" t="t" r="r" b="b"/>
              <a:pathLst>
                <a:path w="6206" h="7284" extrusionOk="0">
                  <a:moveTo>
                    <a:pt x="3203" y="1"/>
                  </a:moveTo>
                  <a:lnTo>
                    <a:pt x="1" y="1235"/>
                  </a:lnTo>
                  <a:cubicBezTo>
                    <a:pt x="1" y="1368"/>
                    <a:pt x="1702" y="6639"/>
                    <a:pt x="1769" y="6906"/>
                  </a:cubicBezTo>
                  <a:cubicBezTo>
                    <a:pt x="1814" y="7064"/>
                    <a:pt x="2735" y="7284"/>
                    <a:pt x="3457" y="7284"/>
                  </a:cubicBezTo>
                  <a:cubicBezTo>
                    <a:pt x="3800" y="7284"/>
                    <a:pt x="4098" y="7234"/>
                    <a:pt x="4237" y="7106"/>
                  </a:cubicBezTo>
                  <a:cubicBezTo>
                    <a:pt x="4671" y="6705"/>
                    <a:pt x="6205" y="1402"/>
                    <a:pt x="6205" y="1402"/>
                  </a:cubicBezTo>
                  <a:lnTo>
                    <a:pt x="3203"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159;p106"/>
            <p:cNvSpPr/>
            <p:nvPr/>
          </p:nvSpPr>
          <p:spPr>
            <a:xfrm>
              <a:off x="4364474" y="2333403"/>
              <a:ext cx="321852" cy="336620"/>
            </a:xfrm>
            <a:custGeom>
              <a:avLst/>
              <a:gdLst/>
              <a:ahLst/>
              <a:cxnLst/>
              <a:rect l="l" t="t" r="r" b="b"/>
              <a:pathLst>
                <a:path w="15779" h="16503" extrusionOk="0">
                  <a:moveTo>
                    <a:pt x="10052" y="1"/>
                  </a:moveTo>
                  <a:cubicBezTo>
                    <a:pt x="8179" y="1"/>
                    <a:pt x="5997" y="716"/>
                    <a:pt x="4070" y="2359"/>
                  </a:cubicBezTo>
                  <a:cubicBezTo>
                    <a:pt x="0" y="5828"/>
                    <a:pt x="2002" y="15335"/>
                    <a:pt x="2002" y="15335"/>
                  </a:cubicBezTo>
                  <a:cubicBezTo>
                    <a:pt x="3236" y="13300"/>
                    <a:pt x="5671" y="11532"/>
                    <a:pt x="5671" y="11532"/>
                  </a:cubicBezTo>
                  <a:cubicBezTo>
                    <a:pt x="7372" y="14001"/>
                    <a:pt x="9274" y="16503"/>
                    <a:pt x="9274" y="16503"/>
                  </a:cubicBezTo>
                  <a:cubicBezTo>
                    <a:pt x="15778" y="8063"/>
                    <a:pt x="15411" y="5161"/>
                    <a:pt x="14377" y="2359"/>
                  </a:cubicBezTo>
                  <a:cubicBezTo>
                    <a:pt x="13833" y="884"/>
                    <a:pt x="12133" y="1"/>
                    <a:pt x="10052" y="1"/>
                  </a:cubicBezTo>
                  <a:close/>
                </a:path>
              </a:pathLst>
            </a:custGeom>
            <a:solidFill>
              <a:srgbClr val="BCD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160;p106"/>
            <p:cNvSpPr/>
            <p:nvPr/>
          </p:nvSpPr>
          <p:spPr>
            <a:xfrm>
              <a:off x="4020201" y="2442076"/>
              <a:ext cx="443646" cy="1626864"/>
            </a:xfrm>
            <a:custGeom>
              <a:avLst/>
              <a:gdLst/>
              <a:ahLst/>
              <a:cxnLst/>
              <a:rect l="l" t="t" r="r" b="b"/>
              <a:pathLst>
                <a:path w="21750" h="79758" extrusionOk="0">
                  <a:moveTo>
                    <a:pt x="14811" y="0"/>
                  </a:moveTo>
                  <a:cubicBezTo>
                    <a:pt x="14811" y="0"/>
                    <a:pt x="4771" y="1534"/>
                    <a:pt x="2936" y="1768"/>
                  </a:cubicBezTo>
                  <a:cubicBezTo>
                    <a:pt x="2936" y="1768"/>
                    <a:pt x="1" y="25118"/>
                    <a:pt x="868" y="36660"/>
                  </a:cubicBezTo>
                  <a:cubicBezTo>
                    <a:pt x="1402" y="44165"/>
                    <a:pt x="3536" y="60110"/>
                    <a:pt x="4971" y="70384"/>
                  </a:cubicBezTo>
                  <a:cubicBezTo>
                    <a:pt x="5738" y="75888"/>
                    <a:pt x="6305" y="79757"/>
                    <a:pt x="6305" y="79757"/>
                  </a:cubicBezTo>
                  <a:lnTo>
                    <a:pt x="21749" y="79757"/>
                  </a:lnTo>
                  <a:lnTo>
                    <a:pt x="21449" y="73152"/>
                  </a:lnTo>
                  <a:lnTo>
                    <a:pt x="20549" y="52371"/>
                  </a:lnTo>
                  <a:lnTo>
                    <a:pt x="20515" y="51837"/>
                  </a:lnTo>
                  <a:cubicBezTo>
                    <a:pt x="20515" y="51837"/>
                    <a:pt x="9341" y="40529"/>
                    <a:pt x="14811"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161;p106"/>
            <p:cNvSpPr/>
            <p:nvPr/>
          </p:nvSpPr>
          <p:spPr>
            <a:xfrm>
              <a:off x="4340651" y="3510240"/>
              <a:ext cx="93237" cy="540269"/>
            </a:xfrm>
            <a:custGeom>
              <a:avLst/>
              <a:gdLst/>
              <a:ahLst/>
              <a:cxnLst/>
              <a:rect l="l" t="t" r="r" b="b"/>
              <a:pathLst>
                <a:path w="4571" h="26487" extrusionOk="0">
                  <a:moveTo>
                    <a:pt x="3003" y="1"/>
                  </a:moveTo>
                  <a:cubicBezTo>
                    <a:pt x="3003" y="1"/>
                    <a:pt x="67" y="5905"/>
                    <a:pt x="34" y="7273"/>
                  </a:cubicBezTo>
                  <a:cubicBezTo>
                    <a:pt x="1" y="8640"/>
                    <a:pt x="935" y="26486"/>
                    <a:pt x="935" y="26486"/>
                  </a:cubicBezTo>
                  <a:lnTo>
                    <a:pt x="3103" y="26486"/>
                  </a:lnTo>
                  <a:lnTo>
                    <a:pt x="4571" y="301"/>
                  </a:lnTo>
                  <a:lnTo>
                    <a:pt x="3003"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162;p106"/>
            <p:cNvSpPr/>
            <p:nvPr/>
          </p:nvSpPr>
          <p:spPr>
            <a:xfrm>
              <a:off x="4139949" y="2413500"/>
              <a:ext cx="309593" cy="1147849"/>
            </a:xfrm>
            <a:custGeom>
              <a:avLst/>
              <a:gdLst/>
              <a:ahLst/>
              <a:cxnLst/>
              <a:rect l="l" t="t" r="r" b="b"/>
              <a:pathLst>
                <a:path w="15178" h="56274" extrusionOk="0">
                  <a:moveTo>
                    <a:pt x="11976" y="0"/>
                  </a:moveTo>
                  <a:lnTo>
                    <a:pt x="7472" y="1401"/>
                  </a:lnTo>
                  <a:cubicBezTo>
                    <a:pt x="3303" y="8139"/>
                    <a:pt x="734" y="17813"/>
                    <a:pt x="734" y="18180"/>
                  </a:cubicBezTo>
                  <a:cubicBezTo>
                    <a:pt x="734" y="18547"/>
                    <a:pt x="6638" y="22783"/>
                    <a:pt x="6638" y="22783"/>
                  </a:cubicBezTo>
                  <a:lnTo>
                    <a:pt x="0" y="32490"/>
                  </a:lnTo>
                  <a:cubicBezTo>
                    <a:pt x="3570" y="43264"/>
                    <a:pt x="10041" y="51837"/>
                    <a:pt x="13877" y="56274"/>
                  </a:cubicBezTo>
                  <a:lnTo>
                    <a:pt x="15178" y="53572"/>
                  </a:lnTo>
                  <a:cubicBezTo>
                    <a:pt x="5304" y="17446"/>
                    <a:pt x="11975" y="0"/>
                    <a:pt x="11976"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163;p106"/>
            <p:cNvSpPr/>
            <p:nvPr/>
          </p:nvSpPr>
          <p:spPr>
            <a:xfrm>
              <a:off x="4143355" y="2404648"/>
              <a:ext cx="306187" cy="1153295"/>
            </a:xfrm>
            <a:custGeom>
              <a:avLst/>
              <a:gdLst/>
              <a:ahLst/>
              <a:cxnLst/>
              <a:rect l="l" t="t" r="r" b="b"/>
              <a:pathLst>
                <a:path w="15011" h="56541" extrusionOk="0">
                  <a:moveTo>
                    <a:pt x="12009" y="0"/>
                  </a:moveTo>
                  <a:lnTo>
                    <a:pt x="7405" y="868"/>
                  </a:lnTo>
                  <a:cubicBezTo>
                    <a:pt x="3269" y="7039"/>
                    <a:pt x="734" y="16412"/>
                    <a:pt x="734" y="16779"/>
                  </a:cubicBezTo>
                  <a:cubicBezTo>
                    <a:pt x="734" y="17146"/>
                    <a:pt x="6538" y="22116"/>
                    <a:pt x="6538" y="22116"/>
                  </a:cubicBezTo>
                  <a:lnTo>
                    <a:pt x="0" y="30956"/>
                  </a:lnTo>
                  <a:cubicBezTo>
                    <a:pt x="3536" y="42197"/>
                    <a:pt x="9941" y="51604"/>
                    <a:pt x="13710" y="56541"/>
                  </a:cubicBezTo>
                  <a:lnTo>
                    <a:pt x="15011" y="54006"/>
                  </a:lnTo>
                  <a:cubicBezTo>
                    <a:pt x="5237" y="16613"/>
                    <a:pt x="12009" y="1"/>
                    <a:pt x="12009"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164;p106"/>
            <p:cNvSpPr/>
            <p:nvPr/>
          </p:nvSpPr>
          <p:spPr>
            <a:xfrm>
              <a:off x="4358355" y="2431857"/>
              <a:ext cx="845742" cy="1637083"/>
            </a:xfrm>
            <a:custGeom>
              <a:avLst/>
              <a:gdLst/>
              <a:ahLst/>
              <a:cxnLst/>
              <a:rect l="l" t="t" r="r" b="b"/>
              <a:pathLst>
                <a:path w="41463" h="80259" extrusionOk="0">
                  <a:moveTo>
                    <a:pt x="20681" y="1"/>
                  </a:moveTo>
                  <a:cubicBezTo>
                    <a:pt x="20681" y="1"/>
                    <a:pt x="13943" y="32357"/>
                    <a:pt x="3970" y="52872"/>
                  </a:cubicBezTo>
                  <a:cubicBezTo>
                    <a:pt x="3669" y="53472"/>
                    <a:pt x="3369" y="54073"/>
                    <a:pt x="3102" y="54640"/>
                  </a:cubicBezTo>
                  <a:lnTo>
                    <a:pt x="67" y="61078"/>
                  </a:lnTo>
                  <a:cubicBezTo>
                    <a:pt x="67" y="61078"/>
                    <a:pt x="0" y="67282"/>
                    <a:pt x="467" y="74287"/>
                  </a:cubicBezTo>
                  <a:cubicBezTo>
                    <a:pt x="600" y="76255"/>
                    <a:pt x="801" y="78290"/>
                    <a:pt x="1034" y="80258"/>
                  </a:cubicBezTo>
                  <a:lnTo>
                    <a:pt x="30455" y="80258"/>
                  </a:lnTo>
                  <a:cubicBezTo>
                    <a:pt x="30455" y="80258"/>
                    <a:pt x="29321" y="63546"/>
                    <a:pt x="29321" y="61111"/>
                  </a:cubicBezTo>
                  <a:cubicBezTo>
                    <a:pt x="29321" y="59210"/>
                    <a:pt x="36660" y="25652"/>
                    <a:pt x="39929" y="10775"/>
                  </a:cubicBezTo>
                  <a:cubicBezTo>
                    <a:pt x="40863" y="6539"/>
                    <a:pt x="41463" y="3803"/>
                    <a:pt x="41463" y="3803"/>
                  </a:cubicBezTo>
                  <a:cubicBezTo>
                    <a:pt x="41463" y="3803"/>
                    <a:pt x="30522" y="935"/>
                    <a:pt x="20681" y="1"/>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165;p106"/>
            <p:cNvSpPr/>
            <p:nvPr/>
          </p:nvSpPr>
          <p:spPr>
            <a:xfrm>
              <a:off x="4121572" y="2651629"/>
              <a:ext cx="1051246" cy="1417300"/>
            </a:xfrm>
            <a:custGeom>
              <a:avLst/>
              <a:gdLst/>
              <a:ahLst/>
              <a:cxnLst/>
              <a:rect l="l" t="t" r="r" b="b"/>
              <a:pathLst>
                <a:path w="51538" h="69484" extrusionOk="0">
                  <a:moveTo>
                    <a:pt x="51538" y="0"/>
                  </a:moveTo>
                  <a:cubicBezTo>
                    <a:pt x="49903" y="267"/>
                    <a:pt x="48802" y="534"/>
                    <a:pt x="48802" y="534"/>
                  </a:cubicBezTo>
                  <a:cubicBezTo>
                    <a:pt x="48802" y="534"/>
                    <a:pt x="32190" y="39862"/>
                    <a:pt x="32057" y="40963"/>
                  </a:cubicBezTo>
                  <a:cubicBezTo>
                    <a:pt x="32036" y="41127"/>
                    <a:pt x="32151" y="41196"/>
                    <a:pt x="32359" y="41196"/>
                  </a:cubicBezTo>
                  <a:cubicBezTo>
                    <a:pt x="33506" y="41196"/>
                    <a:pt x="37515" y="39084"/>
                    <a:pt x="37628" y="39028"/>
                  </a:cubicBezTo>
                  <a:lnTo>
                    <a:pt x="37628" y="39028"/>
                  </a:lnTo>
                  <a:cubicBezTo>
                    <a:pt x="37461" y="39261"/>
                    <a:pt x="31823" y="47634"/>
                    <a:pt x="31823" y="48835"/>
                  </a:cubicBezTo>
                  <a:cubicBezTo>
                    <a:pt x="31823" y="50069"/>
                    <a:pt x="36927" y="50069"/>
                    <a:pt x="36927" y="50069"/>
                  </a:cubicBezTo>
                  <a:cubicBezTo>
                    <a:pt x="36927" y="50069"/>
                    <a:pt x="25953" y="59976"/>
                    <a:pt x="16479" y="62878"/>
                  </a:cubicBezTo>
                  <a:cubicBezTo>
                    <a:pt x="16279" y="62945"/>
                    <a:pt x="16112" y="62978"/>
                    <a:pt x="15912" y="63045"/>
                  </a:cubicBezTo>
                  <a:cubicBezTo>
                    <a:pt x="14781" y="63351"/>
                    <a:pt x="13595" y="63516"/>
                    <a:pt x="12404" y="63516"/>
                  </a:cubicBezTo>
                  <a:cubicBezTo>
                    <a:pt x="12294" y="63516"/>
                    <a:pt x="12185" y="63515"/>
                    <a:pt x="12076" y="63512"/>
                  </a:cubicBezTo>
                  <a:cubicBezTo>
                    <a:pt x="7873" y="63479"/>
                    <a:pt x="3470" y="61811"/>
                    <a:pt x="1" y="60110"/>
                  </a:cubicBezTo>
                  <a:lnTo>
                    <a:pt x="1" y="60110"/>
                  </a:lnTo>
                  <a:cubicBezTo>
                    <a:pt x="768" y="65614"/>
                    <a:pt x="1335" y="69483"/>
                    <a:pt x="1335" y="69483"/>
                  </a:cubicBezTo>
                  <a:lnTo>
                    <a:pt x="42064" y="69483"/>
                  </a:lnTo>
                  <a:cubicBezTo>
                    <a:pt x="42064" y="69483"/>
                    <a:pt x="40930" y="52771"/>
                    <a:pt x="40930" y="50336"/>
                  </a:cubicBezTo>
                  <a:cubicBezTo>
                    <a:pt x="40930" y="48435"/>
                    <a:pt x="48269" y="14877"/>
                    <a:pt x="51538"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166;p106"/>
            <p:cNvSpPr/>
            <p:nvPr/>
          </p:nvSpPr>
          <p:spPr>
            <a:xfrm>
              <a:off x="4359701" y="2427105"/>
              <a:ext cx="556587" cy="1250591"/>
            </a:xfrm>
            <a:custGeom>
              <a:avLst/>
              <a:gdLst/>
              <a:ahLst/>
              <a:cxnLst/>
              <a:rect l="l" t="t" r="r" b="b"/>
              <a:pathLst>
                <a:path w="27287" h="61311" extrusionOk="0">
                  <a:moveTo>
                    <a:pt x="18247" y="0"/>
                  </a:moveTo>
                  <a:cubicBezTo>
                    <a:pt x="9541" y="33424"/>
                    <a:pt x="1" y="61311"/>
                    <a:pt x="1" y="61311"/>
                  </a:cubicBezTo>
                  <a:cubicBezTo>
                    <a:pt x="8073" y="53238"/>
                    <a:pt x="22450" y="32657"/>
                    <a:pt x="22450" y="32657"/>
                  </a:cubicBezTo>
                  <a:lnTo>
                    <a:pt x="16513" y="23817"/>
                  </a:lnTo>
                  <a:lnTo>
                    <a:pt x="26453" y="18780"/>
                  </a:lnTo>
                  <a:cubicBezTo>
                    <a:pt x="27287" y="10574"/>
                    <a:pt x="25352" y="1935"/>
                    <a:pt x="25352" y="1935"/>
                  </a:cubicBezTo>
                  <a:lnTo>
                    <a:pt x="18247"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167;p106"/>
            <p:cNvSpPr/>
            <p:nvPr/>
          </p:nvSpPr>
          <p:spPr>
            <a:xfrm>
              <a:off x="4359701" y="2402608"/>
              <a:ext cx="551834" cy="1275089"/>
            </a:xfrm>
            <a:custGeom>
              <a:avLst/>
              <a:gdLst/>
              <a:ahLst/>
              <a:cxnLst/>
              <a:rect l="l" t="t" r="r" b="b"/>
              <a:pathLst>
                <a:path w="27054" h="62512" extrusionOk="0">
                  <a:moveTo>
                    <a:pt x="18080" y="0"/>
                  </a:moveTo>
                  <a:cubicBezTo>
                    <a:pt x="9474" y="33991"/>
                    <a:pt x="1" y="62512"/>
                    <a:pt x="1" y="62512"/>
                  </a:cubicBezTo>
                  <a:cubicBezTo>
                    <a:pt x="8006" y="53906"/>
                    <a:pt x="22317" y="31690"/>
                    <a:pt x="22317" y="31690"/>
                  </a:cubicBezTo>
                  <a:lnTo>
                    <a:pt x="16379" y="23917"/>
                  </a:lnTo>
                  <a:lnTo>
                    <a:pt x="26219" y="18213"/>
                  </a:lnTo>
                  <a:cubicBezTo>
                    <a:pt x="27053" y="9941"/>
                    <a:pt x="25119" y="1435"/>
                    <a:pt x="25119" y="1435"/>
                  </a:cubicBezTo>
                  <a:lnTo>
                    <a:pt x="18080" y="0"/>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168;p106"/>
            <p:cNvSpPr/>
            <p:nvPr/>
          </p:nvSpPr>
          <p:spPr>
            <a:xfrm>
              <a:off x="4429110" y="2242720"/>
              <a:ext cx="221150" cy="325932"/>
            </a:xfrm>
            <a:custGeom>
              <a:avLst/>
              <a:gdLst/>
              <a:ahLst/>
              <a:cxnLst/>
              <a:rect l="l" t="t" r="r" b="b"/>
              <a:pathLst>
                <a:path w="10842" h="15979" extrusionOk="0">
                  <a:moveTo>
                    <a:pt x="10841" y="0"/>
                  </a:moveTo>
                  <a:lnTo>
                    <a:pt x="834" y="2369"/>
                  </a:lnTo>
                  <a:lnTo>
                    <a:pt x="400" y="6171"/>
                  </a:lnTo>
                  <a:lnTo>
                    <a:pt x="0" y="9641"/>
                  </a:lnTo>
                  <a:cubicBezTo>
                    <a:pt x="0" y="9641"/>
                    <a:pt x="467" y="13410"/>
                    <a:pt x="2535" y="15978"/>
                  </a:cubicBezTo>
                  <a:cubicBezTo>
                    <a:pt x="2535" y="15978"/>
                    <a:pt x="6772" y="12876"/>
                    <a:pt x="10007" y="7239"/>
                  </a:cubicBezTo>
                  <a:lnTo>
                    <a:pt x="10441" y="3436"/>
                  </a:lnTo>
                  <a:lnTo>
                    <a:pt x="10841"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169;p106"/>
            <p:cNvSpPr/>
            <p:nvPr/>
          </p:nvSpPr>
          <p:spPr>
            <a:xfrm>
              <a:off x="4437269" y="2242720"/>
              <a:ext cx="212991" cy="150146"/>
            </a:xfrm>
            <a:custGeom>
              <a:avLst/>
              <a:gdLst/>
              <a:ahLst/>
              <a:cxnLst/>
              <a:rect l="l" t="t" r="r" b="b"/>
              <a:pathLst>
                <a:path w="10442" h="7361" extrusionOk="0">
                  <a:moveTo>
                    <a:pt x="10441" y="0"/>
                  </a:moveTo>
                  <a:lnTo>
                    <a:pt x="434" y="2369"/>
                  </a:lnTo>
                  <a:lnTo>
                    <a:pt x="0" y="6171"/>
                  </a:lnTo>
                  <a:cubicBezTo>
                    <a:pt x="967" y="6806"/>
                    <a:pt x="2221" y="7360"/>
                    <a:pt x="3660" y="7360"/>
                  </a:cubicBezTo>
                  <a:cubicBezTo>
                    <a:pt x="5547" y="7360"/>
                    <a:pt x="7751" y="6408"/>
                    <a:pt x="10041" y="3436"/>
                  </a:cubicBezTo>
                  <a:lnTo>
                    <a:pt x="10441" y="0"/>
                  </a:lnTo>
                  <a:close/>
                </a:path>
              </a:pathLst>
            </a:custGeom>
            <a:solidFill>
              <a:srgbClr val="593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170;p106"/>
            <p:cNvSpPr/>
            <p:nvPr/>
          </p:nvSpPr>
          <p:spPr>
            <a:xfrm>
              <a:off x="4340651" y="1717469"/>
              <a:ext cx="426634" cy="598075"/>
            </a:xfrm>
            <a:custGeom>
              <a:avLst/>
              <a:gdLst/>
              <a:ahLst/>
              <a:cxnLst/>
              <a:rect l="l" t="t" r="r" b="b"/>
              <a:pathLst>
                <a:path w="20916" h="29321" extrusionOk="0">
                  <a:moveTo>
                    <a:pt x="11031" y="1"/>
                  </a:moveTo>
                  <a:cubicBezTo>
                    <a:pt x="9114" y="1"/>
                    <a:pt x="3868" y="616"/>
                    <a:pt x="2136" y="7139"/>
                  </a:cubicBezTo>
                  <a:cubicBezTo>
                    <a:pt x="2102" y="7306"/>
                    <a:pt x="2036" y="7439"/>
                    <a:pt x="2002" y="7606"/>
                  </a:cubicBezTo>
                  <a:cubicBezTo>
                    <a:pt x="2002" y="7706"/>
                    <a:pt x="1969" y="7806"/>
                    <a:pt x="1969" y="7873"/>
                  </a:cubicBezTo>
                  <a:cubicBezTo>
                    <a:pt x="1935" y="7973"/>
                    <a:pt x="1935" y="8040"/>
                    <a:pt x="1902" y="8140"/>
                  </a:cubicBezTo>
                  <a:cubicBezTo>
                    <a:pt x="1902" y="8173"/>
                    <a:pt x="1869" y="8240"/>
                    <a:pt x="1869" y="8307"/>
                  </a:cubicBezTo>
                  <a:cubicBezTo>
                    <a:pt x="1835" y="8473"/>
                    <a:pt x="1802" y="8673"/>
                    <a:pt x="1769" y="8874"/>
                  </a:cubicBezTo>
                  <a:cubicBezTo>
                    <a:pt x="1769" y="8907"/>
                    <a:pt x="1769" y="8940"/>
                    <a:pt x="1769" y="9007"/>
                  </a:cubicBezTo>
                  <a:cubicBezTo>
                    <a:pt x="1602" y="10074"/>
                    <a:pt x="1468" y="11109"/>
                    <a:pt x="1302" y="12076"/>
                  </a:cubicBezTo>
                  <a:cubicBezTo>
                    <a:pt x="1102" y="13477"/>
                    <a:pt x="935" y="14778"/>
                    <a:pt x="768" y="16012"/>
                  </a:cubicBezTo>
                  <a:cubicBezTo>
                    <a:pt x="735" y="16246"/>
                    <a:pt x="701" y="16512"/>
                    <a:pt x="668" y="16746"/>
                  </a:cubicBezTo>
                  <a:cubicBezTo>
                    <a:pt x="635" y="17180"/>
                    <a:pt x="568" y="17613"/>
                    <a:pt x="534" y="18047"/>
                  </a:cubicBezTo>
                  <a:cubicBezTo>
                    <a:pt x="501" y="18380"/>
                    <a:pt x="468" y="18747"/>
                    <a:pt x="434" y="19081"/>
                  </a:cubicBezTo>
                  <a:cubicBezTo>
                    <a:pt x="401" y="19214"/>
                    <a:pt x="401" y="19314"/>
                    <a:pt x="368" y="19448"/>
                  </a:cubicBezTo>
                  <a:cubicBezTo>
                    <a:pt x="368" y="19615"/>
                    <a:pt x="334" y="19781"/>
                    <a:pt x="334" y="19948"/>
                  </a:cubicBezTo>
                  <a:cubicBezTo>
                    <a:pt x="1" y="23884"/>
                    <a:pt x="201" y="26553"/>
                    <a:pt x="1335" y="27520"/>
                  </a:cubicBezTo>
                  <a:cubicBezTo>
                    <a:pt x="2269" y="28254"/>
                    <a:pt x="4404" y="29055"/>
                    <a:pt x="6872" y="29255"/>
                  </a:cubicBezTo>
                  <a:cubicBezTo>
                    <a:pt x="7316" y="29297"/>
                    <a:pt x="7769" y="29320"/>
                    <a:pt x="8227" y="29320"/>
                  </a:cubicBezTo>
                  <a:cubicBezTo>
                    <a:pt x="11005" y="29320"/>
                    <a:pt x="13941" y="28468"/>
                    <a:pt x="15745" y="25919"/>
                  </a:cubicBezTo>
                  <a:cubicBezTo>
                    <a:pt x="15912" y="25686"/>
                    <a:pt x="16079" y="25419"/>
                    <a:pt x="16246" y="25152"/>
                  </a:cubicBezTo>
                  <a:cubicBezTo>
                    <a:pt x="16312" y="25052"/>
                    <a:pt x="16346" y="24952"/>
                    <a:pt x="16412" y="24852"/>
                  </a:cubicBezTo>
                  <a:cubicBezTo>
                    <a:pt x="16446" y="24752"/>
                    <a:pt x="16513" y="24652"/>
                    <a:pt x="16579" y="24551"/>
                  </a:cubicBezTo>
                  <a:cubicBezTo>
                    <a:pt x="16613" y="24485"/>
                    <a:pt x="16679" y="24351"/>
                    <a:pt x="16713" y="24251"/>
                  </a:cubicBezTo>
                  <a:cubicBezTo>
                    <a:pt x="16779" y="24151"/>
                    <a:pt x="16813" y="24051"/>
                    <a:pt x="16879" y="23951"/>
                  </a:cubicBezTo>
                  <a:cubicBezTo>
                    <a:pt x="17447" y="22717"/>
                    <a:pt x="17947" y="21282"/>
                    <a:pt x="18381" y="19781"/>
                  </a:cubicBezTo>
                  <a:cubicBezTo>
                    <a:pt x="18447" y="19581"/>
                    <a:pt x="18514" y="19381"/>
                    <a:pt x="18547" y="19148"/>
                  </a:cubicBezTo>
                  <a:cubicBezTo>
                    <a:pt x="18647" y="18881"/>
                    <a:pt x="18714" y="18614"/>
                    <a:pt x="18781" y="18347"/>
                  </a:cubicBezTo>
                  <a:cubicBezTo>
                    <a:pt x="18814" y="18247"/>
                    <a:pt x="18814" y="18147"/>
                    <a:pt x="18848" y="18047"/>
                  </a:cubicBezTo>
                  <a:cubicBezTo>
                    <a:pt x="18881" y="17880"/>
                    <a:pt x="18948" y="17713"/>
                    <a:pt x="18981" y="17513"/>
                  </a:cubicBezTo>
                  <a:cubicBezTo>
                    <a:pt x="19014" y="17380"/>
                    <a:pt x="19048" y="17246"/>
                    <a:pt x="19081" y="17113"/>
                  </a:cubicBezTo>
                  <a:cubicBezTo>
                    <a:pt x="19181" y="16612"/>
                    <a:pt x="19315" y="16079"/>
                    <a:pt x="19415" y="15578"/>
                  </a:cubicBezTo>
                  <a:cubicBezTo>
                    <a:pt x="19448" y="15378"/>
                    <a:pt x="19481" y="15211"/>
                    <a:pt x="19515" y="15011"/>
                  </a:cubicBezTo>
                  <a:cubicBezTo>
                    <a:pt x="19548" y="14911"/>
                    <a:pt x="19548" y="14811"/>
                    <a:pt x="19581" y="14744"/>
                  </a:cubicBezTo>
                  <a:cubicBezTo>
                    <a:pt x="19615" y="14544"/>
                    <a:pt x="19648" y="14344"/>
                    <a:pt x="19681" y="14177"/>
                  </a:cubicBezTo>
                  <a:cubicBezTo>
                    <a:pt x="19715" y="14077"/>
                    <a:pt x="19715" y="13977"/>
                    <a:pt x="19748" y="13877"/>
                  </a:cubicBezTo>
                  <a:cubicBezTo>
                    <a:pt x="19848" y="13343"/>
                    <a:pt x="19915" y="12810"/>
                    <a:pt x="20015" y="12309"/>
                  </a:cubicBezTo>
                  <a:cubicBezTo>
                    <a:pt x="20382" y="10008"/>
                    <a:pt x="20615" y="7906"/>
                    <a:pt x="20749" y="6338"/>
                  </a:cubicBezTo>
                  <a:cubicBezTo>
                    <a:pt x="20849" y="5371"/>
                    <a:pt x="20882" y="4637"/>
                    <a:pt x="20882" y="4137"/>
                  </a:cubicBezTo>
                  <a:cubicBezTo>
                    <a:pt x="20916" y="2836"/>
                    <a:pt x="19048" y="1869"/>
                    <a:pt x="16980" y="1201"/>
                  </a:cubicBezTo>
                  <a:cubicBezTo>
                    <a:pt x="14478" y="401"/>
                    <a:pt x="11742" y="34"/>
                    <a:pt x="11742" y="34"/>
                  </a:cubicBezTo>
                  <a:cubicBezTo>
                    <a:pt x="11742" y="34"/>
                    <a:pt x="11477" y="1"/>
                    <a:pt x="11031"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171;p106"/>
            <p:cNvSpPr/>
            <p:nvPr/>
          </p:nvSpPr>
          <p:spPr>
            <a:xfrm>
              <a:off x="4342017" y="1665438"/>
              <a:ext cx="472223" cy="650130"/>
            </a:xfrm>
            <a:custGeom>
              <a:avLst/>
              <a:gdLst/>
              <a:ahLst/>
              <a:cxnLst/>
              <a:rect l="l" t="t" r="r" b="b"/>
              <a:pathLst>
                <a:path w="23151" h="31873" extrusionOk="0">
                  <a:moveTo>
                    <a:pt x="3269" y="6955"/>
                  </a:moveTo>
                  <a:cubicBezTo>
                    <a:pt x="3903" y="8022"/>
                    <a:pt x="4771" y="8723"/>
                    <a:pt x="5805" y="9190"/>
                  </a:cubicBezTo>
                  <a:cubicBezTo>
                    <a:pt x="7054" y="9746"/>
                    <a:pt x="8509" y="9950"/>
                    <a:pt x="9965" y="9950"/>
                  </a:cubicBezTo>
                  <a:cubicBezTo>
                    <a:pt x="12436" y="9950"/>
                    <a:pt x="14910" y="9364"/>
                    <a:pt x="16379" y="8923"/>
                  </a:cubicBezTo>
                  <a:cubicBezTo>
                    <a:pt x="16779" y="8789"/>
                    <a:pt x="17113" y="8689"/>
                    <a:pt x="17380" y="8623"/>
                  </a:cubicBezTo>
                  <a:cubicBezTo>
                    <a:pt x="17580" y="8523"/>
                    <a:pt x="17746" y="8489"/>
                    <a:pt x="17780" y="8489"/>
                  </a:cubicBezTo>
                  <a:cubicBezTo>
                    <a:pt x="17780" y="8489"/>
                    <a:pt x="17746" y="8523"/>
                    <a:pt x="17746" y="8623"/>
                  </a:cubicBezTo>
                  <a:cubicBezTo>
                    <a:pt x="17613" y="9123"/>
                    <a:pt x="17246" y="10824"/>
                    <a:pt x="17279" y="11958"/>
                  </a:cubicBezTo>
                  <a:cubicBezTo>
                    <a:pt x="17313" y="12759"/>
                    <a:pt x="17580" y="13559"/>
                    <a:pt x="17813" y="14060"/>
                  </a:cubicBezTo>
                  <a:cubicBezTo>
                    <a:pt x="17947" y="14427"/>
                    <a:pt x="18080" y="14660"/>
                    <a:pt x="18080" y="14660"/>
                  </a:cubicBezTo>
                  <a:cubicBezTo>
                    <a:pt x="18080" y="14660"/>
                    <a:pt x="15745" y="23000"/>
                    <a:pt x="13277" y="25568"/>
                  </a:cubicBezTo>
                  <a:cubicBezTo>
                    <a:pt x="12976" y="25868"/>
                    <a:pt x="12643" y="26135"/>
                    <a:pt x="12309" y="26369"/>
                  </a:cubicBezTo>
                  <a:cubicBezTo>
                    <a:pt x="10675" y="27466"/>
                    <a:pt x="8725" y="27646"/>
                    <a:pt x="7619" y="27646"/>
                  </a:cubicBezTo>
                  <a:cubicBezTo>
                    <a:pt x="7078" y="27646"/>
                    <a:pt x="6739" y="27603"/>
                    <a:pt x="6739" y="27603"/>
                  </a:cubicBezTo>
                  <a:lnTo>
                    <a:pt x="6572" y="25368"/>
                  </a:lnTo>
                  <a:cubicBezTo>
                    <a:pt x="6056" y="25520"/>
                    <a:pt x="5568" y="25561"/>
                    <a:pt x="5189" y="25561"/>
                  </a:cubicBezTo>
                  <a:cubicBezTo>
                    <a:pt x="4735" y="25561"/>
                    <a:pt x="4437" y="25501"/>
                    <a:pt x="4437" y="25501"/>
                  </a:cubicBezTo>
                  <a:lnTo>
                    <a:pt x="3403" y="27369"/>
                  </a:lnTo>
                  <a:cubicBezTo>
                    <a:pt x="3336" y="27369"/>
                    <a:pt x="1168" y="27336"/>
                    <a:pt x="1001" y="24767"/>
                  </a:cubicBezTo>
                  <a:cubicBezTo>
                    <a:pt x="901" y="23100"/>
                    <a:pt x="1868" y="16261"/>
                    <a:pt x="2569" y="11558"/>
                  </a:cubicBezTo>
                  <a:cubicBezTo>
                    <a:pt x="2669" y="10824"/>
                    <a:pt x="2769" y="10157"/>
                    <a:pt x="2869" y="9557"/>
                  </a:cubicBezTo>
                  <a:cubicBezTo>
                    <a:pt x="3103" y="7989"/>
                    <a:pt x="3269" y="6955"/>
                    <a:pt x="3269" y="6955"/>
                  </a:cubicBezTo>
                  <a:close/>
                  <a:moveTo>
                    <a:pt x="8567" y="0"/>
                  </a:moveTo>
                  <a:cubicBezTo>
                    <a:pt x="7772" y="0"/>
                    <a:pt x="6943" y="121"/>
                    <a:pt x="6105" y="417"/>
                  </a:cubicBezTo>
                  <a:cubicBezTo>
                    <a:pt x="1502" y="2018"/>
                    <a:pt x="2836" y="5954"/>
                    <a:pt x="2836" y="5954"/>
                  </a:cubicBezTo>
                  <a:cubicBezTo>
                    <a:pt x="2836" y="5954"/>
                    <a:pt x="2102" y="6021"/>
                    <a:pt x="1301" y="7288"/>
                  </a:cubicBezTo>
                  <a:cubicBezTo>
                    <a:pt x="801" y="8056"/>
                    <a:pt x="1268" y="9090"/>
                    <a:pt x="1668" y="9757"/>
                  </a:cubicBezTo>
                  <a:cubicBezTo>
                    <a:pt x="1768" y="9924"/>
                    <a:pt x="1868" y="10057"/>
                    <a:pt x="1935" y="10157"/>
                  </a:cubicBezTo>
                  <a:cubicBezTo>
                    <a:pt x="1935" y="10257"/>
                    <a:pt x="1902" y="10357"/>
                    <a:pt x="1902" y="10424"/>
                  </a:cubicBezTo>
                  <a:cubicBezTo>
                    <a:pt x="1868" y="10524"/>
                    <a:pt x="1868" y="10591"/>
                    <a:pt x="1835" y="10691"/>
                  </a:cubicBezTo>
                  <a:cubicBezTo>
                    <a:pt x="1835" y="10724"/>
                    <a:pt x="1802" y="10791"/>
                    <a:pt x="1802" y="10858"/>
                  </a:cubicBezTo>
                  <a:cubicBezTo>
                    <a:pt x="1768" y="11024"/>
                    <a:pt x="1735" y="11224"/>
                    <a:pt x="1702" y="11425"/>
                  </a:cubicBezTo>
                  <a:cubicBezTo>
                    <a:pt x="1702" y="11458"/>
                    <a:pt x="1702" y="11491"/>
                    <a:pt x="1702" y="11558"/>
                  </a:cubicBezTo>
                  <a:cubicBezTo>
                    <a:pt x="1535" y="12592"/>
                    <a:pt x="1368" y="13626"/>
                    <a:pt x="1235" y="14627"/>
                  </a:cubicBezTo>
                  <a:cubicBezTo>
                    <a:pt x="1035" y="16028"/>
                    <a:pt x="868" y="17329"/>
                    <a:pt x="701" y="18563"/>
                  </a:cubicBezTo>
                  <a:cubicBezTo>
                    <a:pt x="668" y="18797"/>
                    <a:pt x="634" y="19063"/>
                    <a:pt x="601" y="19297"/>
                  </a:cubicBezTo>
                  <a:cubicBezTo>
                    <a:pt x="568" y="19731"/>
                    <a:pt x="501" y="20164"/>
                    <a:pt x="467" y="20598"/>
                  </a:cubicBezTo>
                  <a:cubicBezTo>
                    <a:pt x="434" y="20931"/>
                    <a:pt x="367" y="21298"/>
                    <a:pt x="334" y="21632"/>
                  </a:cubicBezTo>
                  <a:cubicBezTo>
                    <a:pt x="334" y="21765"/>
                    <a:pt x="334" y="21865"/>
                    <a:pt x="301" y="21999"/>
                  </a:cubicBezTo>
                  <a:cubicBezTo>
                    <a:pt x="301" y="22166"/>
                    <a:pt x="267" y="22332"/>
                    <a:pt x="267" y="22499"/>
                  </a:cubicBezTo>
                  <a:cubicBezTo>
                    <a:pt x="0" y="25802"/>
                    <a:pt x="67" y="28203"/>
                    <a:pt x="801" y="29471"/>
                  </a:cubicBezTo>
                  <a:cubicBezTo>
                    <a:pt x="934" y="29704"/>
                    <a:pt x="1101" y="29904"/>
                    <a:pt x="1268" y="30071"/>
                  </a:cubicBezTo>
                  <a:cubicBezTo>
                    <a:pt x="2202" y="30805"/>
                    <a:pt x="4337" y="31606"/>
                    <a:pt x="6805" y="31806"/>
                  </a:cubicBezTo>
                  <a:cubicBezTo>
                    <a:pt x="7005" y="31839"/>
                    <a:pt x="7239" y="31839"/>
                    <a:pt x="7439" y="31839"/>
                  </a:cubicBezTo>
                  <a:cubicBezTo>
                    <a:pt x="7573" y="31873"/>
                    <a:pt x="7673" y="31873"/>
                    <a:pt x="7806" y="31873"/>
                  </a:cubicBezTo>
                  <a:cubicBezTo>
                    <a:pt x="8340" y="31873"/>
                    <a:pt x="8907" y="31873"/>
                    <a:pt x="9441" y="31806"/>
                  </a:cubicBezTo>
                  <a:cubicBezTo>
                    <a:pt x="9607" y="31773"/>
                    <a:pt x="9741" y="31773"/>
                    <a:pt x="9908" y="31739"/>
                  </a:cubicBezTo>
                  <a:cubicBezTo>
                    <a:pt x="10308" y="31706"/>
                    <a:pt x="10708" y="31606"/>
                    <a:pt x="11108" y="31506"/>
                  </a:cubicBezTo>
                  <a:cubicBezTo>
                    <a:pt x="11208" y="31472"/>
                    <a:pt x="11309" y="31439"/>
                    <a:pt x="11409" y="31406"/>
                  </a:cubicBezTo>
                  <a:cubicBezTo>
                    <a:pt x="11475" y="31406"/>
                    <a:pt x="11542" y="31406"/>
                    <a:pt x="11575" y="31372"/>
                  </a:cubicBezTo>
                  <a:cubicBezTo>
                    <a:pt x="11642" y="31339"/>
                    <a:pt x="11709" y="31339"/>
                    <a:pt x="11776" y="31305"/>
                  </a:cubicBezTo>
                  <a:cubicBezTo>
                    <a:pt x="12343" y="31105"/>
                    <a:pt x="12910" y="30872"/>
                    <a:pt x="13443" y="30538"/>
                  </a:cubicBezTo>
                  <a:cubicBezTo>
                    <a:pt x="13610" y="30438"/>
                    <a:pt x="13744" y="30338"/>
                    <a:pt x="13910" y="30238"/>
                  </a:cubicBezTo>
                  <a:cubicBezTo>
                    <a:pt x="14277" y="30005"/>
                    <a:pt x="14611" y="29704"/>
                    <a:pt x="14944" y="29371"/>
                  </a:cubicBezTo>
                  <a:cubicBezTo>
                    <a:pt x="15078" y="29237"/>
                    <a:pt x="15178" y="29104"/>
                    <a:pt x="15311" y="28937"/>
                  </a:cubicBezTo>
                  <a:cubicBezTo>
                    <a:pt x="15445" y="28804"/>
                    <a:pt x="15545" y="28637"/>
                    <a:pt x="15678" y="28470"/>
                  </a:cubicBezTo>
                  <a:cubicBezTo>
                    <a:pt x="15845" y="28237"/>
                    <a:pt x="16012" y="27970"/>
                    <a:pt x="16179" y="27703"/>
                  </a:cubicBezTo>
                  <a:cubicBezTo>
                    <a:pt x="16212" y="27603"/>
                    <a:pt x="16279" y="27503"/>
                    <a:pt x="16345" y="27403"/>
                  </a:cubicBezTo>
                  <a:cubicBezTo>
                    <a:pt x="16379" y="27303"/>
                    <a:pt x="16446" y="27203"/>
                    <a:pt x="16479" y="27102"/>
                  </a:cubicBezTo>
                  <a:cubicBezTo>
                    <a:pt x="16546" y="27002"/>
                    <a:pt x="16612" y="26902"/>
                    <a:pt x="16646" y="26802"/>
                  </a:cubicBezTo>
                  <a:cubicBezTo>
                    <a:pt x="16712" y="26702"/>
                    <a:pt x="16746" y="26602"/>
                    <a:pt x="16812" y="26502"/>
                  </a:cubicBezTo>
                  <a:cubicBezTo>
                    <a:pt x="17380" y="25268"/>
                    <a:pt x="17880" y="23833"/>
                    <a:pt x="18314" y="22332"/>
                  </a:cubicBezTo>
                  <a:cubicBezTo>
                    <a:pt x="18380" y="22132"/>
                    <a:pt x="18447" y="21899"/>
                    <a:pt x="18480" y="21699"/>
                  </a:cubicBezTo>
                  <a:cubicBezTo>
                    <a:pt x="18580" y="21432"/>
                    <a:pt x="18647" y="21165"/>
                    <a:pt x="18714" y="20898"/>
                  </a:cubicBezTo>
                  <a:cubicBezTo>
                    <a:pt x="18747" y="20798"/>
                    <a:pt x="18747" y="20698"/>
                    <a:pt x="18781" y="20598"/>
                  </a:cubicBezTo>
                  <a:cubicBezTo>
                    <a:pt x="18814" y="20431"/>
                    <a:pt x="18881" y="20264"/>
                    <a:pt x="18914" y="20064"/>
                  </a:cubicBezTo>
                  <a:cubicBezTo>
                    <a:pt x="18947" y="19931"/>
                    <a:pt x="18981" y="19797"/>
                    <a:pt x="19014" y="19664"/>
                  </a:cubicBezTo>
                  <a:cubicBezTo>
                    <a:pt x="19114" y="19163"/>
                    <a:pt x="19248" y="18630"/>
                    <a:pt x="19348" y="18129"/>
                  </a:cubicBezTo>
                  <a:cubicBezTo>
                    <a:pt x="19381" y="17929"/>
                    <a:pt x="19414" y="17762"/>
                    <a:pt x="19448" y="17562"/>
                  </a:cubicBezTo>
                  <a:cubicBezTo>
                    <a:pt x="19481" y="17462"/>
                    <a:pt x="19481" y="17362"/>
                    <a:pt x="19514" y="17262"/>
                  </a:cubicBezTo>
                  <a:cubicBezTo>
                    <a:pt x="19548" y="17095"/>
                    <a:pt x="19581" y="16895"/>
                    <a:pt x="19614" y="16728"/>
                  </a:cubicBezTo>
                  <a:cubicBezTo>
                    <a:pt x="19648" y="16628"/>
                    <a:pt x="19648" y="16528"/>
                    <a:pt x="19681" y="16428"/>
                  </a:cubicBezTo>
                  <a:cubicBezTo>
                    <a:pt x="19715" y="16395"/>
                    <a:pt x="19781" y="16295"/>
                    <a:pt x="19881" y="16128"/>
                  </a:cubicBezTo>
                  <a:cubicBezTo>
                    <a:pt x="20081" y="15894"/>
                    <a:pt x="20315" y="15561"/>
                    <a:pt x="20582" y="15127"/>
                  </a:cubicBezTo>
                  <a:cubicBezTo>
                    <a:pt x="21416" y="13860"/>
                    <a:pt x="22483" y="11825"/>
                    <a:pt x="22917" y="9457"/>
                  </a:cubicBezTo>
                  <a:cubicBezTo>
                    <a:pt x="22984" y="9190"/>
                    <a:pt x="23017" y="8889"/>
                    <a:pt x="23050" y="8623"/>
                  </a:cubicBezTo>
                  <a:cubicBezTo>
                    <a:pt x="23117" y="8122"/>
                    <a:pt x="23150" y="7622"/>
                    <a:pt x="23117" y="7155"/>
                  </a:cubicBezTo>
                  <a:cubicBezTo>
                    <a:pt x="23117" y="6855"/>
                    <a:pt x="23117" y="6554"/>
                    <a:pt x="23084" y="6221"/>
                  </a:cubicBezTo>
                  <a:cubicBezTo>
                    <a:pt x="22712" y="2880"/>
                    <a:pt x="19739" y="2242"/>
                    <a:pt x="17524" y="2242"/>
                  </a:cubicBezTo>
                  <a:cubicBezTo>
                    <a:pt x="16157" y="2242"/>
                    <a:pt x="15078" y="2485"/>
                    <a:pt x="15078" y="2485"/>
                  </a:cubicBezTo>
                  <a:cubicBezTo>
                    <a:pt x="15078" y="2485"/>
                    <a:pt x="12168" y="0"/>
                    <a:pt x="8567" y="0"/>
                  </a:cubicBezTo>
                  <a:close/>
                </a:path>
              </a:pathLst>
            </a:custGeom>
            <a:solidFill>
              <a:srgbClr val="7A47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172;p106"/>
            <p:cNvSpPr/>
            <p:nvPr/>
          </p:nvSpPr>
          <p:spPr>
            <a:xfrm>
              <a:off x="4418891" y="2174004"/>
              <a:ext cx="86445" cy="17664"/>
            </a:xfrm>
            <a:custGeom>
              <a:avLst/>
              <a:gdLst/>
              <a:ahLst/>
              <a:cxnLst/>
              <a:rect l="l" t="t" r="r" b="b"/>
              <a:pathLst>
                <a:path w="4238" h="866" extrusionOk="0">
                  <a:moveTo>
                    <a:pt x="4237" y="0"/>
                  </a:moveTo>
                  <a:cubicBezTo>
                    <a:pt x="3356" y="294"/>
                    <a:pt x="2570" y="389"/>
                    <a:pt x="1922" y="389"/>
                  </a:cubicBezTo>
                  <a:cubicBezTo>
                    <a:pt x="729" y="389"/>
                    <a:pt x="1" y="67"/>
                    <a:pt x="1" y="67"/>
                  </a:cubicBezTo>
                  <a:lnTo>
                    <a:pt x="1" y="67"/>
                  </a:lnTo>
                  <a:cubicBezTo>
                    <a:pt x="196" y="664"/>
                    <a:pt x="713" y="865"/>
                    <a:pt x="1322" y="865"/>
                  </a:cubicBezTo>
                  <a:cubicBezTo>
                    <a:pt x="2583" y="865"/>
                    <a:pt x="4237" y="0"/>
                    <a:pt x="4237"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173;p106"/>
            <p:cNvSpPr/>
            <p:nvPr/>
          </p:nvSpPr>
          <p:spPr>
            <a:xfrm>
              <a:off x="4419585" y="1961044"/>
              <a:ext cx="59887" cy="154817"/>
            </a:xfrm>
            <a:custGeom>
              <a:avLst/>
              <a:gdLst/>
              <a:ahLst/>
              <a:cxnLst/>
              <a:rect l="l" t="t" r="r" b="b"/>
              <a:pathLst>
                <a:path w="2936" h="7590" extrusionOk="0">
                  <a:moveTo>
                    <a:pt x="2936" y="0"/>
                  </a:moveTo>
                  <a:cubicBezTo>
                    <a:pt x="2935" y="1"/>
                    <a:pt x="1034" y="2936"/>
                    <a:pt x="0" y="7139"/>
                  </a:cubicBezTo>
                  <a:cubicBezTo>
                    <a:pt x="0" y="7139"/>
                    <a:pt x="325" y="7590"/>
                    <a:pt x="1160" y="7590"/>
                  </a:cubicBezTo>
                  <a:cubicBezTo>
                    <a:pt x="1460" y="7590"/>
                    <a:pt x="1827" y="7531"/>
                    <a:pt x="2268" y="7372"/>
                  </a:cubicBezTo>
                  <a:cubicBezTo>
                    <a:pt x="2268" y="7372"/>
                    <a:pt x="1068" y="7339"/>
                    <a:pt x="601" y="6872"/>
                  </a:cubicBezTo>
                  <a:cubicBezTo>
                    <a:pt x="601" y="6872"/>
                    <a:pt x="1101" y="4270"/>
                    <a:pt x="2936"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174;p106"/>
            <p:cNvSpPr/>
            <p:nvPr/>
          </p:nvSpPr>
          <p:spPr>
            <a:xfrm>
              <a:off x="4412099" y="2088951"/>
              <a:ext cx="159916" cy="74288"/>
            </a:xfrm>
            <a:custGeom>
              <a:avLst/>
              <a:gdLst/>
              <a:ahLst/>
              <a:cxnLst/>
              <a:rect l="l" t="t" r="r" b="b"/>
              <a:pathLst>
                <a:path w="7840" h="3642" extrusionOk="0">
                  <a:moveTo>
                    <a:pt x="7839" y="1"/>
                  </a:moveTo>
                  <a:cubicBezTo>
                    <a:pt x="5659" y="2542"/>
                    <a:pt x="3546" y="3126"/>
                    <a:pt x="2065" y="3126"/>
                  </a:cubicBezTo>
                  <a:cubicBezTo>
                    <a:pt x="804" y="3126"/>
                    <a:pt x="0" y="2703"/>
                    <a:pt x="0" y="2703"/>
                  </a:cubicBezTo>
                  <a:lnTo>
                    <a:pt x="0" y="2703"/>
                  </a:lnTo>
                  <a:cubicBezTo>
                    <a:pt x="865" y="3376"/>
                    <a:pt x="1716" y="3641"/>
                    <a:pt x="2521" y="3641"/>
                  </a:cubicBezTo>
                  <a:cubicBezTo>
                    <a:pt x="5502" y="3641"/>
                    <a:pt x="7839" y="1"/>
                    <a:pt x="7839" y="1"/>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175;p106"/>
            <p:cNvSpPr/>
            <p:nvPr/>
          </p:nvSpPr>
          <p:spPr>
            <a:xfrm>
              <a:off x="4562666" y="2078059"/>
              <a:ext cx="22947" cy="19826"/>
            </a:xfrm>
            <a:custGeom>
              <a:avLst/>
              <a:gdLst/>
              <a:ahLst/>
              <a:cxnLst/>
              <a:rect l="l" t="t" r="r" b="b"/>
              <a:pathLst>
                <a:path w="1125" h="972" extrusionOk="0">
                  <a:moveTo>
                    <a:pt x="157" y="1"/>
                  </a:moveTo>
                  <a:cubicBezTo>
                    <a:pt x="157" y="1"/>
                    <a:pt x="1" y="971"/>
                    <a:pt x="1022" y="971"/>
                  </a:cubicBezTo>
                  <a:cubicBezTo>
                    <a:pt x="1055" y="971"/>
                    <a:pt x="1089" y="970"/>
                    <a:pt x="1124" y="968"/>
                  </a:cubicBezTo>
                  <a:cubicBezTo>
                    <a:pt x="1124" y="968"/>
                    <a:pt x="390" y="601"/>
                    <a:pt x="157" y="1"/>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176;p106"/>
            <p:cNvSpPr/>
            <p:nvPr/>
          </p:nvSpPr>
          <p:spPr>
            <a:xfrm>
              <a:off x="4395089" y="1898448"/>
              <a:ext cx="74859" cy="51055"/>
            </a:xfrm>
            <a:custGeom>
              <a:avLst/>
              <a:gdLst/>
              <a:ahLst/>
              <a:cxnLst/>
              <a:rect l="l" t="t" r="r" b="b"/>
              <a:pathLst>
                <a:path w="3670" h="2503" extrusionOk="0">
                  <a:moveTo>
                    <a:pt x="2141" y="0"/>
                  </a:moveTo>
                  <a:cubicBezTo>
                    <a:pt x="985" y="0"/>
                    <a:pt x="0" y="2035"/>
                    <a:pt x="0" y="2035"/>
                  </a:cubicBezTo>
                  <a:cubicBezTo>
                    <a:pt x="0" y="2035"/>
                    <a:pt x="1139" y="734"/>
                    <a:pt x="2131" y="734"/>
                  </a:cubicBezTo>
                  <a:cubicBezTo>
                    <a:pt x="2144" y="734"/>
                    <a:pt x="2156" y="734"/>
                    <a:pt x="2169" y="734"/>
                  </a:cubicBezTo>
                  <a:cubicBezTo>
                    <a:pt x="2869" y="734"/>
                    <a:pt x="3670" y="2502"/>
                    <a:pt x="3670" y="2502"/>
                  </a:cubicBezTo>
                  <a:cubicBezTo>
                    <a:pt x="3670" y="2502"/>
                    <a:pt x="3303" y="34"/>
                    <a:pt x="2169" y="1"/>
                  </a:cubicBezTo>
                  <a:cubicBezTo>
                    <a:pt x="2159" y="0"/>
                    <a:pt x="2150" y="0"/>
                    <a:pt x="2141"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177;p106"/>
            <p:cNvSpPr/>
            <p:nvPr/>
          </p:nvSpPr>
          <p:spPr>
            <a:xfrm>
              <a:off x="4416281" y="1950438"/>
              <a:ext cx="24987" cy="35818"/>
            </a:xfrm>
            <a:custGeom>
              <a:avLst/>
              <a:gdLst/>
              <a:ahLst/>
              <a:cxnLst/>
              <a:rect l="l" t="t" r="r" b="b"/>
              <a:pathLst>
                <a:path w="1225" h="1756" extrusionOk="0">
                  <a:moveTo>
                    <a:pt x="639" y="1"/>
                  </a:moveTo>
                  <a:cubicBezTo>
                    <a:pt x="1" y="1"/>
                    <a:pt x="59" y="1723"/>
                    <a:pt x="562" y="1755"/>
                  </a:cubicBezTo>
                  <a:cubicBezTo>
                    <a:pt x="568" y="1755"/>
                    <a:pt x="574" y="1755"/>
                    <a:pt x="579" y="1755"/>
                  </a:cubicBezTo>
                  <a:cubicBezTo>
                    <a:pt x="1131" y="1755"/>
                    <a:pt x="1225" y="119"/>
                    <a:pt x="763" y="20"/>
                  </a:cubicBezTo>
                  <a:cubicBezTo>
                    <a:pt x="719" y="7"/>
                    <a:pt x="678" y="1"/>
                    <a:pt x="639" y="1"/>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178;p106"/>
            <p:cNvSpPr/>
            <p:nvPr/>
          </p:nvSpPr>
          <p:spPr>
            <a:xfrm>
              <a:off x="4414812" y="1947726"/>
              <a:ext cx="29964" cy="16053"/>
            </a:xfrm>
            <a:custGeom>
              <a:avLst/>
              <a:gdLst/>
              <a:ahLst/>
              <a:cxnLst/>
              <a:rect l="l" t="t" r="r" b="b"/>
              <a:pathLst>
                <a:path w="1469" h="787" extrusionOk="0">
                  <a:moveTo>
                    <a:pt x="758" y="1"/>
                  </a:moveTo>
                  <a:cubicBezTo>
                    <a:pt x="552" y="1"/>
                    <a:pt x="300" y="144"/>
                    <a:pt x="1" y="553"/>
                  </a:cubicBezTo>
                  <a:cubicBezTo>
                    <a:pt x="1" y="553"/>
                    <a:pt x="306" y="218"/>
                    <a:pt x="683" y="218"/>
                  </a:cubicBezTo>
                  <a:cubicBezTo>
                    <a:pt x="700" y="218"/>
                    <a:pt x="717" y="218"/>
                    <a:pt x="735" y="220"/>
                  </a:cubicBezTo>
                  <a:cubicBezTo>
                    <a:pt x="1135" y="253"/>
                    <a:pt x="1468" y="787"/>
                    <a:pt x="1468" y="787"/>
                  </a:cubicBezTo>
                  <a:cubicBezTo>
                    <a:pt x="1468" y="787"/>
                    <a:pt x="1239" y="1"/>
                    <a:pt x="758" y="1"/>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179;p106"/>
            <p:cNvSpPr/>
            <p:nvPr/>
          </p:nvSpPr>
          <p:spPr>
            <a:xfrm>
              <a:off x="4531847" y="1914357"/>
              <a:ext cx="80305" cy="56236"/>
            </a:xfrm>
            <a:custGeom>
              <a:avLst/>
              <a:gdLst/>
              <a:ahLst/>
              <a:cxnLst/>
              <a:rect l="l" t="t" r="r" b="b"/>
              <a:pathLst>
                <a:path w="3937" h="2757" extrusionOk="0">
                  <a:moveTo>
                    <a:pt x="2085" y="1"/>
                  </a:moveTo>
                  <a:cubicBezTo>
                    <a:pt x="961" y="1"/>
                    <a:pt x="0" y="2223"/>
                    <a:pt x="0" y="2223"/>
                  </a:cubicBezTo>
                  <a:cubicBezTo>
                    <a:pt x="0" y="2223"/>
                    <a:pt x="1182" y="804"/>
                    <a:pt x="1933" y="804"/>
                  </a:cubicBezTo>
                  <a:cubicBezTo>
                    <a:pt x="1980" y="804"/>
                    <a:pt x="2025" y="810"/>
                    <a:pt x="2068" y="822"/>
                  </a:cubicBezTo>
                  <a:cubicBezTo>
                    <a:pt x="3102" y="1055"/>
                    <a:pt x="3936" y="2756"/>
                    <a:pt x="3936" y="2756"/>
                  </a:cubicBezTo>
                  <a:cubicBezTo>
                    <a:pt x="3936" y="2756"/>
                    <a:pt x="3469" y="321"/>
                    <a:pt x="2268" y="21"/>
                  </a:cubicBezTo>
                  <a:cubicBezTo>
                    <a:pt x="2207" y="7"/>
                    <a:pt x="2146" y="1"/>
                    <a:pt x="2085" y="1"/>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180;p106"/>
            <p:cNvSpPr/>
            <p:nvPr/>
          </p:nvSpPr>
          <p:spPr>
            <a:xfrm>
              <a:off x="4552366" y="1965940"/>
              <a:ext cx="30249" cy="42835"/>
            </a:xfrm>
            <a:custGeom>
              <a:avLst/>
              <a:gdLst/>
              <a:ahLst/>
              <a:cxnLst/>
              <a:rect l="l" t="t" r="r" b="b"/>
              <a:pathLst>
                <a:path w="1483" h="2100" extrusionOk="0">
                  <a:moveTo>
                    <a:pt x="806" y="0"/>
                  </a:moveTo>
                  <a:cubicBezTo>
                    <a:pt x="52" y="0"/>
                    <a:pt x="0" y="2033"/>
                    <a:pt x="595" y="2095"/>
                  </a:cubicBezTo>
                  <a:cubicBezTo>
                    <a:pt x="612" y="2098"/>
                    <a:pt x="628" y="2099"/>
                    <a:pt x="643" y="2099"/>
                  </a:cubicBezTo>
                  <a:cubicBezTo>
                    <a:pt x="1273" y="2099"/>
                    <a:pt x="1483" y="190"/>
                    <a:pt x="962" y="27"/>
                  </a:cubicBezTo>
                  <a:cubicBezTo>
                    <a:pt x="907" y="9"/>
                    <a:pt x="855" y="0"/>
                    <a:pt x="806"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181;p106"/>
            <p:cNvSpPr/>
            <p:nvPr/>
          </p:nvSpPr>
          <p:spPr>
            <a:xfrm>
              <a:off x="4550898" y="1962839"/>
              <a:ext cx="34717" cy="19990"/>
            </a:xfrm>
            <a:custGeom>
              <a:avLst/>
              <a:gdLst/>
              <a:ahLst/>
              <a:cxnLst/>
              <a:rect l="l" t="t" r="r" b="b"/>
              <a:pathLst>
                <a:path w="1702" h="980" extrusionOk="0">
                  <a:moveTo>
                    <a:pt x="898" y="0"/>
                  </a:moveTo>
                  <a:cubicBezTo>
                    <a:pt x="662" y="0"/>
                    <a:pt x="366" y="161"/>
                    <a:pt x="0" y="613"/>
                  </a:cubicBezTo>
                  <a:cubicBezTo>
                    <a:pt x="0" y="613"/>
                    <a:pt x="370" y="272"/>
                    <a:pt x="794" y="272"/>
                  </a:cubicBezTo>
                  <a:cubicBezTo>
                    <a:pt x="829" y="272"/>
                    <a:pt x="865" y="274"/>
                    <a:pt x="901" y="279"/>
                  </a:cubicBezTo>
                  <a:cubicBezTo>
                    <a:pt x="1368" y="313"/>
                    <a:pt x="1701" y="980"/>
                    <a:pt x="1701" y="980"/>
                  </a:cubicBezTo>
                  <a:cubicBezTo>
                    <a:pt x="1701" y="980"/>
                    <a:pt x="1482" y="0"/>
                    <a:pt x="898"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182;p106"/>
            <p:cNvSpPr/>
            <p:nvPr/>
          </p:nvSpPr>
          <p:spPr>
            <a:xfrm>
              <a:off x="4685596" y="1987234"/>
              <a:ext cx="146984" cy="187473"/>
            </a:xfrm>
            <a:custGeom>
              <a:avLst/>
              <a:gdLst/>
              <a:ahLst/>
              <a:cxnLst/>
              <a:rect l="l" t="t" r="r" b="b"/>
              <a:pathLst>
                <a:path w="7206" h="9191" extrusionOk="0">
                  <a:moveTo>
                    <a:pt x="4691" y="1"/>
                  </a:moveTo>
                  <a:cubicBezTo>
                    <a:pt x="3299" y="1"/>
                    <a:pt x="2302" y="851"/>
                    <a:pt x="2302" y="851"/>
                  </a:cubicBezTo>
                  <a:lnTo>
                    <a:pt x="1" y="9191"/>
                  </a:lnTo>
                  <a:cubicBezTo>
                    <a:pt x="6205" y="7723"/>
                    <a:pt x="7206" y="484"/>
                    <a:pt x="5438" y="84"/>
                  </a:cubicBezTo>
                  <a:cubicBezTo>
                    <a:pt x="5179" y="26"/>
                    <a:pt x="4929" y="1"/>
                    <a:pt x="4691"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183;p106"/>
            <p:cNvSpPr/>
            <p:nvPr/>
          </p:nvSpPr>
          <p:spPr>
            <a:xfrm>
              <a:off x="4714865" y="2010037"/>
              <a:ext cx="80978" cy="111595"/>
            </a:xfrm>
            <a:custGeom>
              <a:avLst/>
              <a:gdLst/>
              <a:ahLst/>
              <a:cxnLst/>
              <a:rect l="l" t="t" r="r" b="b"/>
              <a:pathLst>
                <a:path w="3970" h="5471" extrusionOk="0">
                  <a:moveTo>
                    <a:pt x="3970" y="0"/>
                  </a:moveTo>
                  <a:cubicBezTo>
                    <a:pt x="3970" y="0"/>
                    <a:pt x="2535" y="0"/>
                    <a:pt x="934" y="2669"/>
                  </a:cubicBezTo>
                  <a:cubicBezTo>
                    <a:pt x="934" y="2669"/>
                    <a:pt x="1334" y="3136"/>
                    <a:pt x="1535" y="3836"/>
                  </a:cubicBezTo>
                  <a:cubicBezTo>
                    <a:pt x="1768" y="4503"/>
                    <a:pt x="0" y="5471"/>
                    <a:pt x="0" y="5471"/>
                  </a:cubicBezTo>
                  <a:cubicBezTo>
                    <a:pt x="0" y="5471"/>
                    <a:pt x="1568" y="5104"/>
                    <a:pt x="1902" y="4170"/>
                  </a:cubicBezTo>
                  <a:cubicBezTo>
                    <a:pt x="2202" y="3469"/>
                    <a:pt x="1535" y="2469"/>
                    <a:pt x="1535" y="2469"/>
                  </a:cubicBezTo>
                  <a:cubicBezTo>
                    <a:pt x="1535" y="2469"/>
                    <a:pt x="2302" y="801"/>
                    <a:pt x="3970" y="0"/>
                  </a:cubicBezTo>
                  <a:close/>
                </a:path>
              </a:pathLst>
            </a:custGeom>
            <a:solidFill>
              <a:srgbClr val="4F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184;p106"/>
            <p:cNvSpPr/>
            <p:nvPr/>
          </p:nvSpPr>
          <p:spPr>
            <a:xfrm>
              <a:off x="4861822" y="2509425"/>
              <a:ext cx="731454" cy="1571750"/>
            </a:xfrm>
            <a:custGeom>
              <a:avLst/>
              <a:gdLst/>
              <a:ahLst/>
              <a:cxnLst/>
              <a:rect l="l" t="t" r="r" b="b"/>
              <a:pathLst>
                <a:path w="35860" h="77056" extrusionOk="0">
                  <a:moveTo>
                    <a:pt x="16779" y="0"/>
                  </a:moveTo>
                  <a:cubicBezTo>
                    <a:pt x="8606" y="6138"/>
                    <a:pt x="8273" y="24618"/>
                    <a:pt x="8273" y="24618"/>
                  </a:cubicBezTo>
                  <a:lnTo>
                    <a:pt x="11875" y="35192"/>
                  </a:lnTo>
                  <a:lnTo>
                    <a:pt x="18347" y="54106"/>
                  </a:lnTo>
                  <a:lnTo>
                    <a:pt x="16912" y="55040"/>
                  </a:lnTo>
                  <a:lnTo>
                    <a:pt x="734" y="65647"/>
                  </a:lnTo>
                  <a:cubicBezTo>
                    <a:pt x="34" y="68016"/>
                    <a:pt x="0" y="69950"/>
                    <a:pt x="367" y="71518"/>
                  </a:cubicBezTo>
                  <a:cubicBezTo>
                    <a:pt x="1268" y="75521"/>
                    <a:pt x="4637" y="77056"/>
                    <a:pt x="4637" y="77056"/>
                  </a:cubicBezTo>
                  <a:cubicBezTo>
                    <a:pt x="4637" y="77056"/>
                    <a:pt x="35859" y="64880"/>
                    <a:pt x="35592" y="63713"/>
                  </a:cubicBezTo>
                  <a:cubicBezTo>
                    <a:pt x="35559" y="63646"/>
                    <a:pt x="35526" y="63412"/>
                    <a:pt x="35392" y="63046"/>
                  </a:cubicBezTo>
                  <a:cubicBezTo>
                    <a:pt x="33591" y="56441"/>
                    <a:pt x="18514" y="3870"/>
                    <a:pt x="18380" y="3436"/>
                  </a:cubicBezTo>
                  <a:lnTo>
                    <a:pt x="18380" y="3436"/>
                  </a:lnTo>
                  <a:cubicBezTo>
                    <a:pt x="18421" y="3456"/>
                    <a:pt x="18830" y="3698"/>
                    <a:pt x="19101" y="3698"/>
                  </a:cubicBezTo>
                  <a:cubicBezTo>
                    <a:pt x="19276" y="3698"/>
                    <a:pt x="19393" y="3597"/>
                    <a:pt x="19314" y="3269"/>
                  </a:cubicBezTo>
                  <a:cubicBezTo>
                    <a:pt x="19114" y="2402"/>
                    <a:pt x="17646" y="1735"/>
                    <a:pt x="17646" y="1735"/>
                  </a:cubicBezTo>
                  <a:lnTo>
                    <a:pt x="17646" y="1735"/>
                  </a:lnTo>
                  <a:cubicBezTo>
                    <a:pt x="17646" y="1735"/>
                    <a:pt x="17729" y="1747"/>
                    <a:pt x="17849" y="1747"/>
                  </a:cubicBezTo>
                  <a:cubicBezTo>
                    <a:pt x="18174" y="1747"/>
                    <a:pt x="18771" y="1658"/>
                    <a:pt x="18747" y="1001"/>
                  </a:cubicBezTo>
                  <a:cubicBezTo>
                    <a:pt x="18747" y="134"/>
                    <a:pt x="16779" y="0"/>
                    <a:pt x="16779"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185;p106"/>
            <p:cNvSpPr/>
            <p:nvPr/>
          </p:nvSpPr>
          <p:spPr>
            <a:xfrm>
              <a:off x="5104030" y="3227218"/>
              <a:ext cx="349756" cy="471529"/>
            </a:xfrm>
            <a:custGeom>
              <a:avLst/>
              <a:gdLst/>
              <a:ahLst/>
              <a:cxnLst/>
              <a:rect l="l" t="t" r="r" b="b"/>
              <a:pathLst>
                <a:path w="17147" h="23117" extrusionOk="0">
                  <a:moveTo>
                    <a:pt x="0" y="0"/>
                  </a:moveTo>
                  <a:lnTo>
                    <a:pt x="6472" y="18914"/>
                  </a:lnTo>
                  <a:lnTo>
                    <a:pt x="5037" y="19848"/>
                  </a:lnTo>
                  <a:cubicBezTo>
                    <a:pt x="5554" y="19805"/>
                    <a:pt x="6059" y="19784"/>
                    <a:pt x="6551" y="19784"/>
                  </a:cubicBezTo>
                  <a:cubicBezTo>
                    <a:pt x="12895" y="19784"/>
                    <a:pt x="17146" y="23117"/>
                    <a:pt x="17146" y="23117"/>
                  </a:cubicBezTo>
                  <a:cubicBezTo>
                    <a:pt x="14544" y="18680"/>
                    <a:pt x="8707" y="18480"/>
                    <a:pt x="8707" y="18480"/>
                  </a:cubicBezTo>
                  <a:lnTo>
                    <a:pt x="0"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186;p106"/>
            <p:cNvSpPr/>
            <p:nvPr/>
          </p:nvSpPr>
          <p:spPr>
            <a:xfrm>
              <a:off x="4869307" y="3795322"/>
              <a:ext cx="723968" cy="285789"/>
            </a:xfrm>
            <a:custGeom>
              <a:avLst/>
              <a:gdLst/>
              <a:ahLst/>
              <a:cxnLst/>
              <a:rect l="l" t="t" r="r" b="b"/>
              <a:pathLst>
                <a:path w="35493" h="14011" extrusionOk="0">
                  <a:moveTo>
                    <a:pt x="35025" y="1"/>
                  </a:moveTo>
                  <a:lnTo>
                    <a:pt x="0" y="8473"/>
                  </a:lnTo>
                  <a:cubicBezTo>
                    <a:pt x="901" y="12476"/>
                    <a:pt x="4270" y="14011"/>
                    <a:pt x="4270" y="14011"/>
                  </a:cubicBezTo>
                  <a:cubicBezTo>
                    <a:pt x="4270" y="14011"/>
                    <a:pt x="35492" y="1835"/>
                    <a:pt x="35225" y="668"/>
                  </a:cubicBezTo>
                  <a:cubicBezTo>
                    <a:pt x="35192" y="601"/>
                    <a:pt x="35159" y="367"/>
                    <a:pt x="35025" y="1"/>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187;p106"/>
            <p:cNvSpPr/>
            <p:nvPr/>
          </p:nvSpPr>
          <p:spPr>
            <a:xfrm>
              <a:off x="4776095" y="3868097"/>
              <a:ext cx="240201" cy="221864"/>
            </a:xfrm>
            <a:custGeom>
              <a:avLst/>
              <a:gdLst/>
              <a:ahLst/>
              <a:cxnLst/>
              <a:rect l="l" t="t" r="r" b="b"/>
              <a:pathLst>
                <a:path w="11776" h="10877" extrusionOk="0">
                  <a:moveTo>
                    <a:pt x="5827" y="0"/>
                  </a:moveTo>
                  <a:cubicBezTo>
                    <a:pt x="5531" y="0"/>
                    <a:pt x="934" y="2137"/>
                    <a:pt x="934" y="2137"/>
                  </a:cubicBezTo>
                  <a:cubicBezTo>
                    <a:pt x="934" y="2137"/>
                    <a:pt x="0" y="6073"/>
                    <a:pt x="1501" y="8141"/>
                  </a:cubicBezTo>
                  <a:cubicBezTo>
                    <a:pt x="2969" y="10242"/>
                    <a:pt x="4437" y="10876"/>
                    <a:pt x="4437" y="10876"/>
                  </a:cubicBezTo>
                  <a:lnTo>
                    <a:pt x="9407" y="9509"/>
                  </a:lnTo>
                  <a:cubicBezTo>
                    <a:pt x="9407" y="9509"/>
                    <a:pt x="11775" y="1936"/>
                    <a:pt x="5838" y="2"/>
                  </a:cubicBezTo>
                  <a:cubicBezTo>
                    <a:pt x="5835" y="1"/>
                    <a:pt x="5832" y="0"/>
                    <a:pt x="582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188;p106"/>
            <p:cNvSpPr/>
            <p:nvPr/>
          </p:nvSpPr>
          <p:spPr>
            <a:xfrm>
              <a:off x="4308281" y="3898732"/>
              <a:ext cx="588284" cy="421963"/>
            </a:xfrm>
            <a:custGeom>
              <a:avLst/>
              <a:gdLst/>
              <a:ahLst/>
              <a:cxnLst/>
              <a:rect l="l" t="t" r="r" b="b"/>
              <a:pathLst>
                <a:path w="28841" h="20687" extrusionOk="0">
                  <a:moveTo>
                    <a:pt x="10759" y="4940"/>
                  </a:moveTo>
                  <a:lnTo>
                    <a:pt x="10759" y="4940"/>
                  </a:lnTo>
                  <a:cubicBezTo>
                    <a:pt x="10646" y="5046"/>
                    <a:pt x="9419" y="5776"/>
                    <a:pt x="8192" y="6539"/>
                  </a:cubicBezTo>
                  <a:cubicBezTo>
                    <a:pt x="7459" y="6972"/>
                    <a:pt x="6758" y="7439"/>
                    <a:pt x="6258" y="7773"/>
                  </a:cubicBezTo>
                  <a:cubicBezTo>
                    <a:pt x="6992" y="6405"/>
                    <a:pt x="7625" y="5104"/>
                    <a:pt x="7625" y="5104"/>
                  </a:cubicBezTo>
                  <a:lnTo>
                    <a:pt x="10759" y="4940"/>
                  </a:lnTo>
                  <a:close/>
                  <a:moveTo>
                    <a:pt x="13696" y="1"/>
                  </a:moveTo>
                  <a:cubicBezTo>
                    <a:pt x="13329" y="1"/>
                    <a:pt x="6324" y="2269"/>
                    <a:pt x="5991" y="2369"/>
                  </a:cubicBezTo>
                  <a:cubicBezTo>
                    <a:pt x="5691" y="2469"/>
                    <a:pt x="2889" y="8740"/>
                    <a:pt x="2255" y="10508"/>
                  </a:cubicBezTo>
                  <a:cubicBezTo>
                    <a:pt x="2188" y="10742"/>
                    <a:pt x="2121" y="10909"/>
                    <a:pt x="2121" y="10942"/>
                  </a:cubicBezTo>
                  <a:cubicBezTo>
                    <a:pt x="2121" y="11128"/>
                    <a:pt x="2340" y="11242"/>
                    <a:pt x="2678" y="11242"/>
                  </a:cubicBezTo>
                  <a:cubicBezTo>
                    <a:pt x="2945" y="11242"/>
                    <a:pt x="3288" y="11171"/>
                    <a:pt x="3656" y="11009"/>
                  </a:cubicBezTo>
                  <a:cubicBezTo>
                    <a:pt x="3689" y="10975"/>
                    <a:pt x="3689" y="10975"/>
                    <a:pt x="3723" y="10975"/>
                  </a:cubicBezTo>
                  <a:cubicBezTo>
                    <a:pt x="3522" y="11242"/>
                    <a:pt x="3356" y="11542"/>
                    <a:pt x="3156" y="11843"/>
                  </a:cubicBezTo>
                  <a:cubicBezTo>
                    <a:pt x="2055" y="13611"/>
                    <a:pt x="887" y="15545"/>
                    <a:pt x="387" y="16379"/>
                  </a:cubicBezTo>
                  <a:cubicBezTo>
                    <a:pt x="287" y="16613"/>
                    <a:pt x="187" y="16746"/>
                    <a:pt x="153" y="16813"/>
                  </a:cubicBezTo>
                  <a:cubicBezTo>
                    <a:pt x="1" y="17162"/>
                    <a:pt x="618" y="17639"/>
                    <a:pt x="1408" y="17639"/>
                  </a:cubicBezTo>
                  <a:cubicBezTo>
                    <a:pt x="1827" y="17639"/>
                    <a:pt x="2294" y="17505"/>
                    <a:pt x="2722" y="17146"/>
                  </a:cubicBezTo>
                  <a:cubicBezTo>
                    <a:pt x="3956" y="16079"/>
                    <a:pt x="7826" y="11342"/>
                    <a:pt x="7826" y="11342"/>
                  </a:cubicBezTo>
                  <a:lnTo>
                    <a:pt x="12278" y="8613"/>
                  </a:lnTo>
                  <a:lnTo>
                    <a:pt x="12278" y="8613"/>
                  </a:lnTo>
                  <a:cubicBezTo>
                    <a:pt x="11541" y="9237"/>
                    <a:pt x="8150" y="12018"/>
                    <a:pt x="7959" y="12210"/>
                  </a:cubicBezTo>
                  <a:cubicBezTo>
                    <a:pt x="7759" y="12410"/>
                    <a:pt x="4890" y="16880"/>
                    <a:pt x="4156" y="18047"/>
                  </a:cubicBezTo>
                  <a:cubicBezTo>
                    <a:pt x="4056" y="18180"/>
                    <a:pt x="4023" y="18247"/>
                    <a:pt x="3989" y="18281"/>
                  </a:cubicBezTo>
                  <a:cubicBezTo>
                    <a:pt x="3784" y="18615"/>
                    <a:pt x="3995" y="19088"/>
                    <a:pt x="4821" y="19088"/>
                  </a:cubicBezTo>
                  <a:cubicBezTo>
                    <a:pt x="5066" y="19088"/>
                    <a:pt x="5366" y="19047"/>
                    <a:pt x="5724" y="18948"/>
                  </a:cubicBezTo>
                  <a:cubicBezTo>
                    <a:pt x="7292" y="18514"/>
                    <a:pt x="9760" y="14578"/>
                    <a:pt x="9760" y="14578"/>
                  </a:cubicBezTo>
                  <a:lnTo>
                    <a:pt x="14464" y="11642"/>
                  </a:lnTo>
                  <a:lnTo>
                    <a:pt x="14297" y="11776"/>
                  </a:lnTo>
                  <a:lnTo>
                    <a:pt x="11161" y="14545"/>
                  </a:lnTo>
                  <a:cubicBezTo>
                    <a:pt x="11161" y="14545"/>
                    <a:pt x="7992" y="18547"/>
                    <a:pt x="7292" y="19648"/>
                  </a:cubicBezTo>
                  <a:cubicBezTo>
                    <a:pt x="7258" y="19748"/>
                    <a:pt x="7192" y="19815"/>
                    <a:pt x="7192" y="19848"/>
                  </a:cubicBezTo>
                  <a:cubicBezTo>
                    <a:pt x="7059" y="20223"/>
                    <a:pt x="7482" y="20686"/>
                    <a:pt x="8246" y="20686"/>
                  </a:cubicBezTo>
                  <a:cubicBezTo>
                    <a:pt x="8637" y="20686"/>
                    <a:pt x="9118" y="20565"/>
                    <a:pt x="9660" y="20249"/>
                  </a:cubicBezTo>
                  <a:cubicBezTo>
                    <a:pt x="11261" y="19348"/>
                    <a:pt x="14497" y="15612"/>
                    <a:pt x="14764" y="15445"/>
                  </a:cubicBezTo>
                  <a:cubicBezTo>
                    <a:pt x="14997" y="15312"/>
                    <a:pt x="18133" y="13410"/>
                    <a:pt x="18133" y="13410"/>
                  </a:cubicBezTo>
                  <a:cubicBezTo>
                    <a:pt x="18133" y="13410"/>
                    <a:pt x="23737" y="12343"/>
                    <a:pt x="24537" y="11943"/>
                  </a:cubicBezTo>
                  <a:cubicBezTo>
                    <a:pt x="25338" y="11542"/>
                    <a:pt x="28607" y="7940"/>
                    <a:pt x="28807" y="7073"/>
                  </a:cubicBezTo>
                  <a:cubicBezTo>
                    <a:pt x="28841" y="6939"/>
                    <a:pt x="28841" y="6706"/>
                    <a:pt x="28841" y="6372"/>
                  </a:cubicBezTo>
                  <a:cubicBezTo>
                    <a:pt x="28807" y="4904"/>
                    <a:pt x="28173" y="2002"/>
                    <a:pt x="25338" y="1202"/>
                  </a:cubicBezTo>
                  <a:lnTo>
                    <a:pt x="22169" y="1335"/>
                  </a:lnTo>
                  <a:cubicBezTo>
                    <a:pt x="22169" y="1335"/>
                    <a:pt x="14063" y="1"/>
                    <a:pt x="13696"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189;p106"/>
            <p:cNvSpPr/>
            <p:nvPr/>
          </p:nvSpPr>
          <p:spPr>
            <a:xfrm>
              <a:off x="4351542" y="3972894"/>
              <a:ext cx="208911" cy="155143"/>
            </a:xfrm>
            <a:custGeom>
              <a:avLst/>
              <a:gdLst/>
              <a:ahLst/>
              <a:cxnLst/>
              <a:rect l="l" t="t" r="r" b="b"/>
              <a:pathLst>
                <a:path w="10242" h="7606" extrusionOk="0">
                  <a:moveTo>
                    <a:pt x="4304" y="1"/>
                  </a:moveTo>
                  <a:cubicBezTo>
                    <a:pt x="4304" y="1"/>
                    <a:pt x="3336" y="3003"/>
                    <a:pt x="2369" y="4838"/>
                  </a:cubicBezTo>
                  <a:cubicBezTo>
                    <a:pt x="1802" y="5872"/>
                    <a:pt x="868" y="6505"/>
                    <a:pt x="134" y="6872"/>
                  </a:cubicBezTo>
                  <a:cubicBezTo>
                    <a:pt x="67" y="7106"/>
                    <a:pt x="0" y="7273"/>
                    <a:pt x="0" y="7306"/>
                  </a:cubicBezTo>
                  <a:cubicBezTo>
                    <a:pt x="0" y="7492"/>
                    <a:pt x="219" y="7606"/>
                    <a:pt x="557" y="7606"/>
                  </a:cubicBezTo>
                  <a:cubicBezTo>
                    <a:pt x="824" y="7606"/>
                    <a:pt x="1167" y="7535"/>
                    <a:pt x="1535" y="7373"/>
                  </a:cubicBezTo>
                  <a:cubicBezTo>
                    <a:pt x="1568" y="7339"/>
                    <a:pt x="1568" y="7339"/>
                    <a:pt x="1602" y="7339"/>
                  </a:cubicBezTo>
                  <a:cubicBezTo>
                    <a:pt x="1602" y="7339"/>
                    <a:pt x="2736" y="5438"/>
                    <a:pt x="2769" y="5405"/>
                  </a:cubicBezTo>
                  <a:cubicBezTo>
                    <a:pt x="2769" y="5338"/>
                    <a:pt x="4137" y="4137"/>
                    <a:pt x="4137" y="4137"/>
                  </a:cubicBezTo>
                  <a:cubicBezTo>
                    <a:pt x="4871" y="2769"/>
                    <a:pt x="5504" y="1468"/>
                    <a:pt x="5504" y="1468"/>
                  </a:cubicBezTo>
                  <a:lnTo>
                    <a:pt x="8673" y="1302"/>
                  </a:lnTo>
                  <a:lnTo>
                    <a:pt x="10241" y="201"/>
                  </a:lnTo>
                  <a:lnTo>
                    <a:pt x="4304"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2190;p106"/>
            <p:cNvSpPr/>
            <p:nvPr/>
          </p:nvSpPr>
          <p:spPr>
            <a:xfrm>
              <a:off x="4308281" y="4043650"/>
              <a:ext cx="284831" cy="214867"/>
            </a:xfrm>
            <a:custGeom>
              <a:avLst/>
              <a:gdLst/>
              <a:ahLst/>
              <a:cxnLst/>
              <a:rect l="l" t="t" r="r" b="b"/>
              <a:pathLst>
                <a:path w="13964" h="10534" extrusionOk="0">
                  <a:moveTo>
                    <a:pt x="13963" y="1"/>
                  </a:moveTo>
                  <a:lnTo>
                    <a:pt x="13963" y="1"/>
                  </a:lnTo>
                  <a:cubicBezTo>
                    <a:pt x="13963" y="1"/>
                    <a:pt x="7392" y="2736"/>
                    <a:pt x="6958" y="3270"/>
                  </a:cubicBezTo>
                  <a:cubicBezTo>
                    <a:pt x="6491" y="3770"/>
                    <a:pt x="3756" y="8040"/>
                    <a:pt x="2889" y="8907"/>
                  </a:cubicBezTo>
                  <a:cubicBezTo>
                    <a:pt x="2525" y="9271"/>
                    <a:pt x="1940" y="9390"/>
                    <a:pt x="1380" y="9390"/>
                  </a:cubicBezTo>
                  <a:cubicBezTo>
                    <a:pt x="1016" y="9390"/>
                    <a:pt x="663" y="9340"/>
                    <a:pt x="387" y="9274"/>
                  </a:cubicBezTo>
                  <a:cubicBezTo>
                    <a:pt x="287" y="9508"/>
                    <a:pt x="187" y="9641"/>
                    <a:pt x="153" y="9708"/>
                  </a:cubicBezTo>
                  <a:cubicBezTo>
                    <a:pt x="1" y="10057"/>
                    <a:pt x="618" y="10534"/>
                    <a:pt x="1408" y="10534"/>
                  </a:cubicBezTo>
                  <a:cubicBezTo>
                    <a:pt x="1827" y="10534"/>
                    <a:pt x="2294" y="10400"/>
                    <a:pt x="2722" y="10041"/>
                  </a:cubicBezTo>
                  <a:cubicBezTo>
                    <a:pt x="3956" y="8974"/>
                    <a:pt x="7826" y="4237"/>
                    <a:pt x="7826" y="4237"/>
                  </a:cubicBezTo>
                  <a:lnTo>
                    <a:pt x="12395" y="1435"/>
                  </a:lnTo>
                  <a:cubicBezTo>
                    <a:pt x="12395" y="1402"/>
                    <a:pt x="12395" y="1402"/>
                    <a:pt x="12395" y="1402"/>
                  </a:cubicBezTo>
                  <a:lnTo>
                    <a:pt x="13963"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2191;p106"/>
            <p:cNvSpPr/>
            <p:nvPr/>
          </p:nvSpPr>
          <p:spPr>
            <a:xfrm>
              <a:off x="4385441" y="4119851"/>
              <a:ext cx="235550" cy="168239"/>
            </a:xfrm>
            <a:custGeom>
              <a:avLst/>
              <a:gdLst/>
              <a:ahLst/>
              <a:cxnLst/>
              <a:rect l="l" t="t" r="r" b="b"/>
              <a:pathLst>
                <a:path w="11548" h="8248" extrusionOk="0">
                  <a:moveTo>
                    <a:pt x="11548" y="1"/>
                  </a:moveTo>
                  <a:cubicBezTo>
                    <a:pt x="11547" y="1"/>
                    <a:pt x="6211" y="2069"/>
                    <a:pt x="5777" y="2403"/>
                  </a:cubicBezTo>
                  <a:cubicBezTo>
                    <a:pt x="5377" y="2770"/>
                    <a:pt x="3442" y="6439"/>
                    <a:pt x="1974" y="7273"/>
                  </a:cubicBezTo>
                  <a:cubicBezTo>
                    <a:pt x="1647" y="7452"/>
                    <a:pt x="1346" y="7530"/>
                    <a:pt x="1089" y="7530"/>
                  </a:cubicBezTo>
                  <a:cubicBezTo>
                    <a:pt x="771" y="7530"/>
                    <a:pt x="521" y="7409"/>
                    <a:pt x="373" y="7206"/>
                  </a:cubicBezTo>
                  <a:cubicBezTo>
                    <a:pt x="273" y="7339"/>
                    <a:pt x="240" y="7406"/>
                    <a:pt x="206" y="7440"/>
                  </a:cubicBezTo>
                  <a:cubicBezTo>
                    <a:pt x="1" y="7774"/>
                    <a:pt x="212" y="8247"/>
                    <a:pt x="1038" y="8247"/>
                  </a:cubicBezTo>
                  <a:cubicBezTo>
                    <a:pt x="1283" y="8247"/>
                    <a:pt x="1583" y="8206"/>
                    <a:pt x="1941" y="8107"/>
                  </a:cubicBezTo>
                  <a:cubicBezTo>
                    <a:pt x="3509" y="7673"/>
                    <a:pt x="5977" y="3737"/>
                    <a:pt x="5977" y="3737"/>
                  </a:cubicBezTo>
                  <a:lnTo>
                    <a:pt x="10681" y="801"/>
                  </a:lnTo>
                  <a:lnTo>
                    <a:pt x="10514" y="935"/>
                  </a:lnTo>
                  <a:cubicBezTo>
                    <a:pt x="10581" y="902"/>
                    <a:pt x="10614" y="868"/>
                    <a:pt x="10614" y="868"/>
                  </a:cubicBezTo>
                  <a:lnTo>
                    <a:pt x="11548" y="1"/>
                  </a:ln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192;p106"/>
            <p:cNvSpPr/>
            <p:nvPr/>
          </p:nvSpPr>
          <p:spPr>
            <a:xfrm>
              <a:off x="4452260" y="4028699"/>
              <a:ext cx="444298" cy="291990"/>
            </a:xfrm>
            <a:custGeom>
              <a:avLst/>
              <a:gdLst/>
              <a:ahLst/>
              <a:cxnLst/>
              <a:rect l="l" t="t" r="r" b="b"/>
              <a:pathLst>
                <a:path w="21782" h="14315" extrusionOk="0">
                  <a:moveTo>
                    <a:pt x="21782" y="0"/>
                  </a:moveTo>
                  <a:cubicBezTo>
                    <a:pt x="20414" y="1268"/>
                    <a:pt x="18613" y="2902"/>
                    <a:pt x="17879" y="3436"/>
                  </a:cubicBezTo>
                  <a:cubicBezTo>
                    <a:pt x="16645" y="4270"/>
                    <a:pt x="12442" y="5270"/>
                    <a:pt x="10540" y="5938"/>
                  </a:cubicBezTo>
                  <a:cubicBezTo>
                    <a:pt x="8672" y="6571"/>
                    <a:pt x="6938" y="8206"/>
                    <a:pt x="6671" y="8439"/>
                  </a:cubicBezTo>
                  <a:cubicBezTo>
                    <a:pt x="6371" y="8673"/>
                    <a:pt x="4169" y="12509"/>
                    <a:pt x="2168" y="13276"/>
                  </a:cubicBezTo>
                  <a:cubicBezTo>
                    <a:pt x="1530" y="13519"/>
                    <a:pt x="1100" y="13617"/>
                    <a:pt x="808" y="13617"/>
                  </a:cubicBezTo>
                  <a:cubicBezTo>
                    <a:pt x="458" y="13617"/>
                    <a:pt x="306" y="13476"/>
                    <a:pt x="233" y="13276"/>
                  </a:cubicBezTo>
                  <a:cubicBezTo>
                    <a:pt x="199" y="13376"/>
                    <a:pt x="133" y="13443"/>
                    <a:pt x="133" y="13476"/>
                  </a:cubicBezTo>
                  <a:cubicBezTo>
                    <a:pt x="0" y="13851"/>
                    <a:pt x="423" y="14314"/>
                    <a:pt x="1187" y="14314"/>
                  </a:cubicBezTo>
                  <a:cubicBezTo>
                    <a:pt x="1578" y="14314"/>
                    <a:pt x="2059" y="14193"/>
                    <a:pt x="2601" y="13877"/>
                  </a:cubicBezTo>
                  <a:cubicBezTo>
                    <a:pt x="4202" y="12976"/>
                    <a:pt x="7438" y="9240"/>
                    <a:pt x="7705" y="9073"/>
                  </a:cubicBezTo>
                  <a:cubicBezTo>
                    <a:pt x="7938" y="8940"/>
                    <a:pt x="11074" y="7038"/>
                    <a:pt x="11074" y="7038"/>
                  </a:cubicBezTo>
                  <a:cubicBezTo>
                    <a:pt x="11074" y="7038"/>
                    <a:pt x="16678" y="5971"/>
                    <a:pt x="17478" y="5571"/>
                  </a:cubicBezTo>
                  <a:cubicBezTo>
                    <a:pt x="18279" y="5170"/>
                    <a:pt x="21548" y="1568"/>
                    <a:pt x="21748" y="701"/>
                  </a:cubicBezTo>
                  <a:cubicBezTo>
                    <a:pt x="21782" y="567"/>
                    <a:pt x="21782" y="334"/>
                    <a:pt x="21782" y="0"/>
                  </a:cubicBezTo>
                  <a:close/>
                </a:path>
              </a:pathLst>
            </a:custGeom>
            <a:solidFill>
              <a:srgbClr val="F37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2193;p106"/>
            <p:cNvSpPr/>
            <p:nvPr/>
          </p:nvSpPr>
          <p:spPr>
            <a:xfrm>
              <a:off x="3643274" y="2531881"/>
              <a:ext cx="376293" cy="1603040"/>
            </a:xfrm>
            <a:custGeom>
              <a:avLst/>
              <a:gdLst/>
              <a:ahLst/>
              <a:cxnLst/>
              <a:rect l="l" t="t" r="r" b="b"/>
              <a:pathLst>
                <a:path w="18448" h="78590" extrusionOk="0">
                  <a:moveTo>
                    <a:pt x="1402" y="0"/>
                  </a:moveTo>
                  <a:lnTo>
                    <a:pt x="1" y="300"/>
                  </a:lnTo>
                  <a:lnTo>
                    <a:pt x="17046" y="78590"/>
                  </a:lnTo>
                  <a:lnTo>
                    <a:pt x="18447" y="78290"/>
                  </a:lnTo>
                  <a:lnTo>
                    <a:pt x="1402"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194;p106"/>
            <p:cNvSpPr/>
            <p:nvPr/>
          </p:nvSpPr>
          <p:spPr>
            <a:xfrm>
              <a:off x="3613332" y="2480870"/>
              <a:ext cx="129993" cy="301353"/>
            </a:xfrm>
            <a:custGeom>
              <a:avLst/>
              <a:gdLst/>
              <a:ahLst/>
              <a:cxnLst/>
              <a:rect l="l" t="t" r="r" b="b"/>
              <a:pathLst>
                <a:path w="6373" h="14774" extrusionOk="0">
                  <a:moveTo>
                    <a:pt x="2157" y="1"/>
                  </a:moveTo>
                  <a:cubicBezTo>
                    <a:pt x="2051" y="1"/>
                    <a:pt x="1943" y="11"/>
                    <a:pt x="1836" y="33"/>
                  </a:cubicBezTo>
                  <a:lnTo>
                    <a:pt x="1335" y="133"/>
                  </a:lnTo>
                  <a:cubicBezTo>
                    <a:pt x="535" y="333"/>
                    <a:pt x="1" y="1134"/>
                    <a:pt x="168" y="1967"/>
                  </a:cubicBezTo>
                  <a:lnTo>
                    <a:pt x="2703" y="13542"/>
                  </a:lnTo>
                  <a:cubicBezTo>
                    <a:pt x="2849" y="14273"/>
                    <a:pt x="3508" y="14774"/>
                    <a:pt x="4230" y="14774"/>
                  </a:cubicBezTo>
                  <a:cubicBezTo>
                    <a:pt x="4332" y="14774"/>
                    <a:pt x="4435" y="14764"/>
                    <a:pt x="4538" y="14743"/>
                  </a:cubicBezTo>
                  <a:lnTo>
                    <a:pt x="5038" y="14610"/>
                  </a:lnTo>
                  <a:cubicBezTo>
                    <a:pt x="5838" y="14443"/>
                    <a:pt x="6372" y="13609"/>
                    <a:pt x="6205" y="12809"/>
                  </a:cubicBezTo>
                  <a:lnTo>
                    <a:pt x="3670" y="1200"/>
                  </a:lnTo>
                  <a:cubicBezTo>
                    <a:pt x="3525" y="474"/>
                    <a:pt x="2874" y="1"/>
                    <a:pt x="215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195;p106"/>
            <p:cNvSpPr/>
            <p:nvPr/>
          </p:nvSpPr>
          <p:spPr>
            <a:xfrm>
              <a:off x="3747378" y="2271459"/>
              <a:ext cx="191206" cy="177152"/>
            </a:xfrm>
            <a:custGeom>
              <a:avLst/>
              <a:gdLst/>
              <a:ahLst/>
              <a:cxnLst/>
              <a:rect l="l" t="t" r="r" b="b"/>
              <a:pathLst>
                <a:path w="9374" h="8685" extrusionOk="0">
                  <a:moveTo>
                    <a:pt x="4825" y="0"/>
                  </a:moveTo>
                  <a:cubicBezTo>
                    <a:pt x="4143" y="0"/>
                    <a:pt x="3450" y="159"/>
                    <a:pt x="2802" y="493"/>
                  </a:cubicBezTo>
                  <a:cubicBezTo>
                    <a:pt x="2535" y="626"/>
                    <a:pt x="2302" y="793"/>
                    <a:pt x="2068" y="993"/>
                  </a:cubicBezTo>
                  <a:cubicBezTo>
                    <a:pt x="501" y="2261"/>
                    <a:pt x="0" y="4496"/>
                    <a:pt x="968" y="6364"/>
                  </a:cubicBezTo>
                  <a:cubicBezTo>
                    <a:pt x="1762" y="7835"/>
                    <a:pt x="3275" y="8685"/>
                    <a:pt x="4843" y="8685"/>
                  </a:cubicBezTo>
                  <a:cubicBezTo>
                    <a:pt x="5516" y="8685"/>
                    <a:pt x="6198" y="8528"/>
                    <a:pt x="6839" y="8198"/>
                  </a:cubicBezTo>
                  <a:cubicBezTo>
                    <a:pt x="8506" y="7298"/>
                    <a:pt x="9374" y="5496"/>
                    <a:pt x="9107" y="3728"/>
                  </a:cubicBezTo>
                  <a:cubicBezTo>
                    <a:pt x="9040" y="3261"/>
                    <a:pt x="8907" y="2761"/>
                    <a:pt x="8673" y="2327"/>
                  </a:cubicBezTo>
                  <a:cubicBezTo>
                    <a:pt x="7906" y="840"/>
                    <a:pt x="6394" y="0"/>
                    <a:pt x="4825"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196;p106"/>
            <p:cNvSpPr/>
            <p:nvPr/>
          </p:nvSpPr>
          <p:spPr>
            <a:xfrm>
              <a:off x="3747378" y="2291713"/>
              <a:ext cx="191206" cy="156898"/>
            </a:xfrm>
            <a:custGeom>
              <a:avLst/>
              <a:gdLst/>
              <a:ahLst/>
              <a:cxnLst/>
              <a:rect l="l" t="t" r="r" b="b"/>
              <a:pathLst>
                <a:path w="9374" h="7692" extrusionOk="0">
                  <a:moveTo>
                    <a:pt x="2068" y="0"/>
                  </a:moveTo>
                  <a:cubicBezTo>
                    <a:pt x="501" y="1268"/>
                    <a:pt x="0" y="3503"/>
                    <a:pt x="968" y="5371"/>
                  </a:cubicBezTo>
                  <a:cubicBezTo>
                    <a:pt x="1762" y="6842"/>
                    <a:pt x="3275" y="7692"/>
                    <a:pt x="4843" y="7692"/>
                  </a:cubicBezTo>
                  <a:cubicBezTo>
                    <a:pt x="5516" y="7692"/>
                    <a:pt x="6198" y="7535"/>
                    <a:pt x="6839" y="7205"/>
                  </a:cubicBezTo>
                  <a:cubicBezTo>
                    <a:pt x="8506" y="6305"/>
                    <a:pt x="9374" y="4503"/>
                    <a:pt x="9107" y="2735"/>
                  </a:cubicBezTo>
                  <a:lnTo>
                    <a:pt x="9107" y="2735"/>
                  </a:lnTo>
                  <a:cubicBezTo>
                    <a:pt x="8367" y="4107"/>
                    <a:pt x="7295" y="4824"/>
                    <a:pt x="6177" y="4824"/>
                  </a:cubicBezTo>
                  <a:cubicBezTo>
                    <a:pt x="5228" y="4824"/>
                    <a:pt x="4245" y="4308"/>
                    <a:pt x="3403" y="3236"/>
                  </a:cubicBezTo>
                  <a:cubicBezTo>
                    <a:pt x="2335" y="1935"/>
                    <a:pt x="2068" y="801"/>
                    <a:pt x="2068"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197;p106"/>
            <p:cNvSpPr/>
            <p:nvPr/>
          </p:nvSpPr>
          <p:spPr>
            <a:xfrm>
              <a:off x="3812014" y="2279617"/>
              <a:ext cx="87097" cy="76266"/>
            </a:xfrm>
            <a:custGeom>
              <a:avLst/>
              <a:gdLst/>
              <a:ahLst/>
              <a:cxnLst/>
              <a:rect l="l" t="t" r="r" b="b"/>
              <a:pathLst>
                <a:path w="4270" h="3739" extrusionOk="0">
                  <a:moveTo>
                    <a:pt x="2136" y="1"/>
                  </a:moveTo>
                  <a:cubicBezTo>
                    <a:pt x="1842" y="1"/>
                    <a:pt x="1544" y="73"/>
                    <a:pt x="1268" y="226"/>
                  </a:cubicBezTo>
                  <a:cubicBezTo>
                    <a:pt x="334" y="693"/>
                    <a:pt x="0" y="1827"/>
                    <a:pt x="467" y="2728"/>
                  </a:cubicBezTo>
                  <a:cubicBezTo>
                    <a:pt x="816" y="3379"/>
                    <a:pt x="1456" y="3738"/>
                    <a:pt x="2128" y="3738"/>
                  </a:cubicBezTo>
                  <a:cubicBezTo>
                    <a:pt x="2421" y="3738"/>
                    <a:pt x="2719" y="3670"/>
                    <a:pt x="3002" y="3529"/>
                  </a:cubicBezTo>
                  <a:cubicBezTo>
                    <a:pt x="3903" y="3062"/>
                    <a:pt x="4270" y="1927"/>
                    <a:pt x="3770" y="993"/>
                  </a:cubicBezTo>
                  <a:cubicBezTo>
                    <a:pt x="3446" y="369"/>
                    <a:pt x="2801" y="1"/>
                    <a:pt x="2136"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198;p106"/>
            <p:cNvSpPr/>
            <p:nvPr/>
          </p:nvSpPr>
          <p:spPr>
            <a:xfrm>
              <a:off x="3420790" y="2331159"/>
              <a:ext cx="411662" cy="278997"/>
            </a:xfrm>
            <a:custGeom>
              <a:avLst/>
              <a:gdLst/>
              <a:ahLst/>
              <a:cxnLst/>
              <a:rect l="l" t="t" r="r" b="b"/>
              <a:pathLst>
                <a:path w="20182" h="13678" extrusionOk="0">
                  <a:moveTo>
                    <a:pt x="17064" y="0"/>
                  </a:moveTo>
                  <a:cubicBezTo>
                    <a:pt x="17009" y="0"/>
                    <a:pt x="16958" y="11"/>
                    <a:pt x="16913" y="34"/>
                  </a:cubicBezTo>
                  <a:lnTo>
                    <a:pt x="1" y="9975"/>
                  </a:lnTo>
                  <a:lnTo>
                    <a:pt x="1936" y="13677"/>
                  </a:lnTo>
                  <a:lnTo>
                    <a:pt x="19715" y="5438"/>
                  </a:lnTo>
                  <a:cubicBezTo>
                    <a:pt x="20182" y="5171"/>
                    <a:pt x="19948" y="3770"/>
                    <a:pt x="19148" y="2302"/>
                  </a:cubicBezTo>
                  <a:cubicBezTo>
                    <a:pt x="18455" y="948"/>
                    <a:pt x="17573" y="0"/>
                    <a:pt x="17064"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199;p106"/>
            <p:cNvSpPr/>
            <p:nvPr/>
          </p:nvSpPr>
          <p:spPr>
            <a:xfrm>
              <a:off x="3413998" y="2534084"/>
              <a:ext cx="53095" cy="76552"/>
            </a:xfrm>
            <a:custGeom>
              <a:avLst/>
              <a:gdLst/>
              <a:ahLst/>
              <a:cxnLst/>
              <a:rect l="l" t="t" r="r" b="b"/>
              <a:pathLst>
                <a:path w="2603" h="3753" extrusionOk="0">
                  <a:moveTo>
                    <a:pt x="439" y="0"/>
                  </a:moveTo>
                  <a:cubicBezTo>
                    <a:pt x="400" y="0"/>
                    <a:pt x="365" y="8"/>
                    <a:pt x="334" y="26"/>
                  </a:cubicBezTo>
                  <a:cubicBezTo>
                    <a:pt x="0" y="192"/>
                    <a:pt x="200" y="1160"/>
                    <a:pt x="734" y="2194"/>
                  </a:cubicBezTo>
                  <a:cubicBezTo>
                    <a:pt x="1215" y="3095"/>
                    <a:pt x="1831" y="3753"/>
                    <a:pt x="2168" y="3753"/>
                  </a:cubicBezTo>
                  <a:cubicBezTo>
                    <a:pt x="2205" y="3753"/>
                    <a:pt x="2239" y="3745"/>
                    <a:pt x="2269" y="3728"/>
                  </a:cubicBezTo>
                  <a:cubicBezTo>
                    <a:pt x="2602" y="3561"/>
                    <a:pt x="2435" y="2594"/>
                    <a:pt x="1868" y="1560"/>
                  </a:cubicBezTo>
                  <a:cubicBezTo>
                    <a:pt x="1390" y="632"/>
                    <a:pt x="777" y="0"/>
                    <a:pt x="439"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200;p106"/>
            <p:cNvSpPr/>
            <p:nvPr/>
          </p:nvSpPr>
          <p:spPr>
            <a:xfrm>
              <a:off x="4462438" y="2665234"/>
              <a:ext cx="338864" cy="1427499"/>
            </a:xfrm>
            <a:custGeom>
              <a:avLst/>
              <a:gdLst/>
              <a:ahLst/>
              <a:cxnLst/>
              <a:rect l="l" t="t" r="r" b="b"/>
              <a:pathLst>
                <a:path w="16613" h="69984" extrusionOk="0">
                  <a:moveTo>
                    <a:pt x="15178" y="0"/>
                  </a:moveTo>
                  <a:lnTo>
                    <a:pt x="1" y="69683"/>
                  </a:lnTo>
                  <a:lnTo>
                    <a:pt x="1435" y="69984"/>
                  </a:lnTo>
                  <a:lnTo>
                    <a:pt x="16613" y="300"/>
                  </a:lnTo>
                  <a:lnTo>
                    <a:pt x="15178"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201;p106"/>
            <p:cNvSpPr/>
            <p:nvPr/>
          </p:nvSpPr>
          <p:spPr>
            <a:xfrm>
              <a:off x="4701260" y="2614222"/>
              <a:ext cx="129973" cy="301353"/>
            </a:xfrm>
            <a:custGeom>
              <a:avLst/>
              <a:gdLst/>
              <a:ahLst/>
              <a:cxnLst/>
              <a:rect l="l" t="t" r="r" b="b"/>
              <a:pathLst>
                <a:path w="6372" h="14774" extrusionOk="0">
                  <a:moveTo>
                    <a:pt x="4215" y="1"/>
                  </a:moveTo>
                  <a:cubicBezTo>
                    <a:pt x="3498" y="1"/>
                    <a:pt x="2847" y="474"/>
                    <a:pt x="2702" y="1200"/>
                  </a:cubicBezTo>
                  <a:lnTo>
                    <a:pt x="167" y="12809"/>
                  </a:lnTo>
                  <a:cubicBezTo>
                    <a:pt x="0" y="13642"/>
                    <a:pt x="500" y="14443"/>
                    <a:pt x="1334" y="14643"/>
                  </a:cubicBezTo>
                  <a:lnTo>
                    <a:pt x="1835" y="14743"/>
                  </a:lnTo>
                  <a:cubicBezTo>
                    <a:pt x="1938" y="14764"/>
                    <a:pt x="2041" y="14774"/>
                    <a:pt x="2143" y="14774"/>
                  </a:cubicBezTo>
                  <a:cubicBezTo>
                    <a:pt x="2865" y="14774"/>
                    <a:pt x="3523" y="14277"/>
                    <a:pt x="3669" y="13576"/>
                  </a:cubicBezTo>
                  <a:lnTo>
                    <a:pt x="6204" y="1967"/>
                  </a:lnTo>
                  <a:cubicBezTo>
                    <a:pt x="6371" y="1134"/>
                    <a:pt x="5838" y="333"/>
                    <a:pt x="5004" y="133"/>
                  </a:cubicBezTo>
                  <a:lnTo>
                    <a:pt x="4537" y="33"/>
                  </a:lnTo>
                  <a:cubicBezTo>
                    <a:pt x="4429" y="11"/>
                    <a:pt x="4321" y="1"/>
                    <a:pt x="4215"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202;p106"/>
            <p:cNvSpPr/>
            <p:nvPr/>
          </p:nvSpPr>
          <p:spPr>
            <a:xfrm>
              <a:off x="4499866" y="2404811"/>
              <a:ext cx="191206" cy="177275"/>
            </a:xfrm>
            <a:custGeom>
              <a:avLst/>
              <a:gdLst/>
              <a:ahLst/>
              <a:cxnLst/>
              <a:rect l="l" t="t" r="r" b="b"/>
              <a:pathLst>
                <a:path w="9374" h="8691" extrusionOk="0">
                  <a:moveTo>
                    <a:pt x="4849" y="0"/>
                  </a:moveTo>
                  <a:cubicBezTo>
                    <a:pt x="3280" y="0"/>
                    <a:pt x="1768" y="840"/>
                    <a:pt x="1001" y="2327"/>
                  </a:cubicBezTo>
                  <a:cubicBezTo>
                    <a:pt x="934" y="2494"/>
                    <a:pt x="868" y="2628"/>
                    <a:pt x="801" y="2794"/>
                  </a:cubicBezTo>
                  <a:cubicBezTo>
                    <a:pt x="0" y="4829"/>
                    <a:pt x="868" y="7164"/>
                    <a:pt x="2836" y="8198"/>
                  </a:cubicBezTo>
                  <a:cubicBezTo>
                    <a:pt x="3483" y="8532"/>
                    <a:pt x="4173" y="8691"/>
                    <a:pt x="4851" y="8691"/>
                  </a:cubicBezTo>
                  <a:cubicBezTo>
                    <a:pt x="6410" y="8691"/>
                    <a:pt x="7906" y="7851"/>
                    <a:pt x="8673" y="6364"/>
                  </a:cubicBezTo>
                  <a:cubicBezTo>
                    <a:pt x="9374" y="5063"/>
                    <a:pt x="9340" y="3562"/>
                    <a:pt x="8707" y="2361"/>
                  </a:cubicBezTo>
                  <a:cubicBezTo>
                    <a:pt x="8306" y="1594"/>
                    <a:pt x="7672" y="926"/>
                    <a:pt x="6872" y="493"/>
                  </a:cubicBezTo>
                  <a:cubicBezTo>
                    <a:pt x="6225" y="159"/>
                    <a:pt x="5531" y="0"/>
                    <a:pt x="484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203;p106"/>
            <p:cNvSpPr/>
            <p:nvPr/>
          </p:nvSpPr>
          <p:spPr>
            <a:xfrm>
              <a:off x="4560423" y="2411624"/>
              <a:ext cx="87097" cy="76123"/>
            </a:xfrm>
            <a:custGeom>
              <a:avLst/>
              <a:gdLst/>
              <a:ahLst/>
              <a:cxnLst/>
              <a:rect l="l" t="t" r="r" b="b"/>
              <a:pathLst>
                <a:path w="4270" h="3732" extrusionOk="0">
                  <a:moveTo>
                    <a:pt x="2158" y="0"/>
                  </a:moveTo>
                  <a:cubicBezTo>
                    <a:pt x="1859" y="0"/>
                    <a:pt x="1554" y="72"/>
                    <a:pt x="1268" y="225"/>
                  </a:cubicBezTo>
                  <a:cubicBezTo>
                    <a:pt x="367" y="692"/>
                    <a:pt x="0" y="1827"/>
                    <a:pt x="500" y="2727"/>
                  </a:cubicBezTo>
                  <a:cubicBezTo>
                    <a:pt x="829" y="3362"/>
                    <a:pt x="1489" y="3731"/>
                    <a:pt x="2165" y="3731"/>
                  </a:cubicBezTo>
                  <a:cubicBezTo>
                    <a:pt x="2449" y="3731"/>
                    <a:pt x="2736" y="3666"/>
                    <a:pt x="3002" y="3528"/>
                  </a:cubicBezTo>
                  <a:cubicBezTo>
                    <a:pt x="3936" y="3027"/>
                    <a:pt x="4270" y="1893"/>
                    <a:pt x="3803" y="993"/>
                  </a:cubicBezTo>
                  <a:cubicBezTo>
                    <a:pt x="3479" y="368"/>
                    <a:pt x="2834" y="0"/>
                    <a:pt x="2158" y="0"/>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204;p106"/>
            <p:cNvSpPr/>
            <p:nvPr/>
          </p:nvSpPr>
          <p:spPr>
            <a:xfrm>
              <a:off x="4499866" y="2452947"/>
              <a:ext cx="191206" cy="129137"/>
            </a:xfrm>
            <a:custGeom>
              <a:avLst/>
              <a:gdLst/>
              <a:ahLst/>
              <a:cxnLst/>
              <a:rect l="l" t="t" r="r" b="b"/>
              <a:pathLst>
                <a:path w="9374" h="6331" extrusionOk="0">
                  <a:moveTo>
                    <a:pt x="8707" y="1"/>
                  </a:moveTo>
                  <a:cubicBezTo>
                    <a:pt x="6351" y="723"/>
                    <a:pt x="5533" y="3368"/>
                    <a:pt x="3858" y="3368"/>
                  </a:cubicBezTo>
                  <a:cubicBezTo>
                    <a:pt x="3754" y="3368"/>
                    <a:pt x="3647" y="3358"/>
                    <a:pt x="3536" y="3336"/>
                  </a:cubicBezTo>
                  <a:cubicBezTo>
                    <a:pt x="2002" y="3036"/>
                    <a:pt x="1201" y="1535"/>
                    <a:pt x="801" y="434"/>
                  </a:cubicBezTo>
                  <a:lnTo>
                    <a:pt x="801" y="434"/>
                  </a:lnTo>
                  <a:cubicBezTo>
                    <a:pt x="0" y="2469"/>
                    <a:pt x="868" y="4804"/>
                    <a:pt x="2836" y="5838"/>
                  </a:cubicBezTo>
                  <a:cubicBezTo>
                    <a:pt x="3483" y="6172"/>
                    <a:pt x="4173" y="6331"/>
                    <a:pt x="4851" y="6331"/>
                  </a:cubicBezTo>
                  <a:cubicBezTo>
                    <a:pt x="6410" y="6331"/>
                    <a:pt x="7906" y="5491"/>
                    <a:pt x="8673" y="4004"/>
                  </a:cubicBezTo>
                  <a:cubicBezTo>
                    <a:pt x="9374" y="2703"/>
                    <a:pt x="9340" y="1202"/>
                    <a:pt x="8707"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205;p106"/>
            <p:cNvSpPr/>
            <p:nvPr/>
          </p:nvSpPr>
          <p:spPr>
            <a:xfrm>
              <a:off x="4612128" y="2465001"/>
              <a:ext cx="411662" cy="278507"/>
            </a:xfrm>
            <a:custGeom>
              <a:avLst/>
              <a:gdLst/>
              <a:ahLst/>
              <a:cxnLst/>
              <a:rect l="l" t="t" r="r" b="b"/>
              <a:pathLst>
                <a:path w="20182" h="13654" extrusionOk="0">
                  <a:moveTo>
                    <a:pt x="3099" y="0"/>
                  </a:moveTo>
                  <a:cubicBezTo>
                    <a:pt x="2587" y="0"/>
                    <a:pt x="1718" y="941"/>
                    <a:pt x="1034" y="2278"/>
                  </a:cubicBezTo>
                  <a:cubicBezTo>
                    <a:pt x="234" y="3746"/>
                    <a:pt x="0" y="5147"/>
                    <a:pt x="467" y="5414"/>
                  </a:cubicBezTo>
                  <a:lnTo>
                    <a:pt x="18213" y="13653"/>
                  </a:lnTo>
                  <a:lnTo>
                    <a:pt x="20181" y="9951"/>
                  </a:lnTo>
                  <a:lnTo>
                    <a:pt x="3269" y="44"/>
                  </a:lnTo>
                  <a:cubicBezTo>
                    <a:pt x="3218" y="14"/>
                    <a:pt x="3161" y="0"/>
                    <a:pt x="3099"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206;p106"/>
            <p:cNvSpPr/>
            <p:nvPr/>
          </p:nvSpPr>
          <p:spPr>
            <a:xfrm>
              <a:off x="4977490" y="2667457"/>
              <a:ext cx="53074" cy="76552"/>
            </a:xfrm>
            <a:custGeom>
              <a:avLst/>
              <a:gdLst/>
              <a:ahLst/>
              <a:cxnLst/>
              <a:rect l="l" t="t" r="r" b="b"/>
              <a:pathLst>
                <a:path w="2602" h="3753" extrusionOk="0">
                  <a:moveTo>
                    <a:pt x="2159" y="0"/>
                  </a:moveTo>
                  <a:cubicBezTo>
                    <a:pt x="1803" y="0"/>
                    <a:pt x="1211" y="658"/>
                    <a:pt x="701" y="1559"/>
                  </a:cubicBezTo>
                  <a:cubicBezTo>
                    <a:pt x="167" y="2593"/>
                    <a:pt x="0" y="3560"/>
                    <a:pt x="300" y="3727"/>
                  </a:cubicBezTo>
                  <a:cubicBezTo>
                    <a:pt x="335" y="3744"/>
                    <a:pt x="373" y="3753"/>
                    <a:pt x="414" y="3753"/>
                  </a:cubicBezTo>
                  <a:cubicBezTo>
                    <a:pt x="776" y="3753"/>
                    <a:pt x="1389" y="3120"/>
                    <a:pt x="1868" y="2193"/>
                  </a:cubicBezTo>
                  <a:cubicBezTo>
                    <a:pt x="2402" y="1159"/>
                    <a:pt x="2602" y="191"/>
                    <a:pt x="2268" y="25"/>
                  </a:cubicBezTo>
                  <a:cubicBezTo>
                    <a:pt x="2235" y="8"/>
                    <a:pt x="2199" y="0"/>
                    <a:pt x="2159"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207;p106"/>
            <p:cNvSpPr/>
            <p:nvPr/>
          </p:nvSpPr>
          <p:spPr>
            <a:xfrm>
              <a:off x="4180763" y="2672719"/>
              <a:ext cx="78265" cy="1455402"/>
            </a:xfrm>
            <a:custGeom>
              <a:avLst/>
              <a:gdLst/>
              <a:ahLst/>
              <a:cxnLst/>
              <a:rect l="l" t="t" r="r" b="b"/>
              <a:pathLst>
                <a:path w="3837" h="71352" extrusionOk="0">
                  <a:moveTo>
                    <a:pt x="2369" y="0"/>
                  </a:moveTo>
                  <a:lnTo>
                    <a:pt x="1" y="71284"/>
                  </a:lnTo>
                  <a:lnTo>
                    <a:pt x="1435" y="71351"/>
                  </a:lnTo>
                  <a:lnTo>
                    <a:pt x="3837" y="67"/>
                  </a:lnTo>
                  <a:lnTo>
                    <a:pt x="2369" y="0"/>
                  </a:ln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208;p106"/>
            <p:cNvSpPr/>
            <p:nvPr/>
          </p:nvSpPr>
          <p:spPr>
            <a:xfrm>
              <a:off x="4199813" y="2619627"/>
              <a:ext cx="82365" cy="304881"/>
            </a:xfrm>
            <a:custGeom>
              <a:avLst/>
              <a:gdLst/>
              <a:ahLst/>
              <a:cxnLst/>
              <a:rect l="l" t="t" r="r" b="b"/>
              <a:pathLst>
                <a:path w="4038" h="14947" extrusionOk="0">
                  <a:moveTo>
                    <a:pt x="1942" y="0"/>
                  </a:moveTo>
                  <a:cubicBezTo>
                    <a:pt x="1135" y="0"/>
                    <a:pt x="467" y="656"/>
                    <a:pt x="434" y="1502"/>
                  </a:cubicBezTo>
                  <a:lnTo>
                    <a:pt x="34" y="13344"/>
                  </a:lnTo>
                  <a:cubicBezTo>
                    <a:pt x="1" y="14178"/>
                    <a:pt x="668" y="14912"/>
                    <a:pt x="1535" y="14912"/>
                  </a:cubicBezTo>
                  <a:lnTo>
                    <a:pt x="2036" y="14945"/>
                  </a:lnTo>
                  <a:cubicBezTo>
                    <a:pt x="2056" y="14946"/>
                    <a:pt x="2076" y="14946"/>
                    <a:pt x="2095" y="14946"/>
                  </a:cubicBezTo>
                  <a:cubicBezTo>
                    <a:pt x="2903" y="14946"/>
                    <a:pt x="3571" y="14291"/>
                    <a:pt x="3603" y="13444"/>
                  </a:cubicBezTo>
                  <a:lnTo>
                    <a:pt x="4004" y="1602"/>
                  </a:lnTo>
                  <a:cubicBezTo>
                    <a:pt x="4037" y="768"/>
                    <a:pt x="3370" y="35"/>
                    <a:pt x="2536" y="35"/>
                  </a:cubicBezTo>
                  <a:lnTo>
                    <a:pt x="2002" y="1"/>
                  </a:lnTo>
                  <a:cubicBezTo>
                    <a:pt x="1982" y="0"/>
                    <a:pt x="1962" y="0"/>
                    <a:pt x="1942"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209;p106"/>
            <p:cNvSpPr/>
            <p:nvPr/>
          </p:nvSpPr>
          <p:spPr>
            <a:xfrm>
              <a:off x="4197100" y="2333342"/>
              <a:ext cx="183047" cy="177173"/>
            </a:xfrm>
            <a:custGeom>
              <a:avLst/>
              <a:gdLst/>
              <a:ahLst/>
              <a:cxnLst/>
              <a:rect l="l" t="t" r="r" b="b"/>
              <a:pathLst>
                <a:path w="8974" h="8686" extrusionOk="0">
                  <a:moveTo>
                    <a:pt x="4487" y="0"/>
                  </a:moveTo>
                  <a:cubicBezTo>
                    <a:pt x="2400" y="0"/>
                    <a:pt x="563" y="1532"/>
                    <a:pt x="234" y="3630"/>
                  </a:cubicBezTo>
                  <a:cubicBezTo>
                    <a:pt x="201" y="3763"/>
                    <a:pt x="201" y="3863"/>
                    <a:pt x="167" y="3997"/>
                  </a:cubicBezTo>
                  <a:cubicBezTo>
                    <a:pt x="0" y="6232"/>
                    <a:pt x="1568" y="8266"/>
                    <a:pt x="3803" y="8633"/>
                  </a:cubicBezTo>
                  <a:cubicBezTo>
                    <a:pt x="4031" y="8669"/>
                    <a:pt x="4257" y="8686"/>
                    <a:pt x="4481" y="8686"/>
                  </a:cubicBezTo>
                  <a:cubicBezTo>
                    <a:pt x="6584" y="8686"/>
                    <a:pt x="8445" y="7175"/>
                    <a:pt x="8807" y="5064"/>
                  </a:cubicBezTo>
                  <a:cubicBezTo>
                    <a:pt x="8973" y="3963"/>
                    <a:pt x="8740" y="2929"/>
                    <a:pt x="8206" y="2062"/>
                  </a:cubicBezTo>
                  <a:cubicBezTo>
                    <a:pt x="7572" y="1028"/>
                    <a:pt x="6505" y="261"/>
                    <a:pt x="5204" y="61"/>
                  </a:cubicBezTo>
                  <a:cubicBezTo>
                    <a:pt x="4963" y="20"/>
                    <a:pt x="4724" y="0"/>
                    <a:pt x="4487" y="0"/>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210;p106"/>
            <p:cNvSpPr/>
            <p:nvPr/>
          </p:nvSpPr>
          <p:spPr>
            <a:xfrm>
              <a:off x="4197100" y="2375399"/>
              <a:ext cx="183047" cy="135113"/>
            </a:xfrm>
            <a:custGeom>
              <a:avLst/>
              <a:gdLst/>
              <a:ahLst/>
              <a:cxnLst/>
              <a:rect l="l" t="t" r="r" b="b"/>
              <a:pathLst>
                <a:path w="8974" h="6624" extrusionOk="0">
                  <a:moveTo>
                    <a:pt x="8206" y="0"/>
                  </a:moveTo>
                  <a:cubicBezTo>
                    <a:pt x="7980" y="1389"/>
                    <a:pt x="7160" y="3777"/>
                    <a:pt x="4112" y="3777"/>
                  </a:cubicBezTo>
                  <a:cubicBezTo>
                    <a:pt x="4012" y="3777"/>
                    <a:pt x="3909" y="3775"/>
                    <a:pt x="3803" y="3769"/>
                  </a:cubicBezTo>
                  <a:cubicBezTo>
                    <a:pt x="1735" y="3636"/>
                    <a:pt x="701" y="2802"/>
                    <a:pt x="167" y="1935"/>
                  </a:cubicBezTo>
                  <a:lnTo>
                    <a:pt x="167" y="1935"/>
                  </a:lnTo>
                  <a:cubicBezTo>
                    <a:pt x="0" y="4170"/>
                    <a:pt x="1568" y="6204"/>
                    <a:pt x="3803" y="6571"/>
                  </a:cubicBezTo>
                  <a:cubicBezTo>
                    <a:pt x="4031" y="6607"/>
                    <a:pt x="4257" y="6624"/>
                    <a:pt x="4481" y="6624"/>
                  </a:cubicBezTo>
                  <a:cubicBezTo>
                    <a:pt x="6584" y="6624"/>
                    <a:pt x="8445" y="5113"/>
                    <a:pt x="8807" y="3002"/>
                  </a:cubicBezTo>
                  <a:cubicBezTo>
                    <a:pt x="8973" y="1901"/>
                    <a:pt x="8740" y="867"/>
                    <a:pt x="8206" y="0"/>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211;p106"/>
            <p:cNvSpPr/>
            <p:nvPr/>
          </p:nvSpPr>
          <p:spPr>
            <a:xfrm>
              <a:off x="4220903" y="2349700"/>
              <a:ext cx="86445" cy="76123"/>
            </a:xfrm>
            <a:custGeom>
              <a:avLst/>
              <a:gdLst/>
              <a:ahLst/>
              <a:cxnLst/>
              <a:rect l="l" t="t" r="r" b="b"/>
              <a:pathLst>
                <a:path w="4238" h="3732" extrusionOk="0">
                  <a:moveTo>
                    <a:pt x="2137" y="1"/>
                  </a:moveTo>
                  <a:cubicBezTo>
                    <a:pt x="1843" y="1"/>
                    <a:pt x="1545" y="73"/>
                    <a:pt x="1268" y="226"/>
                  </a:cubicBezTo>
                  <a:cubicBezTo>
                    <a:pt x="334" y="693"/>
                    <a:pt x="1" y="1827"/>
                    <a:pt x="468" y="2728"/>
                  </a:cubicBezTo>
                  <a:cubicBezTo>
                    <a:pt x="797" y="3362"/>
                    <a:pt x="1457" y="3732"/>
                    <a:pt x="2144" y="3732"/>
                  </a:cubicBezTo>
                  <a:cubicBezTo>
                    <a:pt x="2433" y="3732"/>
                    <a:pt x="2727" y="3666"/>
                    <a:pt x="3003" y="3528"/>
                  </a:cubicBezTo>
                  <a:cubicBezTo>
                    <a:pt x="3904" y="3028"/>
                    <a:pt x="4237" y="1927"/>
                    <a:pt x="3770" y="993"/>
                  </a:cubicBezTo>
                  <a:cubicBezTo>
                    <a:pt x="3446" y="369"/>
                    <a:pt x="2802" y="1"/>
                    <a:pt x="2137" y="1"/>
                  </a:cubicBezTo>
                  <a:close/>
                </a:path>
              </a:pathLst>
            </a:custGeom>
            <a:solidFill>
              <a:srgbClr val="374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212;p106"/>
            <p:cNvSpPr/>
            <p:nvPr/>
          </p:nvSpPr>
          <p:spPr>
            <a:xfrm>
              <a:off x="4172604" y="2457577"/>
              <a:ext cx="170115" cy="422697"/>
            </a:xfrm>
            <a:custGeom>
              <a:avLst/>
              <a:gdLst/>
              <a:ahLst/>
              <a:cxnLst/>
              <a:rect l="l" t="t" r="r" b="b"/>
              <a:pathLst>
                <a:path w="8340" h="20723" extrusionOk="0">
                  <a:moveTo>
                    <a:pt x="3934" y="1"/>
                  </a:moveTo>
                  <a:cubicBezTo>
                    <a:pt x="2983" y="1"/>
                    <a:pt x="2314" y="210"/>
                    <a:pt x="2269" y="574"/>
                  </a:cubicBezTo>
                  <a:lnTo>
                    <a:pt x="1" y="20055"/>
                  </a:lnTo>
                  <a:lnTo>
                    <a:pt x="4170" y="20722"/>
                  </a:lnTo>
                  <a:lnTo>
                    <a:pt x="8240" y="1542"/>
                  </a:lnTo>
                  <a:cubicBezTo>
                    <a:pt x="8340" y="1041"/>
                    <a:pt x="7072" y="408"/>
                    <a:pt x="5404" y="141"/>
                  </a:cubicBezTo>
                  <a:cubicBezTo>
                    <a:pt x="4876" y="46"/>
                    <a:pt x="4375" y="1"/>
                    <a:pt x="3934" y="1"/>
                  </a:cubicBezTo>
                  <a:close/>
                </a:path>
              </a:pathLst>
            </a:custGeom>
            <a:solidFill>
              <a:srgbClr val="3E4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213;p106"/>
            <p:cNvSpPr/>
            <p:nvPr/>
          </p:nvSpPr>
          <p:spPr>
            <a:xfrm>
              <a:off x="4171237" y="2858592"/>
              <a:ext cx="87118" cy="29678"/>
            </a:xfrm>
            <a:custGeom>
              <a:avLst/>
              <a:gdLst/>
              <a:ahLst/>
              <a:cxnLst/>
              <a:rect l="l" t="t" r="r" b="b"/>
              <a:pathLst>
                <a:path w="4271" h="1455" extrusionOk="0">
                  <a:moveTo>
                    <a:pt x="1248" y="1"/>
                  </a:moveTo>
                  <a:cubicBezTo>
                    <a:pt x="582" y="1"/>
                    <a:pt x="113" y="143"/>
                    <a:pt x="68" y="394"/>
                  </a:cubicBezTo>
                  <a:cubicBezTo>
                    <a:pt x="1" y="727"/>
                    <a:pt x="901" y="1194"/>
                    <a:pt x="2036" y="1361"/>
                  </a:cubicBezTo>
                  <a:cubicBezTo>
                    <a:pt x="2403" y="1424"/>
                    <a:pt x="2751" y="1454"/>
                    <a:pt x="3057" y="1454"/>
                  </a:cubicBezTo>
                  <a:cubicBezTo>
                    <a:pt x="3723" y="1454"/>
                    <a:pt x="4191" y="1312"/>
                    <a:pt x="4237" y="1061"/>
                  </a:cubicBezTo>
                  <a:cubicBezTo>
                    <a:pt x="4271" y="694"/>
                    <a:pt x="3403" y="260"/>
                    <a:pt x="2269" y="94"/>
                  </a:cubicBezTo>
                  <a:cubicBezTo>
                    <a:pt x="1901" y="31"/>
                    <a:pt x="1554" y="1"/>
                    <a:pt x="1248" y="1"/>
                  </a:cubicBezTo>
                  <a:close/>
                </a:path>
              </a:pathLst>
            </a:custGeom>
            <a:solidFill>
              <a:srgbClr val="30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214;p106"/>
            <p:cNvSpPr/>
            <p:nvPr/>
          </p:nvSpPr>
          <p:spPr>
            <a:xfrm>
              <a:off x="3929723" y="4061354"/>
              <a:ext cx="1670392" cy="1327490"/>
            </a:xfrm>
            <a:custGeom>
              <a:avLst/>
              <a:gdLst/>
              <a:ahLst/>
              <a:cxnLst/>
              <a:rect l="l" t="t" r="r" b="b"/>
              <a:pathLst>
                <a:path w="81892" h="65081" extrusionOk="0">
                  <a:moveTo>
                    <a:pt x="3803" y="0"/>
                  </a:moveTo>
                  <a:cubicBezTo>
                    <a:pt x="1701" y="0"/>
                    <a:pt x="0" y="1701"/>
                    <a:pt x="0" y="3836"/>
                  </a:cubicBezTo>
                  <a:lnTo>
                    <a:pt x="0" y="65080"/>
                  </a:lnTo>
                  <a:lnTo>
                    <a:pt x="81892" y="65080"/>
                  </a:lnTo>
                  <a:lnTo>
                    <a:pt x="81892" y="3836"/>
                  </a:lnTo>
                  <a:cubicBezTo>
                    <a:pt x="81892" y="1701"/>
                    <a:pt x="80191" y="0"/>
                    <a:pt x="78056" y="0"/>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215;p106"/>
            <p:cNvSpPr/>
            <p:nvPr/>
          </p:nvSpPr>
          <p:spPr>
            <a:xfrm>
              <a:off x="3352074" y="4061354"/>
              <a:ext cx="1670412" cy="1327490"/>
            </a:xfrm>
            <a:custGeom>
              <a:avLst/>
              <a:gdLst/>
              <a:ahLst/>
              <a:cxnLst/>
              <a:rect l="l" t="t" r="r" b="b"/>
              <a:pathLst>
                <a:path w="81893" h="65081" extrusionOk="0">
                  <a:moveTo>
                    <a:pt x="3804" y="0"/>
                  </a:moveTo>
                  <a:cubicBezTo>
                    <a:pt x="1702" y="0"/>
                    <a:pt x="1" y="1701"/>
                    <a:pt x="1" y="3836"/>
                  </a:cubicBezTo>
                  <a:lnTo>
                    <a:pt x="1" y="65080"/>
                  </a:lnTo>
                  <a:lnTo>
                    <a:pt x="81893" y="65080"/>
                  </a:lnTo>
                  <a:lnTo>
                    <a:pt x="81893" y="3836"/>
                  </a:lnTo>
                  <a:cubicBezTo>
                    <a:pt x="81893" y="1701"/>
                    <a:pt x="80191" y="0"/>
                    <a:pt x="78057" y="0"/>
                  </a:cubicBezTo>
                  <a:close/>
                </a:path>
              </a:pathLst>
            </a:custGeom>
            <a:solidFill>
              <a:srgbClr val="B5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216;p106"/>
            <p:cNvSpPr/>
            <p:nvPr/>
          </p:nvSpPr>
          <p:spPr>
            <a:xfrm>
              <a:off x="3413998" y="4123257"/>
              <a:ext cx="1545886" cy="1265583"/>
            </a:xfrm>
            <a:custGeom>
              <a:avLst/>
              <a:gdLst/>
              <a:ahLst/>
              <a:cxnLst/>
              <a:rect l="l" t="t" r="r" b="b"/>
              <a:pathLst>
                <a:path w="75788" h="62046" extrusionOk="0">
                  <a:moveTo>
                    <a:pt x="1401" y="1"/>
                  </a:moveTo>
                  <a:cubicBezTo>
                    <a:pt x="634" y="1"/>
                    <a:pt x="0" y="634"/>
                    <a:pt x="0" y="1402"/>
                  </a:cubicBezTo>
                  <a:lnTo>
                    <a:pt x="0" y="62045"/>
                  </a:lnTo>
                  <a:lnTo>
                    <a:pt x="75788" y="62045"/>
                  </a:lnTo>
                  <a:lnTo>
                    <a:pt x="75788" y="1402"/>
                  </a:lnTo>
                  <a:cubicBezTo>
                    <a:pt x="75788" y="634"/>
                    <a:pt x="75154" y="1"/>
                    <a:pt x="7438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217;p106"/>
            <p:cNvSpPr/>
            <p:nvPr/>
          </p:nvSpPr>
          <p:spPr>
            <a:xfrm>
              <a:off x="3413998" y="4123257"/>
              <a:ext cx="1545886" cy="1265583"/>
            </a:xfrm>
            <a:custGeom>
              <a:avLst/>
              <a:gdLst/>
              <a:ahLst/>
              <a:cxnLst/>
              <a:rect l="l" t="t" r="r" b="b"/>
              <a:pathLst>
                <a:path w="75788" h="62046" extrusionOk="0">
                  <a:moveTo>
                    <a:pt x="1635" y="1"/>
                  </a:moveTo>
                  <a:cubicBezTo>
                    <a:pt x="734" y="1"/>
                    <a:pt x="0" y="735"/>
                    <a:pt x="0" y="1635"/>
                  </a:cubicBezTo>
                  <a:lnTo>
                    <a:pt x="0" y="62045"/>
                  </a:lnTo>
                  <a:lnTo>
                    <a:pt x="1935" y="62045"/>
                  </a:lnTo>
                  <a:lnTo>
                    <a:pt x="1935" y="3570"/>
                  </a:lnTo>
                  <a:cubicBezTo>
                    <a:pt x="1935" y="2669"/>
                    <a:pt x="2669" y="1935"/>
                    <a:pt x="3570" y="1935"/>
                  </a:cubicBezTo>
                  <a:lnTo>
                    <a:pt x="75788" y="1935"/>
                  </a:lnTo>
                  <a:lnTo>
                    <a:pt x="75788" y="1635"/>
                  </a:lnTo>
                  <a:cubicBezTo>
                    <a:pt x="75788" y="735"/>
                    <a:pt x="75054" y="1"/>
                    <a:pt x="74153" y="1"/>
                  </a:cubicBezTo>
                  <a:close/>
                </a:path>
              </a:pathLst>
            </a:custGeom>
            <a:solidFill>
              <a:srgbClr val="6D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218;p106"/>
            <p:cNvSpPr/>
            <p:nvPr/>
          </p:nvSpPr>
          <p:spPr>
            <a:xfrm>
              <a:off x="3558241" y="1195625"/>
              <a:ext cx="138805" cy="124527"/>
            </a:xfrm>
            <a:custGeom>
              <a:avLst/>
              <a:gdLst/>
              <a:ahLst/>
              <a:cxnLst/>
              <a:rect l="l" t="t" r="r" b="b"/>
              <a:pathLst>
                <a:path w="6805" h="6105" extrusionOk="0">
                  <a:moveTo>
                    <a:pt x="4236" y="1"/>
                  </a:moveTo>
                  <a:cubicBezTo>
                    <a:pt x="3435" y="4712"/>
                    <a:pt x="263" y="4804"/>
                    <a:pt x="15" y="4804"/>
                  </a:cubicBezTo>
                  <a:cubicBezTo>
                    <a:pt x="5" y="4804"/>
                    <a:pt x="0" y="4804"/>
                    <a:pt x="0" y="4804"/>
                  </a:cubicBezTo>
                  <a:lnTo>
                    <a:pt x="0" y="4804"/>
                  </a:lnTo>
                  <a:lnTo>
                    <a:pt x="3302" y="6105"/>
                  </a:lnTo>
                  <a:cubicBezTo>
                    <a:pt x="6805" y="3837"/>
                    <a:pt x="5938" y="734"/>
                    <a:pt x="5938" y="734"/>
                  </a:cubicBezTo>
                  <a:lnTo>
                    <a:pt x="4236"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219;p106"/>
            <p:cNvSpPr/>
            <p:nvPr/>
          </p:nvSpPr>
          <p:spPr>
            <a:xfrm>
              <a:off x="5411548" y="3015625"/>
              <a:ext cx="138825" cy="124527"/>
            </a:xfrm>
            <a:custGeom>
              <a:avLst/>
              <a:gdLst/>
              <a:ahLst/>
              <a:cxnLst/>
              <a:rect l="l" t="t" r="r" b="b"/>
              <a:pathLst>
                <a:path w="6806" h="6105" extrusionOk="0">
                  <a:moveTo>
                    <a:pt x="4271" y="0"/>
                  </a:moveTo>
                  <a:cubicBezTo>
                    <a:pt x="3426" y="4774"/>
                    <a:pt x="179" y="4837"/>
                    <a:pt x="8" y="4837"/>
                  </a:cubicBezTo>
                  <a:cubicBezTo>
                    <a:pt x="3" y="4837"/>
                    <a:pt x="1" y="4837"/>
                    <a:pt x="1" y="4837"/>
                  </a:cubicBezTo>
                  <a:lnTo>
                    <a:pt x="1" y="4837"/>
                  </a:lnTo>
                  <a:lnTo>
                    <a:pt x="3337" y="6105"/>
                  </a:lnTo>
                  <a:cubicBezTo>
                    <a:pt x="6806" y="3836"/>
                    <a:pt x="5972" y="734"/>
                    <a:pt x="5972" y="734"/>
                  </a:cubicBezTo>
                  <a:lnTo>
                    <a:pt x="4271"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220;p106"/>
            <p:cNvSpPr/>
            <p:nvPr/>
          </p:nvSpPr>
          <p:spPr>
            <a:xfrm>
              <a:off x="5193836" y="2138616"/>
              <a:ext cx="85751" cy="155164"/>
            </a:xfrm>
            <a:custGeom>
              <a:avLst/>
              <a:gdLst/>
              <a:ahLst/>
              <a:cxnLst/>
              <a:rect l="l" t="t" r="r" b="b"/>
              <a:pathLst>
                <a:path w="4204" h="7607" extrusionOk="0">
                  <a:moveTo>
                    <a:pt x="2202" y="1"/>
                  </a:moveTo>
                  <a:cubicBezTo>
                    <a:pt x="2202" y="1"/>
                    <a:pt x="1" y="3770"/>
                    <a:pt x="1702" y="7606"/>
                  </a:cubicBezTo>
                  <a:lnTo>
                    <a:pt x="4204" y="6872"/>
                  </a:lnTo>
                  <a:cubicBezTo>
                    <a:pt x="4204" y="6872"/>
                    <a:pt x="2336" y="4037"/>
                    <a:pt x="3637" y="1135"/>
                  </a:cubicBezTo>
                  <a:lnTo>
                    <a:pt x="2202" y="1"/>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221;p106"/>
            <p:cNvSpPr/>
            <p:nvPr/>
          </p:nvSpPr>
          <p:spPr>
            <a:xfrm>
              <a:off x="5992582" y="2812190"/>
              <a:ext cx="86445" cy="155143"/>
            </a:xfrm>
            <a:custGeom>
              <a:avLst/>
              <a:gdLst/>
              <a:ahLst/>
              <a:cxnLst/>
              <a:rect l="l" t="t" r="r" b="b"/>
              <a:pathLst>
                <a:path w="4238" h="7606" extrusionOk="0">
                  <a:moveTo>
                    <a:pt x="2202" y="0"/>
                  </a:moveTo>
                  <a:cubicBezTo>
                    <a:pt x="2202" y="0"/>
                    <a:pt x="1" y="3736"/>
                    <a:pt x="1702" y="7606"/>
                  </a:cubicBezTo>
                  <a:lnTo>
                    <a:pt x="4237" y="6872"/>
                  </a:lnTo>
                  <a:cubicBezTo>
                    <a:pt x="4237" y="6872"/>
                    <a:pt x="2369" y="4037"/>
                    <a:pt x="3670" y="1134"/>
                  </a:cubicBezTo>
                  <a:lnTo>
                    <a:pt x="2202"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222;p106"/>
            <p:cNvSpPr/>
            <p:nvPr/>
          </p:nvSpPr>
          <p:spPr>
            <a:xfrm>
              <a:off x="3373164" y="3768093"/>
              <a:ext cx="154470" cy="76246"/>
            </a:xfrm>
            <a:custGeom>
              <a:avLst/>
              <a:gdLst/>
              <a:ahLst/>
              <a:cxnLst/>
              <a:rect l="l" t="t" r="r" b="b"/>
              <a:pathLst>
                <a:path w="7573" h="3738" extrusionOk="0">
                  <a:moveTo>
                    <a:pt x="4775" y="0"/>
                  </a:moveTo>
                  <a:cubicBezTo>
                    <a:pt x="3364" y="0"/>
                    <a:pt x="1614" y="303"/>
                    <a:pt x="1" y="1436"/>
                  </a:cubicBezTo>
                  <a:lnTo>
                    <a:pt x="1235" y="3737"/>
                  </a:lnTo>
                  <a:cubicBezTo>
                    <a:pt x="1235" y="3737"/>
                    <a:pt x="3058" y="1940"/>
                    <a:pt x="5579" y="1940"/>
                  </a:cubicBezTo>
                  <a:cubicBezTo>
                    <a:pt x="5951" y="1940"/>
                    <a:pt x="6339" y="1979"/>
                    <a:pt x="6739" y="2069"/>
                  </a:cubicBezTo>
                  <a:lnTo>
                    <a:pt x="7573" y="402"/>
                  </a:lnTo>
                  <a:cubicBezTo>
                    <a:pt x="7573" y="402"/>
                    <a:pt x="6398" y="0"/>
                    <a:pt x="4775"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223;p106"/>
            <p:cNvSpPr/>
            <p:nvPr/>
          </p:nvSpPr>
          <p:spPr>
            <a:xfrm>
              <a:off x="2978553" y="2569982"/>
              <a:ext cx="85751" cy="155817"/>
            </a:xfrm>
            <a:custGeom>
              <a:avLst/>
              <a:gdLst/>
              <a:ahLst/>
              <a:cxnLst/>
              <a:rect l="l" t="t" r="r" b="b"/>
              <a:pathLst>
                <a:path w="4204" h="7639" extrusionOk="0">
                  <a:moveTo>
                    <a:pt x="2169" y="0"/>
                  </a:moveTo>
                  <a:cubicBezTo>
                    <a:pt x="2169" y="0"/>
                    <a:pt x="1" y="3770"/>
                    <a:pt x="1702" y="7639"/>
                  </a:cubicBezTo>
                  <a:lnTo>
                    <a:pt x="4204" y="6872"/>
                  </a:lnTo>
                  <a:cubicBezTo>
                    <a:pt x="4204" y="6872"/>
                    <a:pt x="2336" y="4036"/>
                    <a:pt x="3637" y="1134"/>
                  </a:cubicBezTo>
                  <a:lnTo>
                    <a:pt x="2169"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224;p106"/>
            <p:cNvSpPr/>
            <p:nvPr/>
          </p:nvSpPr>
          <p:spPr>
            <a:xfrm>
              <a:off x="3787518" y="2070574"/>
              <a:ext cx="87791" cy="102763"/>
            </a:xfrm>
            <a:custGeom>
              <a:avLst/>
              <a:gdLst/>
              <a:ahLst/>
              <a:cxnLst/>
              <a:rect l="l" t="t" r="r" b="b"/>
              <a:pathLst>
                <a:path w="4304" h="5038" extrusionOk="0">
                  <a:moveTo>
                    <a:pt x="2435" y="1"/>
                  </a:moveTo>
                  <a:cubicBezTo>
                    <a:pt x="2435" y="1"/>
                    <a:pt x="2035" y="2936"/>
                    <a:pt x="0" y="3804"/>
                  </a:cubicBezTo>
                  <a:lnTo>
                    <a:pt x="1635" y="5038"/>
                  </a:lnTo>
                  <a:cubicBezTo>
                    <a:pt x="1635" y="5038"/>
                    <a:pt x="3470" y="4137"/>
                    <a:pt x="4303" y="968"/>
                  </a:cubicBezTo>
                  <a:lnTo>
                    <a:pt x="2435"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25;p106"/>
            <p:cNvSpPr/>
            <p:nvPr/>
          </p:nvSpPr>
          <p:spPr>
            <a:xfrm>
              <a:off x="5465313" y="1766462"/>
              <a:ext cx="87097" cy="102069"/>
            </a:xfrm>
            <a:custGeom>
              <a:avLst/>
              <a:gdLst/>
              <a:ahLst/>
              <a:cxnLst/>
              <a:rect l="l" t="t" r="r" b="b"/>
              <a:pathLst>
                <a:path w="4270" h="5004" extrusionOk="0">
                  <a:moveTo>
                    <a:pt x="2435" y="0"/>
                  </a:moveTo>
                  <a:cubicBezTo>
                    <a:pt x="2435" y="0"/>
                    <a:pt x="2035" y="2902"/>
                    <a:pt x="0" y="3803"/>
                  </a:cubicBezTo>
                  <a:lnTo>
                    <a:pt x="1601" y="5004"/>
                  </a:lnTo>
                  <a:cubicBezTo>
                    <a:pt x="1601" y="5004"/>
                    <a:pt x="3469" y="4137"/>
                    <a:pt x="4270" y="968"/>
                  </a:cubicBezTo>
                  <a:lnTo>
                    <a:pt x="243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26;p106"/>
            <p:cNvSpPr/>
            <p:nvPr/>
          </p:nvSpPr>
          <p:spPr>
            <a:xfrm>
              <a:off x="3214642" y="3012892"/>
              <a:ext cx="87118" cy="102763"/>
            </a:xfrm>
            <a:custGeom>
              <a:avLst/>
              <a:gdLst/>
              <a:ahLst/>
              <a:cxnLst/>
              <a:rect l="l" t="t" r="r" b="b"/>
              <a:pathLst>
                <a:path w="4271" h="5038" extrusionOk="0">
                  <a:moveTo>
                    <a:pt x="2436" y="1"/>
                  </a:moveTo>
                  <a:cubicBezTo>
                    <a:pt x="2436" y="1"/>
                    <a:pt x="2002" y="2936"/>
                    <a:pt x="1" y="3803"/>
                  </a:cubicBezTo>
                  <a:lnTo>
                    <a:pt x="1602" y="5038"/>
                  </a:lnTo>
                  <a:cubicBezTo>
                    <a:pt x="1602" y="5038"/>
                    <a:pt x="3470" y="4137"/>
                    <a:pt x="4270" y="1001"/>
                  </a:cubicBezTo>
                  <a:lnTo>
                    <a:pt x="2436"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7;p106"/>
            <p:cNvSpPr/>
            <p:nvPr/>
          </p:nvSpPr>
          <p:spPr>
            <a:xfrm>
              <a:off x="6095319" y="3821858"/>
              <a:ext cx="87118" cy="102763"/>
            </a:xfrm>
            <a:custGeom>
              <a:avLst/>
              <a:gdLst/>
              <a:ahLst/>
              <a:cxnLst/>
              <a:rect l="l" t="t" r="r" b="b"/>
              <a:pathLst>
                <a:path w="4271" h="5038" extrusionOk="0">
                  <a:moveTo>
                    <a:pt x="2436" y="0"/>
                  </a:moveTo>
                  <a:cubicBezTo>
                    <a:pt x="2436" y="0"/>
                    <a:pt x="2002" y="2936"/>
                    <a:pt x="1" y="3803"/>
                  </a:cubicBezTo>
                  <a:lnTo>
                    <a:pt x="1602" y="5037"/>
                  </a:lnTo>
                  <a:cubicBezTo>
                    <a:pt x="1602" y="5037"/>
                    <a:pt x="3470" y="4137"/>
                    <a:pt x="4271" y="968"/>
                  </a:cubicBezTo>
                  <a:lnTo>
                    <a:pt x="2436"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28;p106"/>
            <p:cNvSpPr/>
            <p:nvPr/>
          </p:nvSpPr>
          <p:spPr>
            <a:xfrm>
              <a:off x="5887132" y="2012750"/>
              <a:ext cx="87791" cy="136337"/>
            </a:xfrm>
            <a:custGeom>
              <a:avLst/>
              <a:gdLst/>
              <a:ahLst/>
              <a:cxnLst/>
              <a:rect l="l" t="t" r="r" b="b"/>
              <a:pathLst>
                <a:path w="4304" h="6684" extrusionOk="0">
                  <a:moveTo>
                    <a:pt x="1535" y="1"/>
                  </a:moveTo>
                  <a:lnTo>
                    <a:pt x="1" y="1402"/>
                  </a:lnTo>
                  <a:cubicBezTo>
                    <a:pt x="1" y="1402"/>
                    <a:pt x="1869" y="5905"/>
                    <a:pt x="2035" y="6572"/>
                  </a:cubicBezTo>
                  <a:cubicBezTo>
                    <a:pt x="2056" y="6650"/>
                    <a:pt x="2105" y="6684"/>
                    <a:pt x="2176" y="6684"/>
                  </a:cubicBezTo>
                  <a:cubicBezTo>
                    <a:pt x="2686" y="6684"/>
                    <a:pt x="4304" y="4937"/>
                    <a:pt x="4304" y="4937"/>
                  </a:cubicBezTo>
                  <a:lnTo>
                    <a:pt x="1535"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29;p106"/>
            <p:cNvSpPr/>
            <p:nvPr/>
          </p:nvSpPr>
          <p:spPr>
            <a:xfrm>
              <a:off x="3926316" y="1712024"/>
              <a:ext cx="87791" cy="136337"/>
            </a:xfrm>
            <a:custGeom>
              <a:avLst/>
              <a:gdLst/>
              <a:ahLst/>
              <a:cxnLst/>
              <a:rect l="l" t="t" r="r" b="b"/>
              <a:pathLst>
                <a:path w="4304" h="6684" extrusionOk="0">
                  <a:moveTo>
                    <a:pt x="1535" y="1"/>
                  </a:moveTo>
                  <a:lnTo>
                    <a:pt x="0" y="1402"/>
                  </a:lnTo>
                  <a:cubicBezTo>
                    <a:pt x="0" y="1402"/>
                    <a:pt x="1868" y="5938"/>
                    <a:pt x="2035" y="6572"/>
                  </a:cubicBezTo>
                  <a:cubicBezTo>
                    <a:pt x="2055" y="6650"/>
                    <a:pt x="2105" y="6684"/>
                    <a:pt x="2176" y="6684"/>
                  </a:cubicBezTo>
                  <a:cubicBezTo>
                    <a:pt x="2685" y="6684"/>
                    <a:pt x="4303" y="4938"/>
                    <a:pt x="4303" y="4938"/>
                  </a:cubicBezTo>
                  <a:lnTo>
                    <a:pt x="1535"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2230;p106"/>
            <p:cNvSpPr/>
            <p:nvPr/>
          </p:nvSpPr>
          <p:spPr>
            <a:xfrm>
              <a:off x="3046596" y="1750818"/>
              <a:ext cx="106842" cy="112288"/>
            </a:xfrm>
            <a:custGeom>
              <a:avLst/>
              <a:gdLst/>
              <a:ahLst/>
              <a:cxnLst/>
              <a:rect l="l" t="t" r="r" b="b"/>
              <a:pathLst>
                <a:path w="5238" h="5505" extrusionOk="0">
                  <a:moveTo>
                    <a:pt x="3303" y="0"/>
                  </a:moveTo>
                  <a:lnTo>
                    <a:pt x="0" y="4603"/>
                  </a:lnTo>
                  <a:lnTo>
                    <a:pt x="1602" y="5504"/>
                  </a:lnTo>
                  <a:lnTo>
                    <a:pt x="5238" y="234"/>
                  </a:lnTo>
                  <a:lnTo>
                    <a:pt x="3303" y="0"/>
                  </a:ln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2231;p106"/>
            <p:cNvSpPr/>
            <p:nvPr/>
          </p:nvSpPr>
          <p:spPr>
            <a:xfrm>
              <a:off x="5278195" y="1247330"/>
              <a:ext cx="80998" cy="118407"/>
            </a:xfrm>
            <a:custGeom>
              <a:avLst/>
              <a:gdLst/>
              <a:ahLst/>
              <a:cxnLst/>
              <a:rect l="l" t="t" r="r" b="b"/>
              <a:pathLst>
                <a:path w="3971" h="5805" extrusionOk="0">
                  <a:moveTo>
                    <a:pt x="3403" y="1"/>
                  </a:moveTo>
                  <a:lnTo>
                    <a:pt x="1602" y="401"/>
                  </a:lnTo>
                  <a:cubicBezTo>
                    <a:pt x="1602" y="401"/>
                    <a:pt x="2569" y="3303"/>
                    <a:pt x="1" y="5505"/>
                  </a:cubicBezTo>
                  <a:lnTo>
                    <a:pt x="2569" y="5805"/>
                  </a:lnTo>
                  <a:cubicBezTo>
                    <a:pt x="2569" y="5805"/>
                    <a:pt x="3970" y="4371"/>
                    <a:pt x="3403"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rupo 113"/>
          <p:cNvGrpSpPr/>
          <p:nvPr/>
        </p:nvGrpSpPr>
        <p:grpSpPr>
          <a:xfrm>
            <a:off x="-150302" y="-106134"/>
            <a:ext cx="9294302" cy="5249634"/>
            <a:chOff x="-82484" y="-94768"/>
            <a:chExt cx="9294302" cy="5249634"/>
          </a:xfrm>
        </p:grpSpPr>
        <p:pic>
          <p:nvPicPr>
            <p:cNvPr id="115" name="Imagen 114">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116" name="Rectángulo 11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17" name="Imagen 116">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118" name="Imagen 117">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119" name="Imagen 118">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120" name="Imagen 119">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21" name="Imagen 120">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22" name="Imagen 121">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23" name="CuadroTexto 12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24" name="CuadroTexto 12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25" name="Imagen 124">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
        <p:nvSpPr>
          <p:cNvPr id="128" name="Google Shape;1755;p98"/>
          <p:cNvSpPr txBox="1">
            <a:spLocks noGrp="1"/>
          </p:cNvSpPr>
          <p:nvPr>
            <p:ph type="title"/>
          </p:nvPr>
        </p:nvSpPr>
        <p:spPr>
          <a:xfrm>
            <a:off x="1172164" y="833898"/>
            <a:ext cx="5879193" cy="519731"/>
          </a:xfrm>
          <a:prstGeom prst="rect">
            <a:avLst/>
          </a:prstGeom>
        </p:spPr>
        <p:txBody>
          <a:bodyPr spcFirstLastPara="1" wrap="square" lIns="91425" tIns="91425" rIns="91425" bIns="91425" anchor="ctr" anchorCtr="0">
            <a:noAutofit/>
          </a:bodyPr>
          <a:lstStyle/>
          <a:p>
            <a:pPr lvl="0"/>
            <a:r>
              <a:rPr lang="es-419" sz="2400" dirty="0">
                <a:solidFill>
                  <a:schemeClr val="accent3"/>
                </a:solidFill>
              </a:rPr>
              <a:t>Autodiagnóstico para la </a:t>
            </a:r>
            <a:r>
              <a:rPr lang="es-419" sz="2400" dirty="0">
                <a:solidFill>
                  <a:schemeClr val="bg1"/>
                </a:solidFill>
              </a:rPr>
              <a:t>Política de Control Interno </a:t>
            </a:r>
          </a:p>
        </p:txBody>
      </p:sp>
      <p:pic>
        <p:nvPicPr>
          <p:cNvPr id="129" name="Picture 2" descr="MIPG Modelo Integrado de Planeación y Gestión">
            <a:extLst>
              <a:ext uri="{FF2B5EF4-FFF2-40B4-BE49-F238E27FC236}">
                <a16:creationId xmlns:a16="http://schemas.microsoft.com/office/drawing/2014/main" id="{019CC5D2-214E-CEA2-F18B-15C1E2882FA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4597" b="65484" l="6121" r="35126">
                        <a14:foregroundMark x1="17849" y1="54032" x2="17849" y2="54032"/>
                        <a14:foregroundMark x1="12872" y1="52258" x2="12872" y2="52258"/>
                        <a14:foregroundMark x1="18593" y1="45806" x2="18593" y2="45806"/>
                        <a14:foregroundMark x1="6178" y1="52258" x2="6178" y2="52258"/>
                        <a14:foregroundMark x1="28032" y1="65484" x2="28032" y2="65484"/>
                      </a14:backgroundRemoval>
                    </a14:imgEffect>
                  </a14:imgLayer>
                </a14:imgProps>
              </a:ext>
              <a:ext uri="{28A0092B-C50C-407E-A947-70E740481C1C}">
                <a14:useLocalDpi xmlns:a14="http://schemas.microsoft.com/office/drawing/2010/main" val="0"/>
              </a:ext>
            </a:extLst>
          </a:blip>
          <a:srcRect l="3398" t="42274" r="61344" b="33102"/>
          <a:stretch/>
        </p:blipFill>
        <p:spPr bwMode="auto">
          <a:xfrm>
            <a:off x="6867023" y="4008482"/>
            <a:ext cx="753577" cy="41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61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4" name="Subtítulo 3"/>
          <p:cNvSpPr>
            <a:spLocks noGrp="1"/>
          </p:cNvSpPr>
          <p:nvPr>
            <p:ph type="subTitle" idx="1"/>
          </p:nvPr>
        </p:nvSpPr>
        <p:spPr>
          <a:xfrm>
            <a:off x="123604" y="1211234"/>
            <a:ext cx="8649095" cy="1116330"/>
          </a:xfrm>
          <a:noFill/>
          <a:ln>
            <a:noFill/>
          </a:ln>
        </p:spPr>
        <p:txBody>
          <a:bodyPr spcFirstLastPara="1" wrap="square" lIns="91425" tIns="91425" rIns="91425" bIns="91425" numCol="2" anchor="t" anchorCtr="0">
            <a:noAutofit/>
          </a:bodyPr>
          <a:lstStyle/>
          <a:p>
            <a:pPr algn="just">
              <a:buFont typeface="Arial" panose="020B0604020202020204" pitchFamily="34" charset="0"/>
              <a:buChar char="•"/>
            </a:pPr>
            <a:r>
              <a:rPr lang="es-ES" sz="1400" dirty="0">
                <a:solidFill>
                  <a:schemeClr val="dk2"/>
                </a:solidFill>
                <a:latin typeface="Livvic"/>
                <a:ea typeface="Livvic"/>
                <a:cs typeface="Livvic"/>
              </a:rPr>
              <a:t>Estándares de conducta y de integridad que direccionan el quehacer institucional </a:t>
            </a:r>
          </a:p>
          <a:p>
            <a:pPr algn="just">
              <a:buFont typeface="Arial" panose="020B0604020202020204" pitchFamily="34" charset="0"/>
              <a:buChar char="•"/>
            </a:pPr>
            <a:r>
              <a:rPr lang="es-ES" sz="1400" dirty="0">
                <a:solidFill>
                  <a:schemeClr val="dk2"/>
                </a:solidFill>
                <a:latin typeface="Livvic"/>
                <a:ea typeface="Livvic"/>
                <a:cs typeface="Livvic"/>
              </a:rPr>
              <a:t>Niveles de autoridad y responsabilidad apropiadas que facilitan la consecución de los objetivos institucionales </a:t>
            </a:r>
          </a:p>
          <a:p>
            <a:pPr algn="just">
              <a:buFont typeface="Arial" panose="020B0604020202020204" pitchFamily="34" charset="0"/>
              <a:buChar char="•"/>
            </a:pPr>
            <a:r>
              <a:rPr lang="es-ES" sz="1400" dirty="0">
                <a:solidFill>
                  <a:schemeClr val="dk2"/>
                </a:solidFill>
                <a:latin typeface="Livvic"/>
                <a:ea typeface="Livvic"/>
                <a:cs typeface="Livvic"/>
              </a:rPr>
              <a:t>Monitorear el entorno institucional que permite la identificación de los riesgos y sus posibles causas. </a:t>
            </a:r>
          </a:p>
          <a:p>
            <a:pPr algn="just">
              <a:buFont typeface="Arial" panose="020B0604020202020204" pitchFamily="34" charset="0"/>
              <a:buChar char="•"/>
            </a:pPr>
            <a:r>
              <a:rPr lang="es-ES" sz="1400" dirty="0">
                <a:solidFill>
                  <a:schemeClr val="dk2"/>
                </a:solidFill>
                <a:latin typeface="Livvic"/>
                <a:ea typeface="Livvic"/>
                <a:cs typeface="Livvic"/>
              </a:rPr>
              <a:t>Riesgos identificados y gestionados que permiten asegurar el cumplimiento de los objetivos. </a:t>
            </a:r>
          </a:p>
          <a:p>
            <a:pPr algn="just">
              <a:buFont typeface="Arial" panose="020B0604020202020204" pitchFamily="34" charset="0"/>
              <a:buChar char="•"/>
            </a:pPr>
            <a:r>
              <a:rPr lang="es-ES" sz="1400" dirty="0">
                <a:solidFill>
                  <a:schemeClr val="dk2"/>
                </a:solidFill>
                <a:latin typeface="Livvic"/>
                <a:ea typeface="Livvic"/>
                <a:cs typeface="Livvic"/>
              </a:rPr>
              <a:t>Actividades de control establecidas que permiten mitigación de los riesgos a niveles aceptables.</a:t>
            </a:r>
          </a:p>
          <a:p>
            <a:pPr algn="just">
              <a:buFont typeface="Arial" panose="020B0604020202020204" pitchFamily="34" charset="0"/>
              <a:buChar char="•"/>
            </a:pPr>
            <a:r>
              <a:rPr lang="es-ES" sz="1400" dirty="0">
                <a:solidFill>
                  <a:schemeClr val="dk2"/>
                </a:solidFill>
                <a:latin typeface="Livvic"/>
                <a:ea typeface="Livvic"/>
                <a:cs typeface="Livvic"/>
              </a:rPr>
              <a:t>Información comunicada a nivel interno y externo que facilita la gestión de la entidad.</a:t>
            </a:r>
          </a:p>
          <a:p>
            <a:pPr algn="just">
              <a:buFont typeface="Arial" panose="020B0604020202020204" pitchFamily="34" charset="0"/>
              <a:buChar char="•"/>
            </a:pPr>
            <a:r>
              <a:rPr lang="es-ES" sz="1400" dirty="0">
                <a:solidFill>
                  <a:schemeClr val="dk2"/>
                </a:solidFill>
                <a:latin typeface="Livvic"/>
                <a:ea typeface="Livvic"/>
                <a:cs typeface="Livvic"/>
              </a:rPr>
              <a:t>Auditoría interna que genera valor agregado a la entidad.</a:t>
            </a:r>
          </a:p>
          <a:p>
            <a:pPr algn="just">
              <a:buFont typeface="Arial" panose="020B0604020202020204" pitchFamily="34" charset="0"/>
              <a:buChar char="•"/>
            </a:pPr>
            <a:r>
              <a:rPr lang="es-ES" sz="1400" dirty="0">
                <a:solidFill>
                  <a:schemeClr val="dk2"/>
                </a:solidFill>
                <a:latin typeface="Livvic"/>
                <a:ea typeface="Livvic"/>
                <a:cs typeface="Livvic"/>
              </a:rPr>
              <a:t>Auditoría interna que asegura la calidad de su proceso auditor.</a:t>
            </a:r>
          </a:p>
        </p:txBody>
      </p:sp>
      <p:sp>
        <p:nvSpPr>
          <p:cNvPr id="88" name="Google Shape;1831;p100"/>
          <p:cNvSpPr txBox="1">
            <a:spLocks/>
          </p:cNvSpPr>
          <p:nvPr/>
        </p:nvSpPr>
        <p:spPr>
          <a:xfrm>
            <a:off x="1638957" y="533207"/>
            <a:ext cx="5594155" cy="41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7200"/>
              <a:buFont typeface="Cabin"/>
              <a:buNone/>
              <a:defRPr sz="9600" b="1" i="0" u="none" strike="noStrike" cap="none">
                <a:solidFill>
                  <a:schemeClr val="accent3"/>
                </a:solidFill>
                <a:latin typeface="Cabin"/>
                <a:ea typeface="Cabin"/>
                <a:cs typeface="Cabin"/>
                <a:sym typeface="Cabin"/>
              </a:defRPr>
            </a:lvl1pPr>
            <a:lvl2pPr marR="0" lvl="1"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2pPr>
            <a:lvl3pPr marR="0" lvl="2"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3pPr>
            <a:lvl4pPr marR="0" lvl="3"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4pPr>
            <a:lvl5pPr marR="0" lvl="4"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5pPr>
            <a:lvl6pPr marR="0" lvl="5"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6pPr>
            <a:lvl7pPr marR="0" lvl="6"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7pPr>
            <a:lvl8pPr marR="0" lvl="7"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8pPr>
            <a:lvl9pPr marR="0" lvl="8" algn="ctr" rtl="0">
              <a:lnSpc>
                <a:spcPct val="80000"/>
              </a:lnSpc>
              <a:spcBef>
                <a:spcPts val="0"/>
              </a:spcBef>
              <a:spcAft>
                <a:spcPts val="0"/>
              </a:spcAft>
              <a:buClr>
                <a:schemeClr val="accent1"/>
              </a:buClr>
              <a:buSzPts val="7200"/>
              <a:buFont typeface="Cabin"/>
              <a:buNone/>
              <a:defRPr sz="7200" b="1" i="0" u="none" strike="noStrike" cap="none">
                <a:solidFill>
                  <a:schemeClr val="accent1"/>
                </a:solidFill>
                <a:latin typeface="Cabin"/>
                <a:ea typeface="Cabin"/>
                <a:cs typeface="Cabin"/>
                <a:sym typeface="Cabin"/>
              </a:defRPr>
            </a:lvl9pPr>
          </a:lstStyle>
          <a:p>
            <a:pPr algn="ctr"/>
            <a:r>
              <a:rPr lang="es-419" sz="2000" dirty="0">
                <a:solidFill>
                  <a:schemeClr val="bg2"/>
                </a:solidFill>
              </a:rPr>
              <a:t>7.1 Atributos de la Dimensión: </a:t>
            </a:r>
            <a:r>
              <a:rPr lang="es-419" sz="2000" dirty="0">
                <a:solidFill>
                  <a:srgbClr val="E65955"/>
                </a:solidFill>
              </a:rPr>
              <a:t>de control interno </a:t>
            </a:r>
          </a:p>
        </p:txBody>
      </p:sp>
      <p:grpSp>
        <p:nvGrpSpPr>
          <p:cNvPr id="93" name="Grupo 92"/>
          <p:cNvGrpSpPr/>
          <p:nvPr/>
        </p:nvGrpSpPr>
        <p:grpSpPr>
          <a:xfrm>
            <a:off x="-150302" y="-106134"/>
            <a:ext cx="9294302" cy="5249634"/>
            <a:chOff x="-82484" y="-94768"/>
            <a:chExt cx="9294302" cy="5249634"/>
          </a:xfrm>
        </p:grpSpPr>
        <p:pic>
          <p:nvPicPr>
            <p:cNvPr id="94" name="Imagen 93">
              <a:extLst>
                <a:ext uri="{FF2B5EF4-FFF2-40B4-BE49-F238E27FC236}">
                  <a16:creationId xmlns:a16="http://schemas.microsoft.com/office/drawing/2014/main" id="{854C42D9-E917-FBB9-B248-961A4C5515F6}"/>
                </a:ext>
              </a:extLst>
            </p:cNvPr>
            <p:cNvPicPr>
              <a:picLocks noChangeAspect="1"/>
            </p:cNvPicPr>
            <p:nvPr/>
          </p:nvPicPr>
          <p:blipFill>
            <a:blip r:embed="rId3"/>
            <a:stretch>
              <a:fillRect/>
            </a:stretch>
          </p:blipFill>
          <p:spPr>
            <a:xfrm>
              <a:off x="145275" y="235406"/>
              <a:ext cx="1162050" cy="403860"/>
            </a:xfrm>
            <a:prstGeom prst="rect">
              <a:avLst/>
            </a:prstGeom>
          </p:spPr>
        </p:pic>
        <p:sp>
          <p:nvSpPr>
            <p:cNvPr id="95" name="Rectángulo 94">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6" name="Imagen 95">
              <a:extLst>
                <a:ext uri="{FF2B5EF4-FFF2-40B4-BE49-F238E27FC236}">
                  <a16:creationId xmlns:a16="http://schemas.microsoft.com/office/drawing/2014/main" id="{9A9B1CBB-5102-6139-A425-391512874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97" name="Imagen 96">
              <a:extLst>
                <a:ext uri="{FF2B5EF4-FFF2-40B4-BE49-F238E27FC236}">
                  <a16:creationId xmlns:a16="http://schemas.microsoft.com/office/drawing/2014/main" id="{595922F5-A2F5-43B8-6953-891265223A14}"/>
                </a:ext>
              </a:extLst>
            </p:cNvPr>
            <p:cNvPicPr>
              <a:picLocks noChangeAspect="1"/>
            </p:cNvPicPr>
            <p:nvPr/>
          </p:nvPicPr>
          <p:blipFill>
            <a:blip r:embed="rId5"/>
            <a:stretch>
              <a:fillRect/>
            </a:stretch>
          </p:blipFill>
          <p:spPr>
            <a:xfrm>
              <a:off x="1603905" y="4773934"/>
              <a:ext cx="205740" cy="205740"/>
            </a:xfrm>
            <a:prstGeom prst="rect">
              <a:avLst/>
            </a:prstGeom>
          </p:spPr>
        </p:pic>
        <p:pic>
          <p:nvPicPr>
            <p:cNvPr id="98" name="Imagen 97">
              <a:extLst>
                <a:ext uri="{FF2B5EF4-FFF2-40B4-BE49-F238E27FC236}">
                  <a16:creationId xmlns:a16="http://schemas.microsoft.com/office/drawing/2014/main" id="{531A89D9-129D-5891-80A1-761371C411F3}"/>
                </a:ext>
              </a:extLst>
            </p:cNvPr>
            <p:cNvPicPr>
              <a:picLocks noChangeAspect="1"/>
            </p:cNvPicPr>
            <p:nvPr/>
          </p:nvPicPr>
          <p:blipFill>
            <a:blip r:embed="rId6"/>
            <a:stretch>
              <a:fillRect/>
            </a:stretch>
          </p:blipFill>
          <p:spPr>
            <a:xfrm>
              <a:off x="1873780" y="4773934"/>
              <a:ext cx="205740" cy="205740"/>
            </a:xfrm>
            <a:prstGeom prst="rect">
              <a:avLst/>
            </a:prstGeom>
          </p:spPr>
        </p:pic>
        <p:pic>
          <p:nvPicPr>
            <p:cNvPr id="99" name="Imagen 98">
              <a:extLst>
                <a:ext uri="{FF2B5EF4-FFF2-40B4-BE49-F238E27FC236}">
                  <a16:creationId xmlns:a16="http://schemas.microsoft.com/office/drawing/2014/main" id="{5D4261B8-2AD9-BFBB-C5AB-82347A554383}"/>
                </a:ext>
              </a:extLst>
            </p:cNvPr>
            <p:cNvPicPr>
              <a:picLocks noChangeAspect="1"/>
            </p:cNvPicPr>
            <p:nvPr/>
          </p:nvPicPr>
          <p:blipFill>
            <a:blip r:embed="rId7"/>
            <a:stretch>
              <a:fillRect/>
            </a:stretch>
          </p:blipFill>
          <p:spPr>
            <a:xfrm>
              <a:off x="8537034" y="4536534"/>
              <a:ext cx="606966" cy="606966"/>
            </a:xfrm>
            <a:prstGeom prst="rect">
              <a:avLst/>
            </a:prstGeom>
          </p:spPr>
        </p:pic>
        <p:pic>
          <p:nvPicPr>
            <p:cNvPr id="100" name="Imagen 99">
              <a:extLst>
                <a:ext uri="{FF2B5EF4-FFF2-40B4-BE49-F238E27FC236}">
                  <a16:creationId xmlns:a16="http://schemas.microsoft.com/office/drawing/2014/main" id="{F7CB3FE3-D8D4-161D-9059-6A698AFA4512}"/>
                </a:ext>
              </a:extLst>
            </p:cNvPr>
            <p:cNvPicPr>
              <a:picLocks noChangeAspect="1"/>
            </p:cNvPicPr>
            <p:nvPr/>
          </p:nvPicPr>
          <p:blipFill>
            <a:blip r:embed="rId8"/>
            <a:stretch>
              <a:fillRect/>
            </a:stretch>
          </p:blipFill>
          <p:spPr>
            <a:xfrm>
              <a:off x="2153180" y="4773934"/>
              <a:ext cx="205740" cy="205740"/>
            </a:xfrm>
            <a:prstGeom prst="rect">
              <a:avLst/>
            </a:prstGeom>
          </p:spPr>
        </p:pic>
        <p:pic>
          <p:nvPicPr>
            <p:cNvPr id="101" name="Imagen 100">
              <a:extLst>
                <a:ext uri="{FF2B5EF4-FFF2-40B4-BE49-F238E27FC236}">
                  <a16:creationId xmlns:a16="http://schemas.microsoft.com/office/drawing/2014/main" id="{9ACB4459-941F-0056-6C8C-FE0631AD4D17}"/>
                </a:ext>
              </a:extLst>
            </p:cNvPr>
            <p:cNvPicPr>
              <a:picLocks noChangeAspect="1"/>
            </p:cNvPicPr>
            <p:nvPr/>
          </p:nvPicPr>
          <p:blipFill>
            <a:blip r:embed="rId9"/>
            <a:stretch>
              <a:fillRect/>
            </a:stretch>
          </p:blipFill>
          <p:spPr>
            <a:xfrm>
              <a:off x="2417975" y="4773934"/>
              <a:ext cx="207645" cy="207645"/>
            </a:xfrm>
            <a:prstGeom prst="rect">
              <a:avLst/>
            </a:prstGeom>
          </p:spPr>
        </p:pic>
        <p:sp>
          <p:nvSpPr>
            <p:cNvPr id="102" name="CuadroTexto 101">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03" name="CuadroTexto 102">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04" name="Imagen 103">
              <a:extLst>
                <a:ext uri="{FF2B5EF4-FFF2-40B4-BE49-F238E27FC236}">
                  <a16:creationId xmlns:a16="http://schemas.microsoft.com/office/drawing/2014/main" id="{9AF6601A-DBEC-5401-20E2-9DA1A1636475}"/>
                </a:ext>
              </a:extLst>
            </p:cNvPr>
            <p:cNvPicPr>
              <a:picLocks noChangeAspect="1"/>
            </p:cNvPicPr>
            <p:nvPr/>
          </p:nvPicPr>
          <p:blipFill>
            <a:blip r:embed="rId10"/>
            <a:stretch>
              <a:fillRect/>
            </a:stretch>
          </p:blipFill>
          <p:spPr>
            <a:xfrm>
              <a:off x="1353271" y="4771747"/>
              <a:ext cx="205740" cy="205740"/>
            </a:xfrm>
            <a:prstGeom prst="rect">
              <a:avLst/>
            </a:prstGeom>
          </p:spPr>
        </p:pic>
      </p:grpSp>
    </p:spTree>
    <p:extLst>
      <p:ext uri="{BB962C8B-B14F-4D97-AF65-F5344CB8AC3E}">
        <p14:creationId xmlns:p14="http://schemas.microsoft.com/office/powerpoint/2010/main" val="949438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6" name="Google Shape;1756;p98"/>
          <p:cNvGrpSpPr/>
          <p:nvPr/>
        </p:nvGrpSpPr>
        <p:grpSpPr>
          <a:xfrm flipH="1">
            <a:off x="793883" y="1299743"/>
            <a:ext cx="1300975" cy="2922100"/>
            <a:chOff x="4067200" y="1642100"/>
            <a:chExt cx="1300975" cy="2922100"/>
          </a:xfrm>
        </p:grpSpPr>
        <p:sp>
          <p:nvSpPr>
            <p:cNvPr id="1757" name="Google Shape;1757;p98"/>
            <p:cNvSpPr/>
            <p:nvPr/>
          </p:nvSpPr>
          <p:spPr>
            <a:xfrm>
              <a:off x="4359775" y="4474525"/>
              <a:ext cx="1008400" cy="89675"/>
            </a:xfrm>
            <a:custGeom>
              <a:avLst/>
              <a:gdLst/>
              <a:ahLst/>
              <a:cxnLst/>
              <a:rect l="l" t="t" r="r" b="b"/>
              <a:pathLst>
                <a:path w="40336" h="3587" extrusionOk="0">
                  <a:moveTo>
                    <a:pt x="20183" y="0"/>
                  </a:moveTo>
                  <a:cubicBezTo>
                    <a:pt x="9028" y="0"/>
                    <a:pt x="0" y="821"/>
                    <a:pt x="0" y="1794"/>
                  </a:cubicBezTo>
                  <a:cubicBezTo>
                    <a:pt x="0" y="2797"/>
                    <a:pt x="9028" y="3587"/>
                    <a:pt x="20183" y="3587"/>
                  </a:cubicBezTo>
                  <a:cubicBezTo>
                    <a:pt x="31308" y="3587"/>
                    <a:pt x="40335" y="2797"/>
                    <a:pt x="40335" y="1794"/>
                  </a:cubicBezTo>
                  <a:cubicBezTo>
                    <a:pt x="40335" y="821"/>
                    <a:pt x="31308" y="0"/>
                    <a:pt x="2018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98"/>
            <p:cNvSpPr/>
            <p:nvPr/>
          </p:nvSpPr>
          <p:spPr>
            <a:xfrm>
              <a:off x="4067200" y="2227175"/>
              <a:ext cx="161900" cy="215425"/>
            </a:xfrm>
            <a:custGeom>
              <a:avLst/>
              <a:gdLst/>
              <a:ahLst/>
              <a:cxnLst/>
              <a:rect l="l" t="t" r="r" b="b"/>
              <a:pathLst>
                <a:path w="6476" h="8617" extrusionOk="0">
                  <a:moveTo>
                    <a:pt x="2015" y="0"/>
                  </a:moveTo>
                  <a:cubicBezTo>
                    <a:pt x="1789" y="0"/>
                    <a:pt x="1562" y="122"/>
                    <a:pt x="1430" y="349"/>
                  </a:cubicBezTo>
                  <a:cubicBezTo>
                    <a:pt x="1308" y="592"/>
                    <a:pt x="1338" y="926"/>
                    <a:pt x="1551" y="1109"/>
                  </a:cubicBezTo>
                  <a:lnTo>
                    <a:pt x="2980" y="2507"/>
                  </a:lnTo>
                  <a:lnTo>
                    <a:pt x="1095" y="1595"/>
                  </a:lnTo>
                  <a:cubicBezTo>
                    <a:pt x="1017" y="1564"/>
                    <a:pt x="934" y="1549"/>
                    <a:pt x="852" y="1549"/>
                  </a:cubicBezTo>
                  <a:cubicBezTo>
                    <a:pt x="617" y="1549"/>
                    <a:pt x="387" y="1674"/>
                    <a:pt x="275" y="1899"/>
                  </a:cubicBezTo>
                  <a:lnTo>
                    <a:pt x="153" y="2142"/>
                  </a:lnTo>
                  <a:cubicBezTo>
                    <a:pt x="1" y="2416"/>
                    <a:pt x="92" y="2750"/>
                    <a:pt x="335" y="2933"/>
                  </a:cubicBezTo>
                  <a:lnTo>
                    <a:pt x="2554" y="4544"/>
                  </a:lnTo>
                  <a:lnTo>
                    <a:pt x="1430" y="4209"/>
                  </a:lnTo>
                  <a:cubicBezTo>
                    <a:pt x="1385" y="4200"/>
                    <a:pt x="1341" y="4195"/>
                    <a:pt x="1297" y="4195"/>
                  </a:cubicBezTo>
                  <a:cubicBezTo>
                    <a:pt x="926" y="4195"/>
                    <a:pt x="615" y="4527"/>
                    <a:pt x="670" y="4908"/>
                  </a:cubicBezTo>
                  <a:lnTo>
                    <a:pt x="670" y="4939"/>
                  </a:lnTo>
                  <a:cubicBezTo>
                    <a:pt x="700" y="5091"/>
                    <a:pt x="822" y="5243"/>
                    <a:pt x="974" y="5334"/>
                  </a:cubicBezTo>
                  <a:lnTo>
                    <a:pt x="6475" y="8617"/>
                  </a:lnTo>
                  <a:lnTo>
                    <a:pt x="6019" y="2993"/>
                  </a:lnTo>
                  <a:lnTo>
                    <a:pt x="2402" y="136"/>
                  </a:lnTo>
                  <a:cubicBezTo>
                    <a:pt x="2288" y="45"/>
                    <a:pt x="2152" y="0"/>
                    <a:pt x="2015"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98"/>
            <p:cNvSpPr/>
            <p:nvPr/>
          </p:nvSpPr>
          <p:spPr>
            <a:xfrm>
              <a:off x="4157650" y="2074800"/>
              <a:ext cx="535725" cy="565025"/>
            </a:xfrm>
            <a:custGeom>
              <a:avLst/>
              <a:gdLst/>
              <a:ahLst/>
              <a:cxnLst/>
              <a:rect l="l" t="t" r="r" b="b"/>
              <a:pathLst>
                <a:path w="21429" h="22601" extrusionOk="0">
                  <a:moveTo>
                    <a:pt x="21429" y="0"/>
                  </a:moveTo>
                  <a:cubicBezTo>
                    <a:pt x="21429" y="0"/>
                    <a:pt x="18025" y="3313"/>
                    <a:pt x="15745" y="7994"/>
                  </a:cubicBezTo>
                  <a:cubicBezTo>
                    <a:pt x="13465" y="12675"/>
                    <a:pt x="11672" y="15350"/>
                    <a:pt x="11672" y="15350"/>
                  </a:cubicBezTo>
                  <a:lnTo>
                    <a:pt x="1246" y="6322"/>
                  </a:lnTo>
                  <a:cubicBezTo>
                    <a:pt x="1109" y="6198"/>
                    <a:pt x="941" y="6139"/>
                    <a:pt x="776" y="6139"/>
                  </a:cubicBezTo>
                  <a:cubicBezTo>
                    <a:pt x="539" y="6139"/>
                    <a:pt x="308" y="6259"/>
                    <a:pt x="182" y="6474"/>
                  </a:cubicBezTo>
                  <a:lnTo>
                    <a:pt x="152" y="6474"/>
                  </a:lnTo>
                  <a:cubicBezTo>
                    <a:pt x="0" y="6717"/>
                    <a:pt x="0" y="7021"/>
                    <a:pt x="182" y="7265"/>
                  </a:cubicBezTo>
                  <a:lnTo>
                    <a:pt x="1945" y="9787"/>
                  </a:lnTo>
                  <a:cubicBezTo>
                    <a:pt x="1945" y="9787"/>
                    <a:pt x="152" y="12766"/>
                    <a:pt x="3496" y="15259"/>
                  </a:cubicBezTo>
                  <a:cubicBezTo>
                    <a:pt x="5471" y="16748"/>
                    <a:pt x="8663" y="19666"/>
                    <a:pt x="10973" y="21824"/>
                  </a:cubicBezTo>
                  <a:cubicBezTo>
                    <a:pt x="11524" y="22350"/>
                    <a:pt x="12218" y="22601"/>
                    <a:pt x="12906" y="22601"/>
                  </a:cubicBezTo>
                  <a:cubicBezTo>
                    <a:pt x="13926" y="22601"/>
                    <a:pt x="14933" y="22050"/>
                    <a:pt x="15441" y="21034"/>
                  </a:cubicBezTo>
                  <a:lnTo>
                    <a:pt x="21429" y="9180"/>
                  </a:lnTo>
                  <a:lnTo>
                    <a:pt x="21429"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98"/>
            <p:cNvSpPr/>
            <p:nvPr/>
          </p:nvSpPr>
          <p:spPr>
            <a:xfrm>
              <a:off x="4672075" y="1643150"/>
              <a:ext cx="335900" cy="603400"/>
            </a:xfrm>
            <a:custGeom>
              <a:avLst/>
              <a:gdLst/>
              <a:ahLst/>
              <a:cxnLst/>
              <a:rect l="l" t="t" r="r" b="b"/>
              <a:pathLst>
                <a:path w="13436" h="24136" extrusionOk="0">
                  <a:moveTo>
                    <a:pt x="6976" y="1"/>
                  </a:moveTo>
                  <a:cubicBezTo>
                    <a:pt x="6536" y="1"/>
                    <a:pt x="3086" y="134"/>
                    <a:pt x="3314" y="4318"/>
                  </a:cubicBezTo>
                  <a:cubicBezTo>
                    <a:pt x="3557" y="8755"/>
                    <a:pt x="1" y="23558"/>
                    <a:pt x="1" y="23558"/>
                  </a:cubicBezTo>
                  <a:lnTo>
                    <a:pt x="10001" y="24135"/>
                  </a:lnTo>
                  <a:cubicBezTo>
                    <a:pt x="10001" y="24135"/>
                    <a:pt x="10244" y="19789"/>
                    <a:pt x="11855" y="10427"/>
                  </a:cubicBezTo>
                  <a:cubicBezTo>
                    <a:pt x="13436" y="1065"/>
                    <a:pt x="7022" y="1"/>
                    <a:pt x="7022" y="1"/>
                  </a:cubicBezTo>
                  <a:cubicBezTo>
                    <a:pt x="7022" y="1"/>
                    <a:pt x="7006" y="1"/>
                    <a:pt x="6976" y="1"/>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98"/>
            <p:cNvSpPr/>
            <p:nvPr/>
          </p:nvSpPr>
          <p:spPr>
            <a:xfrm>
              <a:off x="4602175" y="3555050"/>
              <a:ext cx="280425" cy="964325"/>
            </a:xfrm>
            <a:custGeom>
              <a:avLst/>
              <a:gdLst/>
              <a:ahLst/>
              <a:cxnLst/>
              <a:rect l="l" t="t" r="r" b="b"/>
              <a:pathLst>
                <a:path w="11217" h="38573" extrusionOk="0">
                  <a:moveTo>
                    <a:pt x="2797" y="1"/>
                  </a:moveTo>
                  <a:lnTo>
                    <a:pt x="4499" y="35077"/>
                  </a:lnTo>
                  <a:cubicBezTo>
                    <a:pt x="4499" y="35077"/>
                    <a:pt x="1" y="36293"/>
                    <a:pt x="1" y="38573"/>
                  </a:cubicBezTo>
                  <a:lnTo>
                    <a:pt x="9302" y="38573"/>
                  </a:lnTo>
                  <a:lnTo>
                    <a:pt x="11217" y="1"/>
                  </a:lnTo>
                  <a:close/>
                </a:path>
              </a:pathLst>
            </a:custGeom>
            <a:solidFill>
              <a:srgbClr val="C4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98"/>
            <p:cNvSpPr/>
            <p:nvPr/>
          </p:nvSpPr>
          <p:spPr>
            <a:xfrm>
              <a:off x="4602175" y="4431975"/>
              <a:ext cx="234825" cy="87400"/>
            </a:xfrm>
            <a:custGeom>
              <a:avLst/>
              <a:gdLst/>
              <a:ahLst/>
              <a:cxnLst/>
              <a:rect l="l" t="t" r="r" b="b"/>
              <a:pathLst>
                <a:path w="9393" h="3496" extrusionOk="0">
                  <a:moveTo>
                    <a:pt x="4499" y="0"/>
                  </a:moveTo>
                  <a:cubicBezTo>
                    <a:pt x="4499" y="0"/>
                    <a:pt x="1" y="1216"/>
                    <a:pt x="1" y="3496"/>
                  </a:cubicBezTo>
                  <a:lnTo>
                    <a:pt x="9302" y="3496"/>
                  </a:lnTo>
                  <a:lnTo>
                    <a:pt x="9393" y="1490"/>
                  </a:lnTo>
                  <a:cubicBezTo>
                    <a:pt x="8815" y="1429"/>
                    <a:pt x="8055" y="1398"/>
                    <a:pt x="7113" y="1398"/>
                  </a:cubicBezTo>
                  <a:cubicBezTo>
                    <a:pt x="6232" y="122"/>
                    <a:pt x="4499" y="0"/>
                    <a:pt x="4499" y="0"/>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98"/>
            <p:cNvSpPr/>
            <p:nvPr/>
          </p:nvSpPr>
          <p:spPr>
            <a:xfrm>
              <a:off x="4745800" y="3571775"/>
              <a:ext cx="316900" cy="947600"/>
            </a:xfrm>
            <a:custGeom>
              <a:avLst/>
              <a:gdLst/>
              <a:ahLst/>
              <a:cxnLst/>
              <a:rect l="l" t="t" r="r" b="b"/>
              <a:pathLst>
                <a:path w="12676" h="37904" extrusionOk="0">
                  <a:moveTo>
                    <a:pt x="3587" y="0"/>
                  </a:moveTo>
                  <a:lnTo>
                    <a:pt x="2675" y="35016"/>
                  </a:lnTo>
                  <a:cubicBezTo>
                    <a:pt x="1064" y="35411"/>
                    <a:pt x="0" y="37904"/>
                    <a:pt x="0" y="37904"/>
                  </a:cubicBezTo>
                  <a:lnTo>
                    <a:pt x="10852" y="37904"/>
                  </a:lnTo>
                  <a:lnTo>
                    <a:pt x="12675" y="335"/>
                  </a:lnTo>
                  <a:lnTo>
                    <a:pt x="3587" y="0"/>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98"/>
            <p:cNvSpPr/>
            <p:nvPr/>
          </p:nvSpPr>
          <p:spPr>
            <a:xfrm>
              <a:off x="4745800" y="4447150"/>
              <a:ext cx="273575" cy="72225"/>
            </a:xfrm>
            <a:custGeom>
              <a:avLst/>
              <a:gdLst/>
              <a:ahLst/>
              <a:cxnLst/>
              <a:rect l="l" t="t" r="r" b="b"/>
              <a:pathLst>
                <a:path w="10943" h="2889" extrusionOk="0">
                  <a:moveTo>
                    <a:pt x="2702" y="1"/>
                  </a:moveTo>
                  <a:cubicBezTo>
                    <a:pt x="2684" y="1"/>
                    <a:pt x="2675" y="1"/>
                    <a:pt x="2675" y="1"/>
                  </a:cubicBezTo>
                  <a:cubicBezTo>
                    <a:pt x="1064" y="396"/>
                    <a:pt x="0" y="2889"/>
                    <a:pt x="0" y="2889"/>
                  </a:cubicBezTo>
                  <a:lnTo>
                    <a:pt x="10852" y="2889"/>
                  </a:lnTo>
                  <a:lnTo>
                    <a:pt x="10943" y="1126"/>
                  </a:lnTo>
                  <a:lnTo>
                    <a:pt x="6779" y="1126"/>
                  </a:lnTo>
                  <a:cubicBezTo>
                    <a:pt x="6403" y="28"/>
                    <a:pt x="3038" y="1"/>
                    <a:pt x="2702"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98"/>
            <p:cNvSpPr/>
            <p:nvPr/>
          </p:nvSpPr>
          <p:spPr>
            <a:xfrm>
              <a:off x="4672075" y="3555050"/>
              <a:ext cx="390625" cy="90075"/>
            </a:xfrm>
            <a:custGeom>
              <a:avLst/>
              <a:gdLst/>
              <a:ahLst/>
              <a:cxnLst/>
              <a:rect l="l" t="t" r="r" b="b"/>
              <a:pathLst>
                <a:path w="15625" h="3603" extrusionOk="0">
                  <a:moveTo>
                    <a:pt x="1" y="1"/>
                  </a:moveTo>
                  <a:lnTo>
                    <a:pt x="183" y="3587"/>
                  </a:lnTo>
                  <a:cubicBezTo>
                    <a:pt x="436" y="3597"/>
                    <a:pt x="695" y="3602"/>
                    <a:pt x="958" y="3602"/>
                  </a:cubicBezTo>
                  <a:cubicBezTo>
                    <a:pt x="7075" y="3602"/>
                    <a:pt x="15624" y="1004"/>
                    <a:pt x="15624" y="1004"/>
                  </a:cubicBezTo>
                  <a:lnTo>
                    <a:pt x="8390" y="730"/>
                  </a:lnTo>
                  <a:lnTo>
                    <a:pt x="8421"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98"/>
            <p:cNvSpPr/>
            <p:nvPr/>
          </p:nvSpPr>
          <p:spPr>
            <a:xfrm>
              <a:off x="4825575" y="3746550"/>
              <a:ext cx="91975" cy="201400"/>
            </a:xfrm>
            <a:custGeom>
              <a:avLst/>
              <a:gdLst/>
              <a:ahLst/>
              <a:cxnLst/>
              <a:rect l="l" t="t" r="r" b="b"/>
              <a:pathLst>
                <a:path w="3679" h="8056" extrusionOk="0">
                  <a:moveTo>
                    <a:pt x="214" y="0"/>
                  </a:moveTo>
                  <a:cubicBezTo>
                    <a:pt x="153" y="2037"/>
                    <a:pt x="92" y="4651"/>
                    <a:pt x="1" y="8055"/>
                  </a:cubicBezTo>
                  <a:cubicBezTo>
                    <a:pt x="2068" y="7873"/>
                    <a:pt x="3679" y="6110"/>
                    <a:pt x="3679" y="4013"/>
                  </a:cubicBezTo>
                  <a:cubicBezTo>
                    <a:pt x="3679" y="1976"/>
                    <a:pt x="2189" y="304"/>
                    <a:pt x="214"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98"/>
            <p:cNvSpPr/>
            <p:nvPr/>
          </p:nvSpPr>
          <p:spPr>
            <a:xfrm>
              <a:off x="4681975" y="3756425"/>
              <a:ext cx="55475" cy="176325"/>
            </a:xfrm>
            <a:custGeom>
              <a:avLst/>
              <a:gdLst/>
              <a:ahLst/>
              <a:cxnLst/>
              <a:rect l="l" t="t" r="r" b="b"/>
              <a:pathLst>
                <a:path w="2219" h="7053" extrusionOk="0">
                  <a:moveTo>
                    <a:pt x="0" y="0"/>
                  </a:moveTo>
                  <a:lnTo>
                    <a:pt x="334" y="7052"/>
                  </a:lnTo>
                  <a:cubicBezTo>
                    <a:pt x="1459" y="6323"/>
                    <a:pt x="2219" y="5046"/>
                    <a:pt x="2219" y="3618"/>
                  </a:cubicBezTo>
                  <a:cubicBezTo>
                    <a:pt x="2219" y="2037"/>
                    <a:pt x="1307" y="669"/>
                    <a:pt x="0" y="0"/>
                  </a:cubicBezTo>
                  <a:close/>
                </a:path>
              </a:pathLst>
            </a:custGeom>
            <a:solidFill>
              <a:srgbClr val="BC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98"/>
            <p:cNvSpPr/>
            <p:nvPr/>
          </p:nvSpPr>
          <p:spPr>
            <a:xfrm>
              <a:off x="4589250" y="2779975"/>
              <a:ext cx="607175" cy="818300"/>
            </a:xfrm>
            <a:custGeom>
              <a:avLst/>
              <a:gdLst/>
              <a:ahLst/>
              <a:cxnLst/>
              <a:rect l="l" t="t" r="r" b="b"/>
              <a:pathLst>
                <a:path w="24287" h="32732" extrusionOk="0">
                  <a:moveTo>
                    <a:pt x="3922" y="0"/>
                  </a:moveTo>
                  <a:lnTo>
                    <a:pt x="153" y="29514"/>
                  </a:lnTo>
                  <a:cubicBezTo>
                    <a:pt x="1" y="30730"/>
                    <a:pt x="852" y="31855"/>
                    <a:pt x="2098" y="32037"/>
                  </a:cubicBezTo>
                  <a:cubicBezTo>
                    <a:pt x="4213" y="32342"/>
                    <a:pt x="7651" y="32731"/>
                    <a:pt x="11592" y="32731"/>
                  </a:cubicBezTo>
                  <a:cubicBezTo>
                    <a:pt x="14334" y="32731"/>
                    <a:pt x="17320" y="32543"/>
                    <a:pt x="20275" y="32007"/>
                  </a:cubicBezTo>
                  <a:cubicBezTo>
                    <a:pt x="24287" y="14712"/>
                    <a:pt x="18147" y="0"/>
                    <a:pt x="18147" y="0"/>
                  </a:cubicBez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98"/>
            <p:cNvSpPr/>
            <p:nvPr/>
          </p:nvSpPr>
          <p:spPr>
            <a:xfrm>
              <a:off x="4971475" y="2779975"/>
              <a:ext cx="224950" cy="813850"/>
            </a:xfrm>
            <a:custGeom>
              <a:avLst/>
              <a:gdLst/>
              <a:ahLst/>
              <a:cxnLst/>
              <a:rect l="l" t="t" r="r" b="b"/>
              <a:pathLst>
                <a:path w="8998" h="32554" extrusionOk="0">
                  <a:moveTo>
                    <a:pt x="1" y="0"/>
                  </a:moveTo>
                  <a:cubicBezTo>
                    <a:pt x="730" y="3830"/>
                    <a:pt x="4226" y="23769"/>
                    <a:pt x="974" y="32463"/>
                  </a:cubicBezTo>
                  <a:cubicBezTo>
                    <a:pt x="974" y="32493"/>
                    <a:pt x="943" y="32523"/>
                    <a:pt x="943" y="32554"/>
                  </a:cubicBezTo>
                  <a:cubicBezTo>
                    <a:pt x="2220" y="32432"/>
                    <a:pt x="3588" y="32250"/>
                    <a:pt x="4986" y="32007"/>
                  </a:cubicBezTo>
                  <a:cubicBezTo>
                    <a:pt x="8998" y="14712"/>
                    <a:pt x="2858" y="0"/>
                    <a:pt x="2858"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98"/>
            <p:cNvSpPr/>
            <p:nvPr/>
          </p:nvSpPr>
          <p:spPr>
            <a:xfrm>
              <a:off x="4687275" y="2779975"/>
              <a:ext cx="386050" cy="101000"/>
            </a:xfrm>
            <a:custGeom>
              <a:avLst/>
              <a:gdLst/>
              <a:ahLst/>
              <a:cxnLst/>
              <a:rect l="l" t="t" r="r" b="b"/>
              <a:pathLst>
                <a:path w="15442" h="4040" extrusionOk="0">
                  <a:moveTo>
                    <a:pt x="1" y="0"/>
                  </a:moveTo>
                  <a:cubicBezTo>
                    <a:pt x="1" y="0"/>
                    <a:pt x="3997" y="4040"/>
                    <a:pt x="11279" y="4040"/>
                  </a:cubicBezTo>
                  <a:cubicBezTo>
                    <a:pt x="12566" y="4040"/>
                    <a:pt x="13954" y="3914"/>
                    <a:pt x="15442" y="3617"/>
                  </a:cubicBezTo>
                  <a:cubicBezTo>
                    <a:pt x="14773" y="1307"/>
                    <a:pt x="14226" y="0"/>
                    <a:pt x="14226" y="0"/>
                  </a:cubicBez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98"/>
            <p:cNvSpPr/>
            <p:nvPr/>
          </p:nvSpPr>
          <p:spPr>
            <a:xfrm>
              <a:off x="4622700" y="2017025"/>
              <a:ext cx="452150" cy="795050"/>
            </a:xfrm>
            <a:custGeom>
              <a:avLst/>
              <a:gdLst/>
              <a:ahLst/>
              <a:cxnLst/>
              <a:rect l="l" t="t" r="r" b="b"/>
              <a:pathLst>
                <a:path w="18086" h="31802" extrusionOk="0">
                  <a:moveTo>
                    <a:pt x="7386" y="1"/>
                  </a:moveTo>
                  <a:lnTo>
                    <a:pt x="2827" y="2311"/>
                  </a:lnTo>
                  <a:lnTo>
                    <a:pt x="1611" y="6111"/>
                  </a:lnTo>
                  <a:cubicBezTo>
                    <a:pt x="0" y="11399"/>
                    <a:pt x="1946" y="14591"/>
                    <a:pt x="2462" y="17661"/>
                  </a:cubicBezTo>
                  <a:cubicBezTo>
                    <a:pt x="3009" y="20761"/>
                    <a:pt x="2584" y="30518"/>
                    <a:pt x="2584" y="30518"/>
                  </a:cubicBezTo>
                  <a:cubicBezTo>
                    <a:pt x="2584" y="30518"/>
                    <a:pt x="4718" y="31802"/>
                    <a:pt x="8933" y="31802"/>
                  </a:cubicBezTo>
                  <a:cubicBezTo>
                    <a:pt x="11041" y="31802"/>
                    <a:pt x="13668" y="31481"/>
                    <a:pt x="16809" y="30518"/>
                  </a:cubicBezTo>
                  <a:cubicBezTo>
                    <a:pt x="15715" y="24439"/>
                    <a:pt x="18086" y="4196"/>
                    <a:pt x="18086" y="4196"/>
                  </a:cubicBezTo>
                  <a:lnTo>
                    <a:pt x="10608"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98"/>
            <p:cNvSpPr/>
            <p:nvPr/>
          </p:nvSpPr>
          <p:spPr>
            <a:xfrm>
              <a:off x="4809625" y="2017025"/>
              <a:ext cx="98800" cy="202175"/>
            </a:xfrm>
            <a:custGeom>
              <a:avLst/>
              <a:gdLst/>
              <a:ahLst/>
              <a:cxnLst/>
              <a:rect l="l" t="t" r="r" b="b"/>
              <a:pathLst>
                <a:path w="3952" h="8087" extrusionOk="0">
                  <a:moveTo>
                    <a:pt x="3131" y="1"/>
                  </a:moveTo>
                  <a:lnTo>
                    <a:pt x="1" y="3071"/>
                  </a:lnTo>
                  <a:lnTo>
                    <a:pt x="3952" y="8086"/>
                  </a:lnTo>
                  <a:lnTo>
                    <a:pt x="313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98"/>
            <p:cNvSpPr/>
            <p:nvPr/>
          </p:nvSpPr>
          <p:spPr>
            <a:xfrm>
              <a:off x="4736700" y="2017025"/>
              <a:ext cx="72950" cy="163450"/>
            </a:xfrm>
            <a:custGeom>
              <a:avLst/>
              <a:gdLst/>
              <a:ahLst/>
              <a:cxnLst/>
              <a:rect l="l" t="t" r="r" b="b"/>
              <a:pathLst>
                <a:path w="2918" h="6538" extrusionOk="0">
                  <a:moveTo>
                    <a:pt x="2826" y="1"/>
                  </a:moveTo>
                  <a:lnTo>
                    <a:pt x="2158" y="396"/>
                  </a:lnTo>
                  <a:cubicBezTo>
                    <a:pt x="2158" y="396"/>
                    <a:pt x="1" y="6537"/>
                    <a:pt x="29" y="6537"/>
                  </a:cubicBezTo>
                  <a:cubicBezTo>
                    <a:pt x="29" y="6537"/>
                    <a:pt x="30" y="6537"/>
                    <a:pt x="30" y="6536"/>
                  </a:cubicBezTo>
                  <a:cubicBezTo>
                    <a:pt x="1367" y="4925"/>
                    <a:pt x="2918" y="3071"/>
                    <a:pt x="2918" y="3071"/>
                  </a:cubicBezTo>
                  <a:lnTo>
                    <a:pt x="2826"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98"/>
            <p:cNvSpPr/>
            <p:nvPr/>
          </p:nvSpPr>
          <p:spPr>
            <a:xfrm>
              <a:off x="4732875" y="1642100"/>
              <a:ext cx="291075" cy="235900"/>
            </a:xfrm>
            <a:custGeom>
              <a:avLst/>
              <a:gdLst/>
              <a:ahLst/>
              <a:cxnLst/>
              <a:rect l="l" t="t" r="r" b="b"/>
              <a:pathLst>
                <a:path w="11643" h="9436" extrusionOk="0">
                  <a:moveTo>
                    <a:pt x="3887" y="0"/>
                  </a:moveTo>
                  <a:cubicBezTo>
                    <a:pt x="896" y="0"/>
                    <a:pt x="1" y="2475"/>
                    <a:pt x="1" y="2475"/>
                  </a:cubicBezTo>
                  <a:cubicBezTo>
                    <a:pt x="183" y="4876"/>
                    <a:pt x="6171" y="9436"/>
                    <a:pt x="6171" y="9436"/>
                  </a:cubicBezTo>
                  <a:lnTo>
                    <a:pt x="7660" y="8980"/>
                  </a:lnTo>
                  <a:cubicBezTo>
                    <a:pt x="11642" y="5241"/>
                    <a:pt x="8147" y="469"/>
                    <a:pt x="4590" y="43"/>
                  </a:cubicBezTo>
                  <a:cubicBezTo>
                    <a:pt x="4344" y="14"/>
                    <a:pt x="4110" y="0"/>
                    <a:pt x="3887" y="0"/>
                  </a:cubicBezTo>
                  <a:close/>
                </a:path>
              </a:pathLst>
            </a:custGeom>
            <a:solidFill>
              <a:srgbClr val="759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5" name="Google Shape;1775;p98"/>
            <p:cNvSpPr/>
            <p:nvPr/>
          </p:nvSpPr>
          <p:spPr>
            <a:xfrm>
              <a:off x="4804300" y="1874175"/>
              <a:ext cx="83625" cy="219625"/>
            </a:xfrm>
            <a:custGeom>
              <a:avLst/>
              <a:gdLst/>
              <a:ahLst/>
              <a:cxnLst/>
              <a:rect l="l" t="t" r="r" b="b"/>
              <a:pathLst>
                <a:path w="3345" h="8785" extrusionOk="0">
                  <a:moveTo>
                    <a:pt x="3344" y="1"/>
                  </a:moveTo>
                  <a:lnTo>
                    <a:pt x="1" y="1916"/>
                  </a:lnTo>
                  <a:lnTo>
                    <a:pt x="214" y="8785"/>
                  </a:lnTo>
                  <a:lnTo>
                    <a:pt x="3344" y="5715"/>
                  </a:lnTo>
                  <a:lnTo>
                    <a:pt x="3344"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98"/>
            <p:cNvSpPr/>
            <p:nvPr/>
          </p:nvSpPr>
          <p:spPr>
            <a:xfrm>
              <a:off x="4804300" y="1874175"/>
              <a:ext cx="83625" cy="120100"/>
            </a:xfrm>
            <a:custGeom>
              <a:avLst/>
              <a:gdLst/>
              <a:ahLst/>
              <a:cxnLst/>
              <a:rect l="l" t="t" r="r" b="b"/>
              <a:pathLst>
                <a:path w="3345" h="4804" extrusionOk="0">
                  <a:moveTo>
                    <a:pt x="3344" y="1"/>
                  </a:moveTo>
                  <a:lnTo>
                    <a:pt x="1" y="1916"/>
                  </a:lnTo>
                  <a:lnTo>
                    <a:pt x="92" y="4803"/>
                  </a:lnTo>
                  <a:cubicBezTo>
                    <a:pt x="2098" y="3679"/>
                    <a:pt x="3344" y="1"/>
                    <a:pt x="3344" y="1"/>
                  </a:cubicBez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98"/>
            <p:cNvSpPr/>
            <p:nvPr/>
          </p:nvSpPr>
          <p:spPr>
            <a:xfrm>
              <a:off x="4696400" y="1703975"/>
              <a:ext cx="209000" cy="253400"/>
            </a:xfrm>
            <a:custGeom>
              <a:avLst/>
              <a:gdLst/>
              <a:ahLst/>
              <a:cxnLst/>
              <a:rect l="l" t="t" r="r" b="b"/>
              <a:pathLst>
                <a:path w="8360" h="10136" extrusionOk="0">
                  <a:moveTo>
                    <a:pt x="1460" y="0"/>
                  </a:moveTo>
                  <a:cubicBezTo>
                    <a:pt x="1459" y="0"/>
                    <a:pt x="1" y="6292"/>
                    <a:pt x="1885" y="9696"/>
                  </a:cubicBezTo>
                  <a:cubicBezTo>
                    <a:pt x="2064" y="10002"/>
                    <a:pt x="2500" y="10136"/>
                    <a:pt x="3045" y="10136"/>
                  </a:cubicBezTo>
                  <a:cubicBezTo>
                    <a:pt x="4072" y="10136"/>
                    <a:pt x="5489" y="9661"/>
                    <a:pt x="6323" y="8967"/>
                  </a:cubicBezTo>
                  <a:cubicBezTo>
                    <a:pt x="7600" y="7933"/>
                    <a:pt x="8359" y="4803"/>
                    <a:pt x="8359" y="4803"/>
                  </a:cubicBezTo>
                  <a:cubicBezTo>
                    <a:pt x="8359" y="4803"/>
                    <a:pt x="2827" y="2766"/>
                    <a:pt x="1460" y="0"/>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98"/>
            <p:cNvSpPr/>
            <p:nvPr/>
          </p:nvSpPr>
          <p:spPr>
            <a:xfrm>
              <a:off x="4873450" y="1820975"/>
              <a:ext cx="69950" cy="69175"/>
            </a:xfrm>
            <a:custGeom>
              <a:avLst/>
              <a:gdLst/>
              <a:ahLst/>
              <a:cxnLst/>
              <a:rect l="l" t="t" r="r" b="b"/>
              <a:pathLst>
                <a:path w="2798" h="2767" extrusionOk="0">
                  <a:moveTo>
                    <a:pt x="1399" y="1"/>
                  </a:moveTo>
                  <a:cubicBezTo>
                    <a:pt x="639" y="1"/>
                    <a:pt x="1" y="609"/>
                    <a:pt x="1" y="1369"/>
                  </a:cubicBezTo>
                  <a:cubicBezTo>
                    <a:pt x="1" y="2159"/>
                    <a:pt x="639" y="2767"/>
                    <a:pt x="1399" y="2767"/>
                  </a:cubicBezTo>
                  <a:cubicBezTo>
                    <a:pt x="2159" y="2767"/>
                    <a:pt x="2797" y="2159"/>
                    <a:pt x="2797" y="1369"/>
                  </a:cubicBezTo>
                  <a:cubicBezTo>
                    <a:pt x="2797" y="609"/>
                    <a:pt x="2159" y="1"/>
                    <a:pt x="1399"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98"/>
            <p:cNvSpPr/>
            <p:nvPr/>
          </p:nvSpPr>
          <p:spPr>
            <a:xfrm>
              <a:off x="4817975" y="1642100"/>
              <a:ext cx="169500" cy="164475"/>
            </a:xfrm>
            <a:custGeom>
              <a:avLst/>
              <a:gdLst/>
              <a:ahLst/>
              <a:cxnLst/>
              <a:rect l="l" t="t" r="r" b="b"/>
              <a:pathLst>
                <a:path w="6780" h="6579" extrusionOk="0">
                  <a:moveTo>
                    <a:pt x="329" y="0"/>
                  </a:moveTo>
                  <a:cubicBezTo>
                    <a:pt x="217" y="0"/>
                    <a:pt x="108" y="4"/>
                    <a:pt x="1" y="13"/>
                  </a:cubicBezTo>
                  <a:cubicBezTo>
                    <a:pt x="609" y="1685"/>
                    <a:pt x="2341" y="5606"/>
                    <a:pt x="5837" y="6578"/>
                  </a:cubicBezTo>
                  <a:cubicBezTo>
                    <a:pt x="6779" y="3448"/>
                    <a:pt x="3983" y="378"/>
                    <a:pt x="1186" y="43"/>
                  </a:cubicBezTo>
                  <a:cubicBezTo>
                    <a:pt x="885" y="22"/>
                    <a:pt x="600" y="0"/>
                    <a:pt x="329" y="0"/>
                  </a:cubicBezTo>
                  <a:close/>
                </a:path>
              </a:pathLst>
            </a:custGeom>
            <a:solidFill>
              <a:srgbClr val="A4B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98"/>
            <p:cNvSpPr/>
            <p:nvPr/>
          </p:nvSpPr>
          <p:spPr>
            <a:xfrm>
              <a:off x="4888650" y="1842275"/>
              <a:ext cx="33475" cy="26600"/>
            </a:xfrm>
            <a:custGeom>
              <a:avLst/>
              <a:gdLst/>
              <a:ahLst/>
              <a:cxnLst/>
              <a:rect l="l" t="t" r="r" b="b"/>
              <a:pathLst>
                <a:path w="1339" h="1064" fill="none" extrusionOk="0">
                  <a:moveTo>
                    <a:pt x="1338" y="0"/>
                  </a:moveTo>
                  <a:lnTo>
                    <a:pt x="1" y="1064"/>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98"/>
            <p:cNvSpPr/>
            <p:nvPr/>
          </p:nvSpPr>
          <p:spPr>
            <a:xfrm>
              <a:off x="4754925" y="1850625"/>
              <a:ext cx="17500" cy="35725"/>
            </a:xfrm>
            <a:custGeom>
              <a:avLst/>
              <a:gdLst/>
              <a:ahLst/>
              <a:cxnLst/>
              <a:rect l="l" t="t" r="r" b="b"/>
              <a:pathLst>
                <a:path w="700" h="1429" fill="none" extrusionOk="0">
                  <a:moveTo>
                    <a:pt x="152" y="0"/>
                  </a:moveTo>
                  <a:lnTo>
                    <a:pt x="0" y="1429"/>
                  </a:lnTo>
                  <a:lnTo>
                    <a:pt x="699" y="1429"/>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98"/>
            <p:cNvSpPr/>
            <p:nvPr/>
          </p:nvSpPr>
          <p:spPr>
            <a:xfrm>
              <a:off x="4745025" y="1903825"/>
              <a:ext cx="53225" cy="13125"/>
            </a:xfrm>
            <a:custGeom>
              <a:avLst/>
              <a:gdLst/>
              <a:ahLst/>
              <a:cxnLst/>
              <a:rect l="l" t="t" r="r" b="b"/>
              <a:pathLst>
                <a:path w="2129" h="525" extrusionOk="0">
                  <a:moveTo>
                    <a:pt x="2129" y="0"/>
                  </a:moveTo>
                  <a:lnTo>
                    <a:pt x="1" y="122"/>
                  </a:lnTo>
                  <a:cubicBezTo>
                    <a:pt x="272" y="421"/>
                    <a:pt x="578" y="525"/>
                    <a:pt x="871" y="525"/>
                  </a:cubicBezTo>
                  <a:cubicBezTo>
                    <a:pt x="1531" y="525"/>
                    <a:pt x="2129" y="0"/>
                    <a:pt x="2129" y="0"/>
                  </a:cubicBezTo>
                  <a:close/>
                </a:path>
              </a:pathLst>
            </a:custGeom>
            <a:solidFill>
              <a:srgbClr val="FEFEFE"/>
            </a:solidFill>
            <a:ln w="9875" cap="flat" cmpd="sng">
              <a:solidFill>
                <a:srgbClr val="FFFD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98"/>
            <p:cNvSpPr/>
            <p:nvPr/>
          </p:nvSpPr>
          <p:spPr>
            <a:xfrm>
              <a:off x="4758725" y="2121900"/>
              <a:ext cx="467350" cy="1042400"/>
            </a:xfrm>
            <a:custGeom>
              <a:avLst/>
              <a:gdLst/>
              <a:ahLst/>
              <a:cxnLst/>
              <a:rect l="l" t="t" r="r" b="b"/>
              <a:pathLst>
                <a:path w="18694" h="41696" extrusionOk="0">
                  <a:moveTo>
                    <a:pt x="12645" y="1"/>
                  </a:moveTo>
                  <a:cubicBezTo>
                    <a:pt x="7812" y="578"/>
                    <a:pt x="8389" y="5867"/>
                    <a:pt x="8389" y="5867"/>
                  </a:cubicBezTo>
                  <a:lnTo>
                    <a:pt x="12645" y="21733"/>
                  </a:lnTo>
                  <a:lnTo>
                    <a:pt x="152" y="40913"/>
                  </a:lnTo>
                  <a:cubicBezTo>
                    <a:pt x="0" y="41187"/>
                    <a:pt x="91" y="41521"/>
                    <a:pt x="395" y="41643"/>
                  </a:cubicBezTo>
                  <a:cubicBezTo>
                    <a:pt x="467" y="41678"/>
                    <a:pt x="539" y="41696"/>
                    <a:pt x="609" y="41696"/>
                  </a:cubicBezTo>
                  <a:cubicBezTo>
                    <a:pt x="717" y="41696"/>
                    <a:pt x="820" y="41655"/>
                    <a:pt x="912" y="41582"/>
                  </a:cubicBezTo>
                  <a:lnTo>
                    <a:pt x="2827" y="39971"/>
                  </a:lnTo>
                  <a:lnTo>
                    <a:pt x="4772" y="40548"/>
                  </a:lnTo>
                  <a:cubicBezTo>
                    <a:pt x="5155" y="40663"/>
                    <a:pt x="5544" y="40717"/>
                    <a:pt x="5928" y="40717"/>
                  </a:cubicBezTo>
                  <a:cubicBezTo>
                    <a:pt x="7280" y="40717"/>
                    <a:pt x="8567" y="40037"/>
                    <a:pt x="9301" y="38877"/>
                  </a:cubicBezTo>
                  <a:lnTo>
                    <a:pt x="17751" y="25563"/>
                  </a:lnTo>
                  <a:cubicBezTo>
                    <a:pt x="18481" y="24378"/>
                    <a:pt x="18693" y="22949"/>
                    <a:pt x="18329" y="21612"/>
                  </a:cubicBezTo>
                  <a:cubicBezTo>
                    <a:pt x="17630" y="19059"/>
                    <a:pt x="16475" y="14621"/>
                    <a:pt x="15836" y="10700"/>
                  </a:cubicBezTo>
                  <a:cubicBezTo>
                    <a:pt x="14833" y="4773"/>
                    <a:pt x="12645" y="1"/>
                    <a:pt x="1264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98"/>
            <p:cNvSpPr/>
            <p:nvPr/>
          </p:nvSpPr>
          <p:spPr>
            <a:xfrm>
              <a:off x="5130300" y="2636350"/>
              <a:ext cx="95775" cy="166450"/>
            </a:xfrm>
            <a:custGeom>
              <a:avLst/>
              <a:gdLst/>
              <a:ahLst/>
              <a:cxnLst/>
              <a:rect l="l" t="t" r="r" b="b"/>
              <a:pathLst>
                <a:path w="3831" h="6658" extrusionOk="0">
                  <a:moveTo>
                    <a:pt x="3192" y="0"/>
                  </a:moveTo>
                  <a:cubicBezTo>
                    <a:pt x="1399" y="183"/>
                    <a:pt x="1" y="1703"/>
                    <a:pt x="1" y="3557"/>
                  </a:cubicBezTo>
                  <a:cubicBezTo>
                    <a:pt x="1" y="4894"/>
                    <a:pt x="730" y="6049"/>
                    <a:pt x="1824" y="6657"/>
                  </a:cubicBezTo>
                  <a:lnTo>
                    <a:pt x="2888" y="4985"/>
                  </a:lnTo>
                  <a:cubicBezTo>
                    <a:pt x="3618" y="3800"/>
                    <a:pt x="3830" y="2371"/>
                    <a:pt x="3466" y="1034"/>
                  </a:cubicBezTo>
                  <a:cubicBezTo>
                    <a:pt x="3374" y="730"/>
                    <a:pt x="3283" y="365"/>
                    <a:pt x="3192"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98"/>
            <p:cNvSpPr/>
            <p:nvPr/>
          </p:nvSpPr>
          <p:spPr>
            <a:xfrm>
              <a:off x="4974525" y="2292875"/>
              <a:ext cx="64625" cy="327550"/>
            </a:xfrm>
            <a:custGeom>
              <a:avLst/>
              <a:gdLst/>
              <a:ahLst/>
              <a:cxnLst/>
              <a:rect l="l" t="t" r="r" b="b"/>
              <a:pathLst>
                <a:path w="2585" h="13102" extrusionOk="0">
                  <a:moveTo>
                    <a:pt x="0" y="1"/>
                  </a:moveTo>
                  <a:lnTo>
                    <a:pt x="2462" y="13101"/>
                  </a:lnTo>
                  <a:lnTo>
                    <a:pt x="2584" y="9636"/>
                  </a:lnTo>
                  <a:lnTo>
                    <a:pt x="0" y="1"/>
                  </a:lnTo>
                  <a:close/>
                </a:path>
              </a:pathLst>
            </a:custGeom>
            <a:solidFill>
              <a:srgbClr val="191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6" name="Google Shape;1786;p98"/>
            <p:cNvSpPr/>
            <p:nvPr/>
          </p:nvSpPr>
          <p:spPr>
            <a:xfrm>
              <a:off x="4419800" y="2563400"/>
              <a:ext cx="132250" cy="76425"/>
            </a:xfrm>
            <a:custGeom>
              <a:avLst/>
              <a:gdLst/>
              <a:ahLst/>
              <a:cxnLst/>
              <a:rect l="l" t="t" r="r" b="b"/>
              <a:pathLst>
                <a:path w="5290" h="3057" extrusionOk="0">
                  <a:moveTo>
                    <a:pt x="3040" y="0"/>
                  </a:moveTo>
                  <a:cubicBezTo>
                    <a:pt x="1703" y="0"/>
                    <a:pt x="578" y="730"/>
                    <a:pt x="1" y="1824"/>
                  </a:cubicBezTo>
                  <a:cubicBezTo>
                    <a:pt x="153" y="1976"/>
                    <a:pt x="305" y="2128"/>
                    <a:pt x="487" y="2280"/>
                  </a:cubicBezTo>
                  <a:cubicBezTo>
                    <a:pt x="1038" y="2806"/>
                    <a:pt x="1732" y="3057"/>
                    <a:pt x="2420" y="3057"/>
                  </a:cubicBezTo>
                  <a:cubicBezTo>
                    <a:pt x="3440" y="3057"/>
                    <a:pt x="4447" y="2506"/>
                    <a:pt x="4955" y="1490"/>
                  </a:cubicBezTo>
                  <a:lnTo>
                    <a:pt x="5289" y="821"/>
                  </a:lnTo>
                  <a:cubicBezTo>
                    <a:pt x="4681" y="304"/>
                    <a:pt x="3891" y="0"/>
                    <a:pt x="3040"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98"/>
            <p:cNvSpPr/>
            <p:nvPr/>
          </p:nvSpPr>
          <p:spPr>
            <a:xfrm>
              <a:off x="5074825" y="2601400"/>
              <a:ext cx="38025" cy="63850"/>
            </a:xfrm>
            <a:custGeom>
              <a:avLst/>
              <a:gdLst/>
              <a:ahLst/>
              <a:cxnLst/>
              <a:rect l="l" t="t" r="r" b="b"/>
              <a:pathLst>
                <a:path w="1521" h="2554" fill="none" extrusionOk="0">
                  <a:moveTo>
                    <a:pt x="1" y="2553"/>
                  </a:moveTo>
                  <a:lnTo>
                    <a:pt x="1520" y="0"/>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98"/>
            <p:cNvSpPr/>
            <p:nvPr/>
          </p:nvSpPr>
          <p:spPr>
            <a:xfrm>
              <a:off x="4449425" y="2458525"/>
              <a:ext cx="54000" cy="38775"/>
            </a:xfrm>
            <a:custGeom>
              <a:avLst/>
              <a:gdLst/>
              <a:ahLst/>
              <a:cxnLst/>
              <a:rect l="l" t="t" r="r" b="b"/>
              <a:pathLst>
                <a:path w="2160" h="1551" fill="none" extrusionOk="0">
                  <a:moveTo>
                    <a:pt x="1" y="1"/>
                  </a:moveTo>
                  <a:lnTo>
                    <a:pt x="2159" y="1551"/>
                  </a:lnTo>
                </a:path>
              </a:pathLst>
            </a:custGeom>
            <a:noFill/>
            <a:ln w="6075" cap="rnd"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9" name="Google Shape;1789;p98"/>
            <p:cNvSpPr/>
            <p:nvPr/>
          </p:nvSpPr>
          <p:spPr>
            <a:xfrm>
              <a:off x="4771625" y="2093775"/>
              <a:ext cx="74500" cy="686225"/>
            </a:xfrm>
            <a:custGeom>
              <a:avLst/>
              <a:gdLst/>
              <a:ahLst/>
              <a:cxnLst/>
              <a:rect l="l" t="t" r="r" b="b"/>
              <a:pathLst>
                <a:path w="2980" h="27449" extrusionOk="0">
                  <a:moveTo>
                    <a:pt x="1521" y="1"/>
                  </a:moveTo>
                  <a:lnTo>
                    <a:pt x="366" y="1369"/>
                  </a:lnTo>
                  <a:lnTo>
                    <a:pt x="1065" y="3466"/>
                  </a:lnTo>
                  <a:lnTo>
                    <a:pt x="1" y="25047"/>
                  </a:lnTo>
                  <a:lnTo>
                    <a:pt x="1308" y="27448"/>
                  </a:lnTo>
                  <a:lnTo>
                    <a:pt x="2980" y="25320"/>
                  </a:lnTo>
                  <a:lnTo>
                    <a:pt x="2068" y="3466"/>
                  </a:lnTo>
                  <a:lnTo>
                    <a:pt x="2828" y="1825"/>
                  </a:lnTo>
                  <a:lnTo>
                    <a:pt x="1521" y="1"/>
                  </a:ln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0" name="Google Shape;1790;p98"/>
            <p:cNvSpPr/>
            <p:nvPr/>
          </p:nvSpPr>
          <p:spPr>
            <a:xfrm>
              <a:off x="4782275" y="1786800"/>
              <a:ext cx="47125" cy="11425"/>
            </a:xfrm>
            <a:custGeom>
              <a:avLst/>
              <a:gdLst/>
              <a:ahLst/>
              <a:cxnLst/>
              <a:rect l="l" t="t" r="r" b="b"/>
              <a:pathLst>
                <a:path w="1885" h="457" fill="none" extrusionOk="0">
                  <a:moveTo>
                    <a:pt x="0" y="213"/>
                  </a:moveTo>
                  <a:cubicBezTo>
                    <a:pt x="0" y="213"/>
                    <a:pt x="1155" y="0"/>
                    <a:pt x="1885" y="456"/>
                  </a:cubicBez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98"/>
            <p:cNvSpPr/>
            <p:nvPr/>
          </p:nvSpPr>
          <p:spPr>
            <a:xfrm>
              <a:off x="4719200" y="1790600"/>
              <a:ext cx="18250" cy="25"/>
            </a:xfrm>
            <a:custGeom>
              <a:avLst/>
              <a:gdLst/>
              <a:ahLst/>
              <a:cxnLst/>
              <a:rect l="l" t="t" r="r" b="b"/>
              <a:pathLst>
                <a:path w="730" h="1" fill="none" extrusionOk="0">
                  <a:moveTo>
                    <a:pt x="730" y="0"/>
                  </a:moveTo>
                  <a:lnTo>
                    <a:pt x="0" y="0"/>
                  </a:lnTo>
                </a:path>
              </a:pathLst>
            </a:custGeom>
            <a:noFill/>
            <a:ln w="9125" cap="rnd" cmpd="sng">
              <a:solidFill>
                <a:srgbClr val="7590A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98"/>
            <p:cNvSpPr/>
            <p:nvPr/>
          </p:nvSpPr>
          <p:spPr>
            <a:xfrm>
              <a:off x="4790625" y="1820975"/>
              <a:ext cx="15225" cy="29675"/>
            </a:xfrm>
            <a:custGeom>
              <a:avLst/>
              <a:gdLst/>
              <a:ahLst/>
              <a:cxnLst/>
              <a:rect l="l" t="t" r="r" b="b"/>
              <a:pathLst>
                <a:path w="609" h="1187" extrusionOk="0">
                  <a:moveTo>
                    <a:pt x="305" y="1"/>
                  </a:moveTo>
                  <a:cubicBezTo>
                    <a:pt x="153" y="1"/>
                    <a:pt x="1" y="123"/>
                    <a:pt x="1" y="305"/>
                  </a:cubicBezTo>
                  <a:lnTo>
                    <a:pt x="1" y="882"/>
                  </a:lnTo>
                  <a:cubicBezTo>
                    <a:pt x="1" y="1034"/>
                    <a:pt x="153" y="1186"/>
                    <a:pt x="305" y="1186"/>
                  </a:cubicBezTo>
                  <a:cubicBezTo>
                    <a:pt x="487" y="1186"/>
                    <a:pt x="609" y="1034"/>
                    <a:pt x="609" y="882"/>
                  </a:cubicBezTo>
                  <a:lnTo>
                    <a:pt x="609" y="305"/>
                  </a:lnTo>
                  <a:cubicBezTo>
                    <a:pt x="609" y="123"/>
                    <a:pt x="487" y="1"/>
                    <a:pt x="305" y="1"/>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98"/>
            <p:cNvSpPr/>
            <p:nvPr/>
          </p:nvSpPr>
          <p:spPr>
            <a:xfrm>
              <a:off x="4729850" y="1823275"/>
              <a:ext cx="12175" cy="24325"/>
            </a:xfrm>
            <a:custGeom>
              <a:avLst/>
              <a:gdLst/>
              <a:ahLst/>
              <a:cxnLst/>
              <a:rect l="l" t="t" r="r" b="b"/>
              <a:pathLst>
                <a:path w="487" h="973" extrusionOk="0">
                  <a:moveTo>
                    <a:pt x="243" y="0"/>
                  </a:moveTo>
                  <a:cubicBezTo>
                    <a:pt x="122" y="0"/>
                    <a:pt x="0" y="122"/>
                    <a:pt x="0" y="243"/>
                  </a:cubicBezTo>
                  <a:lnTo>
                    <a:pt x="0" y="730"/>
                  </a:lnTo>
                  <a:cubicBezTo>
                    <a:pt x="0" y="851"/>
                    <a:pt x="122" y="973"/>
                    <a:pt x="243" y="973"/>
                  </a:cubicBezTo>
                  <a:cubicBezTo>
                    <a:pt x="395" y="973"/>
                    <a:pt x="486" y="851"/>
                    <a:pt x="486" y="730"/>
                  </a:cubicBezTo>
                  <a:lnTo>
                    <a:pt x="486" y="243"/>
                  </a:lnTo>
                  <a:cubicBezTo>
                    <a:pt x="486" y="122"/>
                    <a:pt x="395" y="0"/>
                    <a:pt x="243" y="0"/>
                  </a:cubicBezTo>
                  <a:close/>
                </a:path>
              </a:pathLst>
            </a:custGeom>
            <a:solidFill>
              <a:srgbClr val="5063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 name="Google Shape;1661;p96"/>
          <p:cNvGrpSpPr/>
          <p:nvPr/>
        </p:nvGrpSpPr>
        <p:grpSpPr>
          <a:xfrm>
            <a:off x="7699590" y="1597412"/>
            <a:ext cx="1254600" cy="3003850"/>
            <a:chOff x="928975" y="1421850"/>
            <a:chExt cx="1254600" cy="3003850"/>
          </a:xfrm>
        </p:grpSpPr>
        <p:sp>
          <p:nvSpPr>
            <p:cNvPr id="42" name="Google Shape;1662;p96"/>
            <p:cNvSpPr/>
            <p:nvPr/>
          </p:nvSpPr>
          <p:spPr>
            <a:xfrm>
              <a:off x="928975" y="4336025"/>
              <a:ext cx="1254600" cy="89675"/>
            </a:xfrm>
            <a:custGeom>
              <a:avLst/>
              <a:gdLst/>
              <a:ahLst/>
              <a:cxnLst/>
              <a:rect l="l" t="t" r="r" b="b"/>
              <a:pathLst>
                <a:path w="50184" h="3587" extrusionOk="0">
                  <a:moveTo>
                    <a:pt x="25077" y="0"/>
                  </a:moveTo>
                  <a:cubicBezTo>
                    <a:pt x="11246" y="0"/>
                    <a:pt x="0" y="791"/>
                    <a:pt x="0" y="1794"/>
                  </a:cubicBezTo>
                  <a:cubicBezTo>
                    <a:pt x="0" y="2766"/>
                    <a:pt x="11246" y="3587"/>
                    <a:pt x="25077" y="3587"/>
                  </a:cubicBezTo>
                  <a:cubicBezTo>
                    <a:pt x="38937" y="3587"/>
                    <a:pt x="50183" y="2766"/>
                    <a:pt x="50183" y="1794"/>
                  </a:cubicBezTo>
                  <a:cubicBezTo>
                    <a:pt x="50183" y="791"/>
                    <a:pt x="38937" y="0"/>
                    <a:pt x="25077"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63;p96"/>
            <p:cNvSpPr/>
            <p:nvPr/>
          </p:nvSpPr>
          <p:spPr>
            <a:xfrm>
              <a:off x="1500400" y="1710600"/>
              <a:ext cx="110975" cy="116300"/>
            </a:xfrm>
            <a:custGeom>
              <a:avLst/>
              <a:gdLst/>
              <a:ahLst/>
              <a:cxnLst/>
              <a:rect l="l" t="t" r="r" b="b"/>
              <a:pathLst>
                <a:path w="4439" h="4652" extrusionOk="0">
                  <a:moveTo>
                    <a:pt x="1" y="1"/>
                  </a:moveTo>
                  <a:lnTo>
                    <a:pt x="1" y="2767"/>
                  </a:lnTo>
                  <a:lnTo>
                    <a:pt x="2250" y="4651"/>
                  </a:lnTo>
                  <a:lnTo>
                    <a:pt x="4438" y="2767"/>
                  </a:lnTo>
                  <a:lnTo>
                    <a:pt x="443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64;p96"/>
            <p:cNvSpPr/>
            <p:nvPr/>
          </p:nvSpPr>
          <p:spPr>
            <a:xfrm>
              <a:off x="1500400" y="1710600"/>
              <a:ext cx="110975" cy="63875"/>
            </a:xfrm>
            <a:custGeom>
              <a:avLst/>
              <a:gdLst/>
              <a:ahLst/>
              <a:cxnLst/>
              <a:rect l="l" t="t" r="r" b="b"/>
              <a:pathLst>
                <a:path w="4439" h="2555" extrusionOk="0">
                  <a:moveTo>
                    <a:pt x="1" y="1"/>
                  </a:moveTo>
                  <a:lnTo>
                    <a:pt x="1" y="2341"/>
                  </a:lnTo>
                  <a:cubicBezTo>
                    <a:pt x="577" y="2491"/>
                    <a:pt x="1081" y="2554"/>
                    <a:pt x="1522" y="2554"/>
                  </a:cubicBezTo>
                  <a:cubicBezTo>
                    <a:pt x="3754" y="2554"/>
                    <a:pt x="4347" y="943"/>
                    <a:pt x="4347" y="943"/>
                  </a:cubicBezTo>
                  <a:lnTo>
                    <a:pt x="4438" y="852"/>
                  </a:lnTo>
                  <a:lnTo>
                    <a:pt x="4438" y="1"/>
                  </a:lnTo>
                  <a:close/>
                </a:path>
              </a:pathLst>
            </a:custGeom>
            <a:solidFill>
              <a:srgbClr val="3A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65;p96"/>
            <p:cNvSpPr/>
            <p:nvPr/>
          </p:nvSpPr>
          <p:spPr>
            <a:xfrm>
              <a:off x="1425925" y="1421850"/>
              <a:ext cx="255350" cy="206700"/>
            </a:xfrm>
            <a:custGeom>
              <a:avLst/>
              <a:gdLst/>
              <a:ahLst/>
              <a:cxnLst/>
              <a:rect l="l" t="t" r="r" b="b"/>
              <a:pathLst>
                <a:path w="10214" h="8268" extrusionOk="0">
                  <a:moveTo>
                    <a:pt x="5199" y="0"/>
                  </a:moveTo>
                  <a:cubicBezTo>
                    <a:pt x="4074" y="0"/>
                    <a:pt x="1703" y="608"/>
                    <a:pt x="882" y="1702"/>
                  </a:cubicBezTo>
                  <a:cubicBezTo>
                    <a:pt x="1" y="2797"/>
                    <a:pt x="1065" y="7964"/>
                    <a:pt x="1065" y="7964"/>
                  </a:cubicBezTo>
                  <a:lnTo>
                    <a:pt x="4803" y="8268"/>
                  </a:lnTo>
                  <a:lnTo>
                    <a:pt x="9515" y="7082"/>
                  </a:lnTo>
                  <a:cubicBezTo>
                    <a:pt x="9515" y="7082"/>
                    <a:pt x="10214" y="2827"/>
                    <a:pt x="9150" y="1550"/>
                  </a:cubicBezTo>
                  <a:cubicBezTo>
                    <a:pt x="8086" y="304"/>
                    <a:pt x="6262" y="0"/>
                    <a:pt x="5199" y="0"/>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66;p96"/>
            <p:cNvSpPr/>
            <p:nvPr/>
          </p:nvSpPr>
          <p:spPr>
            <a:xfrm>
              <a:off x="1621225" y="1596625"/>
              <a:ext cx="63100" cy="63100"/>
            </a:xfrm>
            <a:custGeom>
              <a:avLst/>
              <a:gdLst/>
              <a:ahLst/>
              <a:cxnLst/>
              <a:rect l="l" t="t" r="r" b="b"/>
              <a:pathLst>
                <a:path w="2524" h="2524" extrusionOk="0">
                  <a:moveTo>
                    <a:pt x="1247" y="0"/>
                  </a:moveTo>
                  <a:cubicBezTo>
                    <a:pt x="578" y="0"/>
                    <a:pt x="1" y="578"/>
                    <a:pt x="1" y="1277"/>
                  </a:cubicBezTo>
                  <a:cubicBezTo>
                    <a:pt x="1" y="1946"/>
                    <a:pt x="578" y="2523"/>
                    <a:pt x="1247" y="2523"/>
                  </a:cubicBezTo>
                  <a:cubicBezTo>
                    <a:pt x="1946" y="2523"/>
                    <a:pt x="2523" y="1946"/>
                    <a:pt x="2523" y="1277"/>
                  </a:cubicBezTo>
                  <a:cubicBezTo>
                    <a:pt x="2523" y="578"/>
                    <a:pt x="1946" y="0"/>
                    <a:pt x="124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67;p96"/>
            <p:cNvSpPr/>
            <p:nvPr/>
          </p:nvSpPr>
          <p:spPr>
            <a:xfrm>
              <a:off x="1427450" y="1596625"/>
              <a:ext cx="63100" cy="63100"/>
            </a:xfrm>
            <a:custGeom>
              <a:avLst/>
              <a:gdLst/>
              <a:ahLst/>
              <a:cxnLst/>
              <a:rect l="l" t="t" r="r" b="b"/>
              <a:pathLst>
                <a:path w="2524" h="2524" extrusionOk="0">
                  <a:moveTo>
                    <a:pt x="1277" y="0"/>
                  </a:moveTo>
                  <a:cubicBezTo>
                    <a:pt x="578" y="0"/>
                    <a:pt x="1" y="578"/>
                    <a:pt x="1" y="1277"/>
                  </a:cubicBezTo>
                  <a:cubicBezTo>
                    <a:pt x="1" y="1946"/>
                    <a:pt x="578" y="2523"/>
                    <a:pt x="1277" y="2523"/>
                  </a:cubicBezTo>
                  <a:cubicBezTo>
                    <a:pt x="1946" y="2523"/>
                    <a:pt x="2523" y="1946"/>
                    <a:pt x="2523" y="1277"/>
                  </a:cubicBezTo>
                  <a:cubicBezTo>
                    <a:pt x="2523" y="578"/>
                    <a:pt x="1946" y="0"/>
                    <a:pt x="1277" y="0"/>
                  </a:cubicBezTo>
                  <a:close/>
                </a:path>
              </a:pathLst>
            </a:custGeom>
            <a:solidFill>
              <a:srgbClr val="D68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68;p96"/>
            <p:cNvSpPr/>
            <p:nvPr/>
          </p:nvSpPr>
          <p:spPr>
            <a:xfrm>
              <a:off x="1451775" y="1457550"/>
              <a:ext cx="208225" cy="304750"/>
            </a:xfrm>
            <a:custGeom>
              <a:avLst/>
              <a:gdLst/>
              <a:ahLst/>
              <a:cxnLst/>
              <a:rect l="l" t="t" r="r" b="b"/>
              <a:pathLst>
                <a:path w="8329" h="12190" extrusionOk="0">
                  <a:moveTo>
                    <a:pt x="4165" y="1"/>
                  </a:moveTo>
                  <a:cubicBezTo>
                    <a:pt x="4165" y="1"/>
                    <a:pt x="0" y="791"/>
                    <a:pt x="213" y="4317"/>
                  </a:cubicBezTo>
                  <a:cubicBezTo>
                    <a:pt x="456" y="7813"/>
                    <a:pt x="1186" y="11977"/>
                    <a:pt x="4165" y="12189"/>
                  </a:cubicBezTo>
                  <a:cubicBezTo>
                    <a:pt x="7143" y="11977"/>
                    <a:pt x="7873" y="7813"/>
                    <a:pt x="8116" y="4317"/>
                  </a:cubicBezTo>
                  <a:cubicBezTo>
                    <a:pt x="8329" y="791"/>
                    <a:pt x="4165" y="1"/>
                    <a:pt x="4165" y="1"/>
                  </a:cubicBez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69;p96"/>
            <p:cNvSpPr/>
            <p:nvPr/>
          </p:nvSpPr>
          <p:spPr>
            <a:xfrm>
              <a:off x="1588550" y="1583700"/>
              <a:ext cx="12950" cy="25850"/>
            </a:xfrm>
            <a:custGeom>
              <a:avLst/>
              <a:gdLst/>
              <a:ahLst/>
              <a:cxnLst/>
              <a:rect l="l" t="t" r="r" b="b"/>
              <a:pathLst>
                <a:path w="518" h="1034" extrusionOk="0">
                  <a:moveTo>
                    <a:pt x="274" y="1"/>
                  </a:moveTo>
                  <a:cubicBezTo>
                    <a:pt x="122" y="1"/>
                    <a:pt x="1" y="122"/>
                    <a:pt x="1" y="274"/>
                  </a:cubicBezTo>
                  <a:lnTo>
                    <a:pt x="1" y="791"/>
                  </a:lnTo>
                  <a:cubicBezTo>
                    <a:pt x="1" y="912"/>
                    <a:pt x="122" y="1034"/>
                    <a:pt x="274" y="1034"/>
                  </a:cubicBezTo>
                  <a:cubicBezTo>
                    <a:pt x="396" y="1034"/>
                    <a:pt x="517" y="912"/>
                    <a:pt x="517" y="791"/>
                  </a:cubicBezTo>
                  <a:lnTo>
                    <a:pt x="517" y="274"/>
                  </a:lnTo>
                  <a:cubicBezTo>
                    <a:pt x="517" y="122"/>
                    <a:pt x="396" y="1"/>
                    <a:pt x="27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70;p96"/>
            <p:cNvSpPr/>
            <p:nvPr/>
          </p:nvSpPr>
          <p:spPr>
            <a:xfrm>
              <a:off x="1510275" y="1583700"/>
              <a:ext cx="12950" cy="25850"/>
            </a:xfrm>
            <a:custGeom>
              <a:avLst/>
              <a:gdLst/>
              <a:ahLst/>
              <a:cxnLst/>
              <a:rect l="l" t="t" r="r" b="b"/>
              <a:pathLst>
                <a:path w="518" h="1034" extrusionOk="0">
                  <a:moveTo>
                    <a:pt x="244" y="1"/>
                  </a:moveTo>
                  <a:cubicBezTo>
                    <a:pt x="122" y="1"/>
                    <a:pt x="1" y="122"/>
                    <a:pt x="1" y="274"/>
                  </a:cubicBezTo>
                  <a:lnTo>
                    <a:pt x="1" y="791"/>
                  </a:lnTo>
                  <a:cubicBezTo>
                    <a:pt x="1" y="912"/>
                    <a:pt x="122" y="1034"/>
                    <a:pt x="244" y="1034"/>
                  </a:cubicBezTo>
                  <a:cubicBezTo>
                    <a:pt x="396" y="1034"/>
                    <a:pt x="517" y="912"/>
                    <a:pt x="517" y="791"/>
                  </a:cubicBezTo>
                  <a:lnTo>
                    <a:pt x="517" y="274"/>
                  </a:lnTo>
                  <a:cubicBezTo>
                    <a:pt x="517" y="122"/>
                    <a:pt x="396" y="1"/>
                    <a:pt x="244" y="1"/>
                  </a:cubicBezTo>
                  <a:close/>
                </a:path>
              </a:pathLst>
            </a:custGeom>
            <a:solidFill>
              <a:srgbClr val="68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71;p96"/>
            <p:cNvSpPr/>
            <p:nvPr/>
          </p:nvSpPr>
          <p:spPr>
            <a:xfrm>
              <a:off x="1555875" y="1667175"/>
              <a:ext cx="45625" cy="25550"/>
            </a:xfrm>
            <a:custGeom>
              <a:avLst/>
              <a:gdLst/>
              <a:ahLst/>
              <a:cxnLst/>
              <a:rect l="l" t="t" r="r" b="b"/>
              <a:pathLst>
                <a:path w="1825" h="1022" extrusionOk="0">
                  <a:moveTo>
                    <a:pt x="143" y="0"/>
                  </a:moveTo>
                  <a:cubicBezTo>
                    <a:pt x="54" y="0"/>
                    <a:pt x="1" y="5"/>
                    <a:pt x="1" y="5"/>
                  </a:cubicBezTo>
                  <a:lnTo>
                    <a:pt x="1" y="887"/>
                  </a:lnTo>
                  <a:cubicBezTo>
                    <a:pt x="1" y="887"/>
                    <a:pt x="406" y="1022"/>
                    <a:pt x="946" y="1022"/>
                  </a:cubicBezTo>
                  <a:cubicBezTo>
                    <a:pt x="1216" y="1022"/>
                    <a:pt x="1520" y="988"/>
                    <a:pt x="1824" y="887"/>
                  </a:cubicBezTo>
                  <a:cubicBezTo>
                    <a:pt x="1482" y="79"/>
                    <a:pt x="509" y="0"/>
                    <a:pt x="143"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72;p96"/>
            <p:cNvSpPr/>
            <p:nvPr/>
          </p:nvSpPr>
          <p:spPr>
            <a:xfrm>
              <a:off x="1510275" y="1667175"/>
              <a:ext cx="45625" cy="25550"/>
            </a:xfrm>
            <a:custGeom>
              <a:avLst/>
              <a:gdLst/>
              <a:ahLst/>
              <a:cxnLst/>
              <a:rect l="l" t="t" r="r" b="b"/>
              <a:pathLst>
                <a:path w="1825" h="1022" extrusionOk="0">
                  <a:moveTo>
                    <a:pt x="1682" y="0"/>
                  </a:moveTo>
                  <a:cubicBezTo>
                    <a:pt x="1316" y="0"/>
                    <a:pt x="343" y="79"/>
                    <a:pt x="1" y="887"/>
                  </a:cubicBezTo>
                  <a:cubicBezTo>
                    <a:pt x="305" y="988"/>
                    <a:pt x="609" y="1022"/>
                    <a:pt x="879" y="1022"/>
                  </a:cubicBezTo>
                  <a:cubicBezTo>
                    <a:pt x="1419" y="1022"/>
                    <a:pt x="1825" y="887"/>
                    <a:pt x="1825" y="887"/>
                  </a:cubicBezTo>
                  <a:lnTo>
                    <a:pt x="1825" y="5"/>
                  </a:lnTo>
                  <a:cubicBezTo>
                    <a:pt x="1825" y="5"/>
                    <a:pt x="1771" y="0"/>
                    <a:pt x="1682" y="0"/>
                  </a:cubicBezTo>
                  <a:close/>
                </a:path>
              </a:pathLst>
            </a:custGeom>
            <a:solidFill>
              <a:srgbClr val="CE6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73;p96"/>
            <p:cNvSpPr/>
            <p:nvPr/>
          </p:nvSpPr>
          <p:spPr>
            <a:xfrm>
              <a:off x="1546000" y="1609525"/>
              <a:ext cx="22825" cy="50200"/>
            </a:xfrm>
            <a:custGeom>
              <a:avLst/>
              <a:gdLst/>
              <a:ahLst/>
              <a:cxnLst/>
              <a:rect l="l" t="t" r="r" b="b"/>
              <a:pathLst>
                <a:path w="913" h="2008" fill="none" extrusionOk="0">
                  <a:moveTo>
                    <a:pt x="639" y="1"/>
                  </a:moveTo>
                  <a:cubicBezTo>
                    <a:pt x="639" y="1"/>
                    <a:pt x="912" y="1338"/>
                    <a:pt x="639" y="2007"/>
                  </a:cubicBezTo>
                  <a:lnTo>
                    <a:pt x="0" y="2007"/>
                  </a:lnTo>
                </a:path>
              </a:pathLst>
            </a:custGeom>
            <a:noFill/>
            <a:ln w="6850" cap="flat" cmpd="sng">
              <a:solidFill>
                <a:srgbClr val="AF5858"/>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74;p96"/>
            <p:cNvSpPr/>
            <p:nvPr/>
          </p:nvSpPr>
          <p:spPr>
            <a:xfrm>
              <a:off x="1578675" y="1536575"/>
              <a:ext cx="42575" cy="12200"/>
            </a:xfrm>
            <a:custGeom>
              <a:avLst/>
              <a:gdLst/>
              <a:ahLst/>
              <a:cxnLst/>
              <a:rect l="l" t="t" r="r" b="b"/>
              <a:pathLst>
                <a:path w="1703" h="488" fill="none" extrusionOk="0">
                  <a:moveTo>
                    <a:pt x="0" y="487"/>
                  </a:moveTo>
                  <a:cubicBezTo>
                    <a:pt x="0" y="487"/>
                    <a:pt x="851" y="1"/>
                    <a:pt x="1703" y="487"/>
                  </a:cubicBezTo>
                </a:path>
              </a:pathLst>
            </a:custGeom>
            <a:noFill/>
            <a:ln w="9875" cap="rnd" cmpd="sng">
              <a:solidFill>
                <a:srgbClr val="CE696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75;p96"/>
            <p:cNvSpPr/>
            <p:nvPr/>
          </p:nvSpPr>
          <p:spPr>
            <a:xfrm>
              <a:off x="1449500" y="1448850"/>
              <a:ext cx="166425" cy="135025"/>
            </a:xfrm>
            <a:custGeom>
              <a:avLst/>
              <a:gdLst/>
              <a:ahLst/>
              <a:cxnLst/>
              <a:rect l="l" t="t" r="r" b="b"/>
              <a:pathLst>
                <a:path w="6657" h="5401" extrusionOk="0">
                  <a:moveTo>
                    <a:pt x="4027" y="1"/>
                  </a:moveTo>
                  <a:cubicBezTo>
                    <a:pt x="3493" y="1"/>
                    <a:pt x="2940" y="53"/>
                    <a:pt x="2432" y="197"/>
                  </a:cubicBezTo>
                  <a:cubicBezTo>
                    <a:pt x="608" y="683"/>
                    <a:pt x="0" y="2932"/>
                    <a:pt x="61" y="5395"/>
                  </a:cubicBezTo>
                  <a:cubicBezTo>
                    <a:pt x="154" y="5399"/>
                    <a:pt x="247" y="5401"/>
                    <a:pt x="338" y="5401"/>
                  </a:cubicBezTo>
                  <a:cubicBezTo>
                    <a:pt x="4846" y="5401"/>
                    <a:pt x="6657" y="349"/>
                    <a:pt x="6657" y="349"/>
                  </a:cubicBezTo>
                  <a:cubicBezTo>
                    <a:pt x="6657" y="349"/>
                    <a:pt x="5407" y="1"/>
                    <a:pt x="4027" y="1"/>
                  </a:cubicBezTo>
                  <a:close/>
                </a:path>
              </a:pathLst>
            </a:custGeom>
            <a:solidFill>
              <a:srgbClr val="AF5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676;p96"/>
            <p:cNvSpPr/>
            <p:nvPr/>
          </p:nvSpPr>
          <p:spPr>
            <a:xfrm>
              <a:off x="1343100" y="1832950"/>
              <a:ext cx="383025" cy="899725"/>
            </a:xfrm>
            <a:custGeom>
              <a:avLst/>
              <a:gdLst/>
              <a:ahLst/>
              <a:cxnLst/>
              <a:rect l="l" t="t" r="r" b="b"/>
              <a:pathLst>
                <a:path w="15321" h="35989" extrusionOk="0">
                  <a:moveTo>
                    <a:pt x="3983" y="0"/>
                  </a:moveTo>
                  <a:lnTo>
                    <a:pt x="1" y="35989"/>
                  </a:lnTo>
                  <a:lnTo>
                    <a:pt x="15320" y="35989"/>
                  </a:lnTo>
                  <a:lnTo>
                    <a:pt x="13466" y="0"/>
                  </a:lnTo>
                  <a:close/>
                </a:path>
              </a:pathLst>
            </a:custGeom>
            <a:solidFill>
              <a:srgbClr val="FF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677;p96"/>
            <p:cNvSpPr/>
            <p:nvPr/>
          </p:nvSpPr>
          <p:spPr>
            <a:xfrm>
              <a:off x="1270150" y="2706050"/>
              <a:ext cx="285750" cy="1605675"/>
            </a:xfrm>
            <a:custGeom>
              <a:avLst/>
              <a:gdLst/>
              <a:ahLst/>
              <a:cxnLst/>
              <a:rect l="l" t="t" r="r" b="b"/>
              <a:pathLst>
                <a:path w="11430" h="64227" extrusionOk="0">
                  <a:moveTo>
                    <a:pt x="1" y="1"/>
                  </a:moveTo>
                  <a:lnTo>
                    <a:pt x="62" y="64227"/>
                  </a:lnTo>
                  <a:lnTo>
                    <a:pt x="10548" y="64227"/>
                  </a:lnTo>
                  <a:lnTo>
                    <a:pt x="10518" y="15229"/>
                  </a:lnTo>
                  <a:lnTo>
                    <a:pt x="11430" y="15229"/>
                  </a:lnTo>
                  <a:lnTo>
                    <a:pt x="1143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678;p96"/>
            <p:cNvSpPr/>
            <p:nvPr/>
          </p:nvSpPr>
          <p:spPr>
            <a:xfrm>
              <a:off x="1365150" y="2772925"/>
              <a:ext cx="35725" cy="1538800"/>
            </a:xfrm>
            <a:custGeom>
              <a:avLst/>
              <a:gdLst/>
              <a:ahLst/>
              <a:cxnLst/>
              <a:rect l="l" t="t" r="r" b="b"/>
              <a:pathLst>
                <a:path w="1429" h="61552" fill="none" extrusionOk="0">
                  <a:moveTo>
                    <a:pt x="1429" y="1"/>
                  </a:moveTo>
                  <a:cubicBezTo>
                    <a:pt x="1429" y="1"/>
                    <a:pt x="578" y="28360"/>
                    <a:pt x="304" y="35381"/>
                  </a:cubicBezTo>
                  <a:cubicBezTo>
                    <a:pt x="61" y="42372"/>
                    <a:pt x="0" y="61552"/>
                    <a:pt x="0"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79;p96"/>
            <p:cNvSpPr/>
            <p:nvPr/>
          </p:nvSpPr>
          <p:spPr>
            <a:xfrm>
              <a:off x="1555875" y="2706050"/>
              <a:ext cx="336650" cy="1605675"/>
            </a:xfrm>
            <a:custGeom>
              <a:avLst/>
              <a:gdLst/>
              <a:ahLst/>
              <a:cxnLst/>
              <a:rect l="l" t="t" r="r" b="b"/>
              <a:pathLst>
                <a:path w="13466" h="64227" extrusionOk="0">
                  <a:moveTo>
                    <a:pt x="1" y="1"/>
                  </a:moveTo>
                  <a:lnTo>
                    <a:pt x="1" y="15229"/>
                  </a:lnTo>
                  <a:lnTo>
                    <a:pt x="912" y="15229"/>
                  </a:lnTo>
                  <a:lnTo>
                    <a:pt x="2949" y="64227"/>
                  </a:lnTo>
                  <a:lnTo>
                    <a:pt x="13466" y="64227"/>
                  </a:lnTo>
                  <a:lnTo>
                    <a:pt x="1142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80;p96"/>
            <p:cNvSpPr/>
            <p:nvPr/>
          </p:nvSpPr>
          <p:spPr>
            <a:xfrm>
              <a:off x="1267875" y="2706050"/>
              <a:ext cx="576025" cy="66900"/>
            </a:xfrm>
            <a:custGeom>
              <a:avLst/>
              <a:gdLst/>
              <a:ahLst/>
              <a:cxnLst/>
              <a:rect l="l" t="t" r="r" b="b"/>
              <a:pathLst>
                <a:path w="23041" h="2676" extrusionOk="0">
                  <a:moveTo>
                    <a:pt x="92" y="1"/>
                  </a:moveTo>
                  <a:lnTo>
                    <a:pt x="1" y="2676"/>
                  </a:lnTo>
                  <a:lnTo>
                    <a:pt x="23040" y="2676"/>
                  </a:lnTo>
                  <a:lnTo>
                    <a:pt x="22949"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81;p96"/>
            <p:cNvSpPr/>
            <p:nvPr/>
          </p:nvSpPr>
          <p:spPr>
            <a:xfrm>
              <a:off x="1710900" y="2772925"/>
              <a:ext cx="87400" cy="1538800"/>
            </a:xfrm>
            <a:custGeom>
              <a:avLst/>
              <a:gdLst/>
              <a:ahLst/>
              <a:cxnLst/>
              <a:rect l="l" t="t" r="r" b="b"/>
              <a:pathLst>
                <a:path w="3496" h="61552" fill="none" extrusionOk="0">
                  <a:moveTo>
                    <a:pt x="0" y="1"/>
                  </a:moveTo>
                  <a:cubicBezTo>
                    <a:pt x="0" y="1"/>
                    <a:pt x="1946" y="28633"/>
                    <a:pt x="2189" y="35624"/>
                  </a:cubicBezTo>
                  <a:cubicBezTo>
                    <a:pt x="2462" y="42615"/>
                    <a:pt x="3496" y="61552"/>
                    <a:pt x="3496" y="61552"/>
                  </a:cubicBezTo>
                </a:path>
              </a:pathLst>
            </a:custGeom>
            <a:noFill/>
            <a:ln w="9875" cap="flat" cmpd="sng">
              <a:solidFill>
                <a:srgbClr val="402D5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82;p96"/>
            <p:cNvSpPr/>
            <p:nvPr/>
          </p:nvSpPr>
          <p:spPr>
            <a:xfrm>
              <a:off x="1235200" y="1779750"/>
              <a:ext cx="265225" cy="1093500"/>
            </a:xfrm>
            <a:custGeom>
              <a:avLst/>
              <a:gdLst/>
              <a:ahLst/>
              <a:cxnLst/>
              <a:rect l="l" t="t" r="r" b="b"/>
              <a:pathLst>
                <a:path w="10609" h="43740" extrusionOk="0">
                  <a:moveTo>
                    <a:pt x="10609" y="1"/>
                  </a:moveTo>
                  <a:lnTo>
                    <a:pt x="487" y="5107"/>
                  </a:lnTo>
                  <a:lnTo>
                    <a:pt x="1" y="43740"/>
                  </a:lnTo>
                  <a:cubicBezTo>
                    <a:pt x="1" y="43740"/>
                    <a:pt x="10609" y="39971"/>
                    <a:pt x="10609" y="18511"/>
                  </a:cubicBezTo>
                  <a:lnTo>
                    <a:pt x="10609"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83;p96"/>
            <p:cNvSpPr/>
            <p:nvPr/>
          </p:nvSpPr>
          <p:spPr>
            <a:xfrm>
              <a:off x="1363625" y="1779750"/>
              <a:ext cx="136800" cy="637575"/>
            </a:xfrm>
            <a:custGeom>
              <a:avLst/>
              <a:gdLst/>
              <a:ahLst/>
              <a:cxnLst/>
              <a:rect l="l" t="t" r="r" b="b"/>
              <a:pathLst>
                <a:path w="5472" h="25503" extrusionOk="0">
                  <a:moveTo>
                    <a:pt x="5472" y="1"/>
                  </a:moveTo>
                  <a:lnTo>
                    <a:pt x="730" y="2371"/>
                  </a:lnTo>
                  <a:cubicBezTo>
                    <a:pt x="426" y="4165"/>
                    <a:pt x="61" y="6809"/>
                    <a:pt x="0" y="9788"/>
                  </a:cubicBezTo>
                  <a:lnTo>
                    <a:pt x="2554" y="10396"/>
                  </a:lnTo>
                  <a:lnTo>
                    <a:pt x="0" y="11156"/>
                  </a:lnTo>
                  <a:cubicBezTo>
                    <a:pt x="61" y="16353"/>
                    <a:pt x="1155" y="22159"/>
                    <a:pt x="5046" y="25502"/>
                  </a:cubicBezTo>
                  <a:cubicBezTo>
                    <a:pt x="5289" y="23405"/>
                    <a:pt x="5472" y="21095"/>
                    <a:pt x="5472" y="18511"/>
                  </a:cubicBezTo>
                  <a:lnTo>
                    <a:pt x="5472"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84;p96"/>
            <p:cNvSpPr/>
            <p:nvPr/>
          </p:nvSpPr>
          <p:spPr>
            <a:xfrm>
              <a:off x="1180500" y="4311700"/>
              <a:ext cx="353375" cy="64625"/>
            </a:xfrm>
            <a:custGeom>
              <a:avLst/>
              <a:gdLst/>
              <a:ahLst/>
              <a:cxnLst/>
              <a:rect l="l" t="t" r="r" b="b"/>
              <a:pathLst>
                <a:path w="14135" h="2585" extrusionOk="0">
                  <a:moveTo>
                    <a:pt x="3648" y="1"/>
                  </a:moveTo>
                  <a:cubicBezTo>
                    <a:pt x="912" y="1"/>
                    <a:pt x="0" y="2584"/>
                    <a:pt x="0" y="2584"/>
                  </a:cubicBezTo>
                  <a:lnTo>
                    <a:pt x="14134" y="2584"/>
                  </a:lnTo>
                  <a:lnTo>
                    <a:pt x="14134" y="1"/>
                  </a:ln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85;p96"/>
            <p:cNvSpPr/>
            <p:nvPr/>
          </p:nvSpPr>
          <p:spPr>
            <a:xfrm>
              <a:off x="1555875" y="1779750"/>
              <a:ext cx="55500" cy="107175"/>
            </a:xfrm>
            <a:custGeom>
              <a:avLst/>
              <a:gdLst/>
              <a:ahLst/>
              <a:cxnLst/>
              <a:rect l="l" t="t" r="r" b="b"/>
              <a:pathLst>
                <a:path w="2220" h="4287" extrusionOk="0">
                  <a:moveTo>
                    <a:pt x="2219" y="1"/>
                  </a:moveTo>
                  <a:lnTo>
                    <a:pt x="1" y="1885"/>
                  </a:lnTo>
                  <a:lnTo>
                    <a:pt x="2219" y="4286"/>
                  </a:lnTo>
                  <a:lnTo>
                    <a:pt x="2219"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686;p96"/>
            <p:cNvSpPr/>
            <p:nvPr/>
          </p:nvSpPr>
          <p:spPr>
            <a:xfrm>
              <a:off x="1500400" y="1779750"/>
              <a:ext cx="55500" cy="107175"/>
            </a:xfrm>
            <a:custGeom>
              <a:avLst/>
              <a:gdLst/>
              <a:ahLst/>
              <a:cxnLst/>
              <a:rect l="l" t="t" r="r" b="b"/>
              <a:pathLst>
                <a:path w="2220" h="4287" extrusionOk="0">
                  <a:moveTo>
                    <a:pt x="1" y="1"/>
                  </a:moveTo>
                  <a:lnTo>
                    <a:pt x="1" y="4286"/>
                  </a:lnTo>
                  <a:lnTo>
                    <a:pt x="2220" y="1885"/>
                  </a:lnTo>
                  <a:lnTo>
                    <a:pt x="1" y="1"/>
                  </a:lnTo>
                  <a:close/>
                </a:path>
              </a:pathLst>
            </a:custGeom>
            <a:solidFill>
              <a:srgbClr val="DEF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687;p96"/>
            <p:cNvSpPr/>
            <p:nvPr/>
          </p:nvSpPr>
          <p:spPr>
            <a:xfrm>
              <a:off x="1611350" y="1779750"/>
              <a:ext cx="265225" cy="1093500"/>
            </a:xfrm>
            <a:custGeom>
              <a:avLst/>
              <a:gdLst/>
              <a:ahLst/>
              <a:cxnLst/>
              <a:rect l="l" t="t" r="r" b="b"/>
              <a:pathLst>
                <a:path w="10609" h="43740" extrusionOk="0">
                  <a:moveTo>
                    <a:pt x="0" y="1"/>
                  </a:moveTo>
                  <a:lnTo>
                    <a:pt x="0" y="18511"/>
                  </a:lnTo>
                  <a:cubicBezTo>
                    <a:pt x="0" y="39971"/>
                    <a:pt x="10608" y="43740"/>
                    <a:pt x="10608" y="43740"/>
                  </a:cubicBezTo>
                  <a:lnTo>
                    <a:pt x="10122" y="5107"/>
                  </a:lnTo>
                  <a:lnTo>
                    <a:pt x="0" y="1"/>
                  </a:ln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88;p96"/>
            <p:cNvSpPr/>
            <p:nvPr/>
          </p:nvSpPr>
          <p:spPr>
            <a:xfrm>
              <a:off x="1714700" y="1907425"/>
              <a:ext cx="290300" cy="977225"/>
            </a:xfrm>
            <a:custGeom>
              <a:avLst/>
              <a:gdLst/>
              <a:ahLst/>
              <a:cxnLst/>
              <a:rect l="l" t="t" r="r" b="b"/>
              <a:pathLst>
                <a:path w="11612" h="39089" extrusionOk="0">
                  <a:moveTo>
                    <a:pt x="5988" y="0"/>
                  </a:moveTo>
                  <a:lnTo>
                    <a:pt x="6231" y="19332"/>
                  </a:lnTo>
                  <a:lnTo>
                    <a:pt x="0" y="34408"/>
                  </a:lnTo>
                  <a:lnTo>
                    <a:pt x="4985" y="39089"/>
                  </a:lnTo>
                  <a:lnTo>
                    <a:pt x="10031" y="29241"/>
                  </a:lnTo>
                  <a:cubicBezTo>
                    <a:pt x="11186" y="27022"/>
                    <a:pt x="11611" y="24499"/>
                    <a:pt x="11277" y="22037"/>
                  </a:cubicBezTo>
                  <a:cubicBezTo>
                    <a:pt x="10608" y="17113"/>
                    <a:pt x="9484" y="8754"/>
                    <a:pt x="9028" y="5897"/>
                  </a:cubicBezTo>
                  <a:cubicBezTo>
                    <a:pt x="8329" y="1702"/>
                    <a:pt x="5988" y="0"/>
                    <a:pt x="5988" y="0"/>
                  </a:cubicBez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689;p96"/>
            <p:cNvSpPr/>
            <p:nvPr/>
          </p:nvSpPr>
          <p:spPr>
            <a:xfrm>
              <a:off x="1611350" y="1779750"/>
              <a:ext cx="136800" cy="637575"/>
            </a:xfrm>
            <a:custGeom>
              <a:avLst/>
              <a:gdLst/>
              <a:ahLst/>
              <a:cxnLst/>
              <a:rect l="l" t="t" r="r" b="b"/>
              <a:pathLst>
                <a:path w="5472" h="25503" extrusionOk="0">
                  <a:moveTo>
                    <a:pt x="0" y="1"/>
                  </a:moveTo>
                  <a:lnTo>
                    <a:pt x="0" y="18511"/>
                  </a:lnTo>
                  <a:cubicBezTo>
                    <a:pt x="0" y="21095"/>
                    <a:pt x="183" y="23405"/>
                    <a:pt x="426" y="25502"/>
                  </a:cubicBezTo>
                  <a:cubicBezTo>
                    <a:pt x="4317" y="22159"/>
                    <a:pt x="5411" y="16353"/>
                    <a:pt x="5472" y="11156"/>
                  </a:cubicBezTo>
                  <a:lnTo>
                    <a:pt x="2918" y="10396"/>
                  </a:lnTo>
                  <a:lnTo>
                    <a:pt x="5472" y="9788"/>
                  </a:lnTo>
                  <a:cubicBezTo>
                    <a:pt x="5411" y="6809"/>
                    <a:pt x="5046" y="4165"/>
                    <a:pt x="4742" y="2371"/>
                  </a:cubicBezTo>
                  <a:lnTo>
                    <a:pt x="0"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690;p96"/>
            <p:cNvSpPr/>
            <p:nvPr/>
          </p:nvSpPr>
          <p:spPr>
            <a:xfrm>
              <a:off x="1522450" y="1826875"/>
              <a:ext cx="33450" cy="80575"/>
            </a:xfrm>
            <a:custGeom>
              <a:avLst/>
              <a:gdLst/>
              <a:ahLst/>
              <a:cxnLst/>
              <a:rect l="l" t="t" r="r" b="b"/>
              <a:pathLst>
                <a:path w="1338" h="3223" extrusionOk="0">
                  <a:moveTo>
                    <a:pt x="1338" y="0"/>
                  </a:moveTo>
                  <a:lnTo>
                    <a:pt x="0" y="1429"/>
                  </a:lnTo>
                  <a:lnTo>
                    <a:pt x="547" y="3222"/>
                  </a:lnTo>
                  <a:lnTo>
                    <a:pt x="1338" y="3222"/>
                  </a:lnTo>
                  <a:lnTo>
                    <a:pt x="1338"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691;p96"/>
            <p:cNvSpPr/>
            <p:nvPr/>
          </p:nvSpPr>
          <p:spPr>
            <a:xfrm>
              <a:off x="1555875" y="1826875"/>
              <a:ext cx="33450" cy="80575"/>
            </a:xfrm>
            <a:custGeom>
              <a:avLst/>
              <a:gdLst/>
              <a:ahLst/>
              <a:cxnLst/>
              <a:rect l="l" t="t" r="r" b="b"/>
              <a:pathLst>
                <a:path w="1338" h="3223" extrusionOk="0">
                  <a:moveTo>
                    <a:pt x="1" y="0"/>
                  </a:moveTo>
                  <a:lnTo>
                    <a:pt x="1" y="3222"/>
                  </a:lnTo>
                  <a:lnTo>
                    <a:pt x="791" y="3222"/>
                  </a:lnTo>
                  <a:lnTo>
                    <a:pt x="1338" y="1429"/>
                  </a:lnTo>
                  <a:lnTo>
                    <a:pt x="1"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692;p96"/>
            <p:cNvSpPr/>
            <p:nvPr/>
          </p:nvSpPr>
          <p:spPr>
            <a:xfrm>
              <a:off x="1511800" y="1907425"/>
              <a:ext cx="88175" cy="715825"/>
            </a:xfrm>
            <a:custGeom>
              <a:avLst/>
              <a:gdLst/>
              <a:ahLst/>
              <a:cxnLst/>
              <a:rect l="l" t="t" r="r" b="b"/>
              <a:pathLst>
                <a:path w="3527" h="28633" extrusionOk="0">
                  <a:moveTo>
                    <a:pt x="973" y="0"/>
                  </a:moveTo>
                  <a:lnTo>
                    <a:pt x="1" y="26292"/>
                  </a:lnTo>
                  <a:lnTo>
                    <a:pt x="1764" y="28633"/>
                  </a:lnTo>
                  <a:lnTo>
                    <a:pt x="3526" y="26292"/>
                  </a:lnTo>
                  <a:lnTo>
                    <a:pt x="2554" y="0"/>
                  </a:lnTo>
                  <a:close/>
                </a:path>
              </a:pathLst>
            </a:custGeom>
            <a:solidFill>
              <a:srgbClr val="ED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693;p96"/>
            <p:cNvSpPr/>
            <p:nvPr/>
          </p:nvSpPr>
          <p:spPr>
            <a:xfrm>
              <a:off x="1629575" y="4311700"/>
              <a:ext cx="353375" cy="64625"/>
            </a:xfrm>
            <a:custGeom>
              <a:avLst/>
              <a:gdLst/>
              <a:ahLst/>
              <a:cxnLst/>
              <a:rect l="l" t="t" r="r" b="b"/>
              <a:pathLst>
                <a:path w="14135" h="2585" extrusionOk="0">
                  <a:moveTo>
                    <a:pt x="1" y="1"/>
                  </a:moveTo>
                  <a:lnTo>
                    <a:pt x="1" y="2584"/>
                  </a:lnTo>
                  <a:lnTo>
                    <a:pt x="14135" y="2584"/>
                  </a:lnTo>
                  <a:cubicBezTo>
                    <a:pt x="14135" y="2584"/>
                    <a:pt x="13223" y="1"/>
                    <a:pt x="10518" y="1"/>
                  </a:cubicBezTo>
                  <a:close/>
                </a:path>
              </a:pathLst>
            </a:custGeom>
            <a:solidFill>
              <a:srgbClr val="342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694;p96"/>
            <p:cNvSpPr/>
            <p:nvPr/>
          </p:nvSpPr>
          <p:spPr>
            <a:xfrm>
              <a:off x="1703300" y="2767600"/>
              <a:ext cx="136050" cy="165700"/>
            </a:xfrm>
            <a:custGeom>
              <a:avLst/>
              <a:gdLst/>
              <a:ahLst/>
              <a:cxnLst/>
              <a:rect l="l" t="t" r="r" b="b"/>
              <a:pathLst>
                <a:path w="5442" h="6628" extrusionOk="0">
                  <a:moveTo>
                    <a:pt x="456" y="1"/>
                  </a:moveTo>
                  <a:lnTo>
                    <a:pt x="0" y="548"/>
                  </a:lnTo>
                  <a:lnTo>
                    <a:pt x="4529" y="6627"/>
                  </a:lnTo>
                  <a:lnTo>
                    <a:pt x="5441" y="4682"/>
                  </a:lnTo>
                  <a:lnTo>
                    <a:pt x="456"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695;p96"/>
            <p:cNvSpPr/>
            <p:nvPr/>
          </p:nvSpPr>
          <p:spPr>
            <a:xfrm>
              <a:off x="1676700" y="2781275"/>
              <a:ext cx="139850" cy="212050"/>
            </a:xfrm>
            <a:custGeom>
              <a:avLst/>
              <a:gdLst/>
              <a:ahLst/>
              <a:cxnLst/>
              <a:rect l="l" t="t" r="r" b="b"/>
              <a:pathLst>
                <a:path w="5594" h="8482" extrusionOk="0">
                  <a:moveTo>
                    <a:pt x="1064" y="1"/>
                  </a:moveTo>
                  <a:lnTo>
                    <a:pt x="0" y="1551"/>
                  </a:lnTo>
                  <a:lnTo>
                    <a:pt x="4438" y="8481"/>
                  </a:lnTo>
                  <a:lnTo>
                    <a:pt x="5593" y="6080"/>
                  </a:lnTo>
                  <a:lnTo>
                    <a:pt x="1064" y="1"/>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696;p96"/>
            <p:cNvSpPr/>
            <p:nvPr/>
          </p:nvSpPr>
          <p:spPr>
            <a:xfrm>
              <a:off x="1125775" y="1907425"/>
              <a:ext cx="167950" cy="1188475"/>
            </a:xfrm>
            <a:custGeom>
              <a:avLst/>
              <a:gdLst/>
              <a:ahLst/>
              <a:cxnLst/>
              <a:rect l="l" t="t" r="r" b="b"/>
              <a:pathLst>
                <a:path w="6718" h="47539" extrusionOk="0">
                  <a:moveTo>
                    <a:pt x="4864" y="0"/>
                  </a:moveTo>
                  <a:cubicBezTo>
                    <a:pt x="3861" y="486"/>
                    <a:pt x="3101" y="1398"/>
                    <a:pt x="2493" y="2340"/>
                  </a:cubicBezTo>
                  <a:cubicBezTo>
                    <a:pt x="1399" y="4073"/>
                    <a:pt x="852" y="6110"/>
                    <a:pt x="821" y="8146"/>
                  </a:cubicBezTo>
                  <a:lnTo>
                    <a:pt x="1" y="47539"/>
                  </a:lnTo>
                  <a:lnTo>
                    <a:pt x="6718" y="47539"/>
                  </a:lnTo>
                  <a:lnTo>
                    <a:pt x="4864"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697;p96"/>
            <p:cNvSpPr/>
            <p:nvPr/>
          </p:nvSpPr>
          <p:spPr>
            <a:xfrm>
              <a:off x="1125775" y="3095875"/>
              <a:ext cx="167950" cy="219650"/>
            </a:xfrm>
            <a:custGeom>
              <a:avLst/>
              <a:gdLst/>
              <a:ahLst/>
              <a:cxnLst/>
              <a:rect l="l" t="t" r="r" b="b"/>
              <a:pathLst>
                <a:path w="6718" h="8786" extrusionOk="0">
                  <a:moveTo>
                    <a:pt x="1" y="1"/>
                  </a:moveTo>
                  <a:cubicBezTo>
                    <a:pt x="1" y="3952"/>
                    <a:pt x="1915" y="7235"/>
                    <a:pt x="2675" y="8359"/>
                  </a:cubicBezTo>
                  <a:cubicBezTo>
                    <a:pt x="2827" y="8633"/>
                    <a:pt x="3131" y="8785"/>
                    <a:pt x="3435" y="8785"/>
                  </a:cubicBezTo>
                  <a:cubicBezTo>
                    <a:pt x="3952" y="8785"/>
                    <a:pt x="4378" y="8359"/>
                    <a:pt x="4378" y="7873"/>
                  </a:cubicBezTo>
                  <a:lnTo>
                    <a:pt x="4378" y="3253"/>
                  </a:lnTo>
                  <a:lnTo>
                    <a:pt x="5168" y="3253"/>
                  </a:lnTo>
                  <a:lnTo>
                    <a:pt x="5168" y="4986"/>
                  </a:lnTo>
                  <a:cubicBezTo>
                    <a:pt x="5168" y="5411"/>
                    <a:pt x="5502" y="5745"/>
                    <a:pt x="5928" y="5745"/>
                  </a:cubicBezTo>
                  <a:lnTo>
                    <a:pt x="5958" y="5745"/>
                  </a:lnTo>
                  <a:cubicBezTo>
                    <a:pt x="6353" y="5745"/>
                    <a:pt x="6718" y="5411"/>
                    <a:pt x="6718" y="4986"/>
                  </a:cubicBezTo>
                  <a:lnTo>
                    <a:pt x="6718" y="1"/>
                  </a:lnTo>
                  <a:close/>
                </a:path>
              </a:pathLst>
            </a:custGeom>
            <a:solidFill>
              <a:srgbClr val="F99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698;p96"/>
            <p:cNvSpPr/>
            <p:nvPr/>
          </p:nvSpPr>
          <p:spPr>
            <a:xfrm>
              <a:off x="1533075" y="2760775"/>
              <a:ext cx="50950" cy="326000"/>
            </a:xfrm>
            <a:custGeom>
              <a:avLst/>
              <a:gdLst/>
              <a:ahLst/>
              <a:cxnLst/>
              <a:rect l="l" t="t" r="r" b="b"/>
              <a:pathLst>
                <a:path w="2038" h="13040" extrusionOk="0">
                  <a:moveTo>
                    <a:pt x="1" y="0"/>
                  </a:moveTo>
                  <a:lnTo>
                    <a:pt x="1" y="13040"/>
                  </a:lnTo>
                  <a:lnTo>
                    <a:pt x="2037" y="13040"/>
                  </a:lnTo>
                  <a:lnTo>
                    <a:pt x="2037" y="0"/>
                  </a:lnTo>
                  <a:close/>
                </a:path>
              </a:pathLst>
            </a:custGeom>
            <a:solidFill>
              <a:srgbClr val="402D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699;p96"/>
            <p:cNvSpPr/>
            <p:nvPr/>
          </p:nvSpPr>
          <p:spPr>
            <a:xfrm>
              <a:off x="1931250" y="2405150"/>
              <a:ext cx="72225" cy="202150"/>
            </a:xfrm>
            <a:custGeom>
              <a:avLst/>
              <a:gdLst/>
              <a:ahLst/>
              <a:cxnLst/>
              <a:rect l="l" t="t" r="r" b="b"/>
              <a:pathLst>
                <a:path w="2889" h="8086" extrusionOk="0">
                  <a:moveTo>
                    <a:pt x="2311" y="0"/>
                  </a:moveTo>
                  <a:cubicBezTo>
                    <a:pt x="913" y="851"/>
                    <a:pt x="1" y="2401"/>
                    <a:pt x="1" y="4195"/>
                  </a:cubicBezTo>
                  <a:cubicBezTo>
                    <a:pt x="1" y="5775"/>
                    <a:pt x="730" y="7173"/>
                    <a:pt x="1916" y="8085"/>
                  </a:cubicBezTo>
                  <a:cubicBezTo>
                    <a:pt x="2645" y="6201"/>
                    <a:pt x="2889" y="4164"/>
                    <a:pt x="2615" y="2128"/>
                  </a:cubicBezTo>
                  <a:cubicBezTo>
                    <a:pt x="2524" y="1490"/>
                    <a:pt x="2433" y="760"/>
                    <a:pt x="2311"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700;p96"/>
            <p:cNvSpPr/>
            <p:nvPr/>
          </p:nvSpPr>
          <p:spPr>
            <a:xfrm>
              <a:off x="1134125" y="2522925"/>
              <a:ext cx="67675" cy="177850"/>
            </a:xfrm>
            <a:custGeom>
              <a:avLst/>
              <a:gdLst/>
              <a:ahLst/>
              <a:cxnLst/>
              <a:rect l="l" t="t" r="r" b="b"/>
              <a:pathLst>
                <a:path w="2707" h="7114" extrusionOk="0">
                  <a:moveTo>
                    <a:pt x="153" y="0"/>
                  </a:moveTo>
                  <a:lnTo>
                    <a:pt x="1" y="7113"/>
                  </a:lnTo>
                  <a:cubicBezTo>
                    <a:pt x="1551" y="6657"/>
                    <a:pt x="2706" y="5228"/>
                    <a:pt x="2706" y="3526"/>
                  </a:cubicBezTo>
                  <a:cubicBezTo>
                    <a:pt x="2706" y="1885"/>
                    <a:pt x="1642" y="487"/>
                    <a:pt x="153" y="0"/>
                  </a:cubicBezTo>
                  <a:close/>
                </a:path>
              </a:pathLst>
            </a:custGeom>
            <a:solidFill>
              <a:srgbClr val="544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 name="Google Shape;2500;p116"/>
          <p:cNvGrpSpPr/>
          <p:nvPr/>
        </p:nvGrpSpPr>
        <p:grpSpPr>
          <a:xfrm>
            <a:off x="2376922" y="1209802"/>
            <a:ext cx="4612862" cy="2922366"/>
            <a:chOff x="2964279" y="1585589"/>
            <a:chExt cx="3215446" cy="2090519"/>
          </a:xfrm>
        </p:grpSpPr>
        <p:sp>
          <p:nvSpPr>
            <p:cNvPr id="82" name="Google Shape;2501;p116"/>
            <p:cNvSpPr/>
            <p:nvPr/>
          </p:nvSpPr>
          <p:spPr>
            <a:xfrm>
              <a:off x="2964279" y="3577826"/>
              <a:ext cx="3215446" cy="98282"/>
            </a:xfrm>
            <a:custGeom>
              <a:avLst/>
              <a:gdLst/>
              <a:ahLst/>
              <a:cxnLst/>
              <a:rect l="l" t="t" r="r" b="b"/>
              <a:pathLst>
                <a:path w="158119" h="4833" extrusionOk="0">
                  <a:moveTo>
                    <a:pt x="1" y="0"/>
                  </a:moveTo>
                  <a:cubicBezTo>
                    <a:pt x="1125" y="2827"/>
                    <a:pt x="3830" y="4833"/>
                    <a:pt x="7022" y="4833"/>
                  </a:cubicBezTo>
                  <a:lnTo>
                    <a:pt x="151098" y="4833"/>
                  </a:lnTo>
                  <a:cubicBezTo>
                    <a:pt x="154289" y="4833"/>
                    <a:pt x="157025" y="2827"/>
                    <a:pt x="158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502;p116"/>
            <p:cNvSpPr/>
            <p:nvPr/>
          </p:nvSpPr>
          <p:spPr>
            <a:xfrm>
              <a:off x="3200401" y="1585589"/>
              <a:ext cx="2743843" cy="1992198"/>
            </a:xfrm>
            <a:custGeom>
              <a:avLst/>
              <a:gdLst/>
              <a:ahLst/>
              <a:cxnLst/>
              <a:rect l="l" t="t" r="r" b="b"/>
              <a:pathLst>
                <a:path w="134928" h="97966" extrusionOk="0">
                  <a:moveTo>
                    <a:pt x="6749" y="0"/>
                  </a:moveTo>
                  <a:cubicBezTo>
                    <a:pt x="3010" y="0"/>
                    <a:pt x="1" y="3040"/>
                    <a:pt x="1" y="6748"/>
                  </a:cubicBezTo>
                  <a:lnTo>
                    <a:pt x="1" y="91217"/>
                  </a:lnTo>
                  <a:cubicBezTo>
                    <a:pt x="1" y="94925"/>
                    <a:pt x="3010" y="97965"/>
                    <a:pt x="6749" y="97965"/>
                  </a:cubicBezTo>
                  <a:lnTo>
                    <a:pt x="128179" y="97965"/>
                  </a:lnTo>
                  <a:cubicBezTo>
                    <a:pt x="131888" y="97965"/>
                    <a:pt x="134927" y="94925"/>
                    <a:pt x="134927" y="91217"/>
                  </a:cubicBezTo>
                  <a:lnTo>
                    <a:pt x="134927" y="6748"/>
                  </a:lnTo>
                  <a:cubicBezTo>
                    <a:pt x="134927" y="3040"/>
                    <a:pt x="131888" y="0"/>
                    <a:pt x="128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uadroTexto 1"/>
          <p:cNvSpPr txBox="1"/>
          <p:nvPr/>
        </p:nvSpPr>
        <p:spPr>
          <a:xfrm>
            <a:off x="3019359" y="1478618"/>
            <a:ext cx="3366653" cy="22171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s-CO" dirty="0"/>
          </a:p>
        </p:txBody>
      </p:sp>
      <p:sp>
        <p:nvSpPr>
          <p:cNvPr id="1755" name="Google Shape;1755;p98"/>
          <p:cNvSpPr txBox="1">
            <a:spLocks noGrp="1"/>
          </p:cNvSpPr>
          <p:nvPr>
            <p:ph type="title"/>
          </p:nvPr>
        </p:nvSpPr>
        <p:spPr>
          <a:xfrm>
            <a:off x="2907059" y="2039189"/>
            <a:ext cx="3641124" cy="10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u="sng" dirty="0">
                <a:solidFill>
                  <a:schemeClr val="accent3"/>
                </a:solidFill>
              </a:rPr>
              <a:t>Gracias</a:t>
            </a:r>
            <a:endParaRPr sz="6600" u="sng" dirty="0"/>
          </a:p>
        </p:txBody>
      </p:sp>
      <p:pic>
        <p:nvPicPr>
          <p:cNvPr id="86" name="Imagen 85">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26" y="1340314"/>
            <a:ext cx="2159986" cy="1123193"/>
          </a:xfrm>
          <a:prstGeom prst="rect">
            <a:avLst/>
          </a:prstGeom>
        </p:spPr>
      </p:pic>
      <p:grpSp>
        <p:nvGrpSpPr>
          <p:cNvPr id="87" name="Grupo 86"/>
          <p:cNvGrpSpPr/>
          <p:nvPr/>
        </p:nvGrpSpPr>
        <p:grpSpPr>
          <a:xfrm>
            <a:off x="-150302" y="4525168"/>
            <a:ext cx="9226484" cy="618332"/>
            <a:chOff x="-82484" y="4536534"/>
            <a:chExt cx="9226484" cy="618332"/>
          </a:xfrm>
        </p:grpSpPr>
        <p:sp>
          <p:nvSpPr>
            <p:cNvPr id="89" name="Rectángulo 88">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1" name="Imagen 90">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92" name="Imagen 91">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93" name="Imagen 92">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94" name="Imagen 93">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95" name="Imagen 94">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96" name="CuadroTexto 95">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97" name="CuadroTexto 96">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98" name="Imagen 97">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0302" y="-106134"/>
            <a:ext cx="9294302" cy="5249634"/>
            <a:chOff x="-82484" y="-94768"/>
            <a:chExt cx="9294302" cy="5249634"/>
          </a:xfrm>
        </p:grpSpPr>
        <p:pic>
          <p:nvPicPr>
            <p:cNvPr id="5" name="Imagen 4">
              <a:extLst>
                <a:ext uri="{FF2B5EF4-FFF2-40B4-BE49-F238E27FC236}">
                  <a16:creationId xmlns:a16="http://schemas.microsoft.com/office/drawing/2014/main" id="{854C42D9-E917-FBB9-B248-961A4C5515F6}"/>
                </a:ext>
              </a:extLst>
            </p:cNvPr>
            <p:cNvPicPr>
              <a:picLocks noChangeAspect="1"/>
            </p:cNvPicPr>
            <p:nvPr/>
          </p:nvPicPr>
          <p:blipFill>
            <a:blip r:embed="rId2"/>
            <a:stretch>
              <a:fillRect/>
            </a:stretch>
          </p:blipFill>
          <p:spPr>
            <a:xfrm>
              <a:off x="145275" y="235406"/>
              <a:ext cx="1162050" cy="403860"/>
            </a:xfrm>
            <a:prstGeom prst="rect">
              <a:avLst/>
            </a:prstGeom>
          </p:spPr>
        </p:pic>
        <p:sp>
          <p:nvSpPr>
            <p:cNvPr id="6" name="Rectángulo 5">
              <a:extLst>
                <a:ext uri="{FF2B5EF4-FFF2-40B4-BE49-F238E27FC236}">
                  <a16:creationId xmlns:a16="http://schemas.microsoft.com/office/drawing/2014/main" id="{2FD3CC90-27C6-7ECB-1738-1E338772044C}"/>
                </a:ext>
              </a:extLst>
            </p:cNvPr>
            <p:cNvSpPr/>
            <p:nvPr/>
          </p:nvSpPr>
          <p:spPr>
            <a:xfrm>
              <a:off x="0" y="4580934"/>
              <a:ext cx="8537034" cy="573932"/>
            </a:xfrm>
            <a:prstGeom prst="rect">
              <a:avLst/>
            </a:prstGeom>
            <a:solidFill>
              <a:srgbClr val="671C34"/>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O"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7" name="Imagen 6">
              <a:extLst>
                <a:ext uri="{FF2B5EF4-FFF2-40B4-BE49-F238E27FC236}">
                  <a16:creationId xmlns:a16="http://schemas.microsoft.com/office/drawing/2014/main" id="{9A9B1CBB-5102-6139-A425-39151287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832" y="-94768"/>
              <a:ext cx="2159986" cy="1123193"/>
            </a:xfrm>
            <a:prstGeom prst="rect">
              <a:avLst/>
            </a:prstGeom>
          </p:spPr>
        </p:pic>
        <p:pic>
          <p:nvPicPr>
            <p:cNvPr id="8" name="Imagen 7">
              <a:extLst>
                <a:ext uri="{FF2B5EF4-FFF2-40B4-BE49-F238E27FC236}">
                  <a16:creationId xmlns:a16="http://schemas.microsoft.com/office/drawing/2014/main" id="{595922F5-A2F5-43B8-6953-891265223A14}"/>
                </a:ext>
              </a:extLst>
            </p:cNvPr>
            <p:cNvPicPr>
              <a:picLocks noChangeAspect="1"/>
            </p:cNvPicPr>
            <p:nvPr/>
          </p:nvPicPr>
          <p:blipFill>
            <a:blip r:embed="rId4"/>
            <a:stretch>
              <a:fillRect/>
            </a:stretch>
          </p:blipFill>
          <p:spPr>
            <a:xfrm>
              <a:off x="1603905" y="4773934"/>
              <a:ext cx="205740" cy="205740"/>
            </a:xfrm>
            <a:prstGeom prst="rect">
              <a:avLst/>
            </a:prstGeom>
          </p:spPr>
        </p:pic>
        <p:pic>
          <p:nvPicPr>
            <p:cNvPr id="9" name="Imagen 8">
              <a:extLst>
                <a:ext uri="{FF2B5EF4-FFF2-40B4-BE49-F238E27FC236}">
                  <a16:creationId xmlns:a16="http://schemas.microsoft.com/office/drawing/2014/main" id="{531A89D9-129D-5891-80A1-761371C411F3}"/>
                </a:ext>
              </a:extLst>
            </p:cNvPr>
            <p:cNvPicPr>
              <a:picLocks noChangeAspect="1"/>
            </p:cNvPicPr>
            <p:nvPr/>
          </p:nvPicPr>
          <p:blipFill>
            <a:blip r:embed="rId5"/>
            <a:stretch>
              <a:fillRect/>
            </a:stretch>
          </p:blipFill>
          <p:spPr>
            <a:xfrm>
              <a:off x="1873780" y="4773934"/>
              <a:ext cx="205740" cy="205740"/>
            </a:xfrm>
            <a:prstGeom prst="rect">
              <a:avLst/>
            </a:prstGeom>
          </p:spPr>
        </p:pic>
        <p:pic>
          <p:nvPicPr>
            <p:cNvPr id="10" name="Imagen 9">
              <a:extLst>
                <a:ext uri="{FF2B5EF4-FFF2-40B4-BE49-F238E27FC236}">
                  <a16:creationId xmlns:a16="http://schemas.microsoft.com/office/drawing/2014/main" id="{5D4261B8-2AD9-BFBB-C5AB-82347A554383}"/>
                </a:ext>
              </a:extLst>
            </p:cNvPr>
            <p:cNvPicPr>
              <a:picLocks noChangeAspect="1"/>
            </p:cNvPicPr>
            <p:nvPr/>
          </p:nvPicPr>
          <p:blipFill>
            <a:blip r:embed="rId6"/>
            <a:stretch>
              <a:fillRect/>
            </a:stretch>
          </p:blipFill>
          <p:spPr>
            <a:xfrm>
              <a:off x="8537034" y="4536534"/>
              <a:ext cx="606966" cy="606966"/>
            </a:xfrm>
            <a:prstGeom prst="rect">
              <a:avLst/>
            </a:prstGeom>
          </p:spPr>
        </p:pic>
        <p:pic>
          <p:nvPicPr>
            <p:cNvPr id="11" name="Imagen 10">
              <a:extLst>
                <a:ext uri="{FF2B5EF4-FFF2-40B4-BE49-F238E27FC236}">
                  <a16:creationId xmlns:a16="http://schemas.microsoft.com/office/drawing/2014/main" id="{F7CB3FE3-D8D4-161D-9059-6A698AFA4512}"/>
                </a:ext>
              </a:extLst>
            </p:cNvPr>
            <p:cNvPicPr>
              <a:picLocks noChangeAspect="1"/>
            </p:cNvPicPr>
            <p:nvPr/>
          </p:nvPicPr>
          <p:blipFill>
            <a:blip r:embed="rId7"/>
            <a:stretch>
              <a:fillRect/>
            </a:stretch>
          </p:blipFill>
          <p:spPr>
            <a:xfrm>
              <a:off x="2153180" y="4773934"/>
              <a:ext cx="205740" cy="205740"/>
            </a:xfrm>
            <a:prstGeom prst="rect">
              <a:avLst/>
            </a:prstGeom>
          </p:spPr>
        </p:pic>
        <p:pic>
          <p:nvPicPr>
            <p:cNvPr id="12" name="Imagen 11">
              <a:extLst>
                <a:ext uri="{FF2B5EF4-FFF2-40B4-BE49-F238E27FC236}">
                  <a16:creationId xmlns:a16="http://schemas.microsoft.com/office/drawing/2014/main" id="{9ACB4459-941F-0056-6C8C-FE0631AD4D17}"/>
                </a:ext>
              </a:extLst>
            </p:cNvPr>
            <p:cNvPicPr>
              <a:picLocks noChangeAspect="1"/>
            </p:cNvPicPr>
            <p:nvPr/>
          </p:nvPicPr>
          <p:blipFill>
            <a:blip r:embed="rId8"/>
            <a:stretch>
              <a:fillRect/>
            </a:stretch>
          </p:blipFill>
          <p:spPr>
            <a:xfrm>
              <a:off x="2417975" y="4773934"/>
              <a:ext cx="207645" cy="207645"/>
            </a:xfrm>
            <a:prstGeom prst="rect">
              <a:avLst/>
            </a:prstGeom>
          </p:spPr>
        </p:pic>
        <p:sp>
          <p:nvSpPr>
            <p:cNvPr id="13" name="CuadroTexto 12">
              <a:extLst>
                <a:ext uri="{FF2B5EF4-FFF2-40B4-BE49-F238E27FC236}">
                  <a16:creationId xmlns:a16="http://schemas.microsoft.com/office/drawing/2014/main" id="{B7DE99AF-396C-A3DD-7F79-706C36C72FC9}"/>
                </a:ext>
              </a:extLst>
            </p:cNvPr>
            <p:cNvSpPr txBox="1"/>
            <p:nvPr/>
          </p:nvSpPr>
          <p:spPr>
            <a:xfrm>
              <a:off x="-82484" y="4728852"/>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@Supersubsidio</a:t>
              </a:r>
            </a:p>
          </p:txBody>
        </p:sp>
        <p:sp>
          <p:nvSpPr>
            <p:cNvPr id="14" name="CuadroTexto 13">
              <a:extLst>
                <a:ext uri="{FF2B5EF4-FFF2-40B4-BE49-F238E27FC236}">
                  <a16:creationId xmlns:a16="http://schemas.microsoft.com/office/drawing/2014/main" id="{D648FAF5-EB45-6CF9-7C87-D6BA742B5C6F}"/>
                </a:ext>
              </a:extLst>
            </p:cNvPr>
            <p:cNvSpPr txBox="1"/>
            <p:nvPr/>
          </p:nvSpPr>
          <p:spPr>
            <a:xfrm>
              <a:off x="6929956" y="4702679"/>
              <a:ext cx="1582206"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CO" sz="1200" b="0" i="0" u="none" strike="noStrike" cap="none" spc="0" normalizeH="0" baseline="0" dirty="0">
                  <a:ln>
                    <a:noFill/>
                  </a:ln>
                  <a:solidFill>
                    <a:schemeClr val="accent4"/>
                  </a:solidFill>
                  <a:effectLst/>
                  <a:uFillTx/>
                  <a:latin typeface="Nunito Sans" pitchFamily="2" charset="77"/>
                  <a:sym typeface="Helvetica"/>
                </a:rPr>
                <a:t>FO-COP-006     vr-1</a:t>
              </a:r>
            </a:p>
          </p:txBody>
        </p:sp>
        <p:pic>
          <p:nvPicPr>
            <p:cNvPr id="15" name="Imagen 14">
              <a:extLst>
                <a:ext uri="{FF2B5EF4-FFF2-40B4-BE49-F238E27FC236}">
                  <a16:creationId xmlns:a16="http://schemas.microsoft.com/office/drawing/2014/main" id="{9AF6601A-DBEC-5401-20E2-9DA1A1636475}"/>
                </a:ext>
              </a:extLst>
            </p:cNvPr>
            <p:cNvPicPr>
              <a:picLocks noChangeAspect="1"/>
            </p:cNvPicPr>
            <p:nvPr/>
          </p:nvPicPr>
          <p:blipFill>
            <a:blip r:embed="rId9"/>
            <a:stretch>
              <a:fillRect/>
            </a:stretch>
          </p:blipFill>
          <p:spPr>
            <a:xfrm>
              <a:off x="1353271" y="4771747"/>
              <a:ext cx="205740" cy="205740"/>
            </a:xfrm>
            <a:prstGeom prst="rect">
              <a:avLst/>
            </a:prstGeom>
          </p:spPr>
        </p:pic>
      </p:grpSp>
      <p:sp>
        <p:nvSpPr>
          <p:cNvPr id="17" name="Google Shape;1888;p101"/>
          <p:cNvSpPr/>
          <p:nvPr/>
        </p:nvSpPr>
        <p:spPr>
          <a:xfrm>
            <a:off x="904110" y="2205245"/>
            <a:ext cx="7141646" cy="350100"/>
          </a:xfrm>
          <a:prstGeom prst="roundRect">
            <a:avLst>
              <a:gd name="adj" fmla="val 50000"/>
            </a:avLst>
          </a:prstGeom>
          <a:noFill/>
          <a:ln>
            <a:noFill/>
          </a:ln>
        </p:spPr>
        <p:txBody>
          <a:bodyPr spcFirstLastPara="1" wrap="square" lIns="91425" tIns="91425" rIns="91425" bIns="91425" anchor="ctr" anchorCtr="0">
            <a:noAutofit/>
          </a:bodyPr>
          <a:lstStyle/>
          <a:p>
            <a:pPr lvl="0" algn="ctr"/>
            <a:r>
              <a:rPr lang="es-ES" sz="1800" b="1" u="sng" dirty="0">
                <a:solidFill>
                  <a:schemeClr val="accent3"/>
                </a:solidFill>
                <a:latin typeface="Cabin"/>
                <a:ea typeface="Cabin"/>
                <a:cs typeface="Cabin"/>
                <a:sym typeface="Cabin"/>
              </a:rPr>
              <a:t>Etapas de la Política de Gestión Estratégica del Talento Humano </a:t>
            </a:r>
          </a:p>
          <a:p>
            <a:pPr marL="0" lvl="0" indent="0" algn="ctr" rtl="0">
              <a:spcBef>
                <a:spcPts val="0"/>
              </a:spcBef>
              <a:spcAft>
                <a:spcPts val="0"/>
              </a:spcAft>
              <a:buNone/>
            </a:pPr>
            <a:endParaRPr sz="1800" b="1" dirty="0">
              <a:solidFill>
                <a:schemeClr val="accent3"/>
              </a:solidFill>
              <a:latin typeface="Cabin"/>
              <a:ea typeface="Cabin"/>
              <a:cs typeface="Cabin"/>
              <a:sym typeface="Cabin"/>
            </a:endParaRPr>
          </a:p>
        </p:txBody>
      </p:sp>
      <p:sp>
        <p:nvSpPr>
          <p:cNvPr id="18" name="Google Shape;1889;p101"/>
          <p:cNvSpPr/>
          <p:nvPr/>
        </p:nvSpPr>
        <p:spPr>
          <a:xfrm>
            <a:off x="3568266" y="2523853"/>
            <a:ext cx="1492500" cy="3501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Cabin"/>
                <a:ea typeface="Cabin"/>
                <a:cs typeface="Cabin"/>
                <a:sym typeface="Cabin"/>
              </a:rPr>
              <a:t>Etapa 2</a:t>
            </a:r>
            <a:endParaRPr sz="2000" b="1" dirty="0">
              <a:solidFill>
                <a:schemeClr val="lt1"/>
              </a:solidFill>
              <a:latin typeface="Cabin"/>
              <a:ea typeface="Cabin"/>
              <a:cs typeface="Cabin"/>
              <a:sym typeface="Cabin"/>
            </a:endParaRPr>
          </a:p>
        </p:txBody>
      </p:sp>
      <p:sp>
        <p:nvSpPr>
          <p:cNvPr id="19" name="Google Shape;1890;p101"/>
          <p:cNvSpPr/>
          <p:nvPr/>
        </p:nvSpPr>
        <p:spPr>
          <a:xfrm>
            <a:off x="322002" y="2488334"/>
            <a:ext cx="1492500" cy="350100"/>
          </a:xfrm>
          <a:prstGeom prst="roundRect">
            <a:avLst>
              <a:gd name="adj" fmla="val 50000"/>
            </a:avLst>
          </a:prstGeom>
          <a:noFill/>
          <a:ln>
            <a:noFill/>
          </a:ln>
        </p:spPr>
        <p:txBody>
          <a:bodyPr spcFirstLastPara="1" wrap="square" lIns="91425" tIns="91425" rIns="91425" bIns="91425" anchor="ctr" anchorCtr="0">
            <a:noAutofit/>
          </a:bodyPr>
          <a:lstStyle/>
          <a:p>
            <a:pPr lvl="0" algn="ctr"/>
            <a:r>
              <a:rPr lang="es-419" sz="2000" b="1" dirty="0">
                <a:solidFill>
                  <a:schemeClr val="lt1"/>
                </a:solidFill>
                <a:latin typeface="Cabin"/>
                <a:ea typeface="Cabin"/>
                <a:cs typeface="Cabin"/>
                <a:sym typeface="Cabin"/>
              </a:rPr>
              <a:t>Etapa 1</a:t>
            </a:r>
            <a:endParaRPr sz="2000" b="1" dirty="0">
              <a:solidFill>
                <a:schemeClr val="lt1"/>
              </a:solidFill>
              <a:latin typeface="Cabin"/>
              <a:ea typeface="Cabin"/>
              <a:cs typeface="Cabin"/>
              <a:sym typeface="Cabin"/>
            </a:endParaRPr>
          </a:p>
        </p:txBody>
      </p:sp>
      <p:sp>
        <p:nvSpPr>
          <p:cNvPr id="20" name="Google Shape;1891;p101"/>
          <p:cNvSpPr/>
          <p:nvPr/>
        </p:nvSpPr>
        <p:spPr>
          <a:xfrm>
            <a:off x="0" y="3370367"/>
            <a:ext cx="2777834" cy="654293"/>
          </a:xfrm>
          <a:prstGeom prst="roundRect">
            <a:avLst>
              <a:gd name="adj" fmla="val 50000"/>
            </a:avLst>
          </a:prstGeom>
          <a:noFill/>
          <a:ln>
            <a:noFill/>
          </a:ln>
        </p:spPr>
        <p:txBody>
          <a:bodyPr spcFirstLastPara="1" wrap="square" lIns="91425" tIns="91425" rIns="91425" bIns="91425" anchor="ctr" anchorCtr="0">
            <a:noAutofit/>
          </a:bodyPr>
          <a:lstStyle/>
          <a:p>
            <a:pPr lvl="0" algn="ctr"/>
            <a:r>
              <a:rPr lang="es-ES" b="1" dirty="0">
                <a:solidFill>
                  <a:schemeClr val="dk2"/>
                </a:solidFill>
                <a:latin typeface="Livvic"/>
                <a:ea typeface="Livvic"/>
                <a:cs typeface="Livvic"/>
                <a:sym typeface="Livvic"/>
              </a:rPr>
              <a:t>Disponer de información:</a:t>
            </a:r>
          </a:p>
          <a:p>
            <a:pPr lvl="0" algn="just"/>
            <a:r>
              <a:rPr lang="es-ES" sz="1100" dirty="0">
                <a:solidFill>
                  <a:schemeClr val="bg2"/>
                </a:solidFill>
                <a:latin typeface="Livvic" panose="020B0604020202020204" charset="0"/>
              </a:rPr>
              <a:t>Es indispensable que la entidad disponga de información oportuna y actualizada a fin de contar con insumos confiables para una gestión con impacto en la labor de los servidores y en el bienestar de los ciudadanos</a:t>
            </a:r>
            <a:endParaRPr lang="es-ES" sz="1100" dirty="0">
              <a:solidFill>
                <a:schemeClr val="bg2"/>
              </a:solidFill>
              <a:latin typeface="Livvic" panose="020B0604020202020204" charset="0"/>
              <a:ea typeface="Livvic"/>
              <a:cs typeface="Livvic"/>
              <a:sym typeface="Livvic"/>
            </a:endParaRPr>
          </a:p>
        </p:txBody>
      </p:sp>
      <p:sp>
        <p:nvSpPr>
          <p:cNvPr id="21" name="Google Shape;1893;p101"/>
          <p:cNvSpPr/>
          <p:nvPr/>
        </p:nvSpPr>
        <p:spPr>
          <a:xfrm>
            <a:off x="2557802" y="2873953"/>
            <a:ext cx="3513430" cy="1488742"/>
          </a:xfrm>
          <a:prstGeom prst="roundRect">
            <a:avLst>
              <a:gd name="adj" fmla="val 50000"/>
            </a:avLst>
          </a:prstGeom>
          <a:noFill/>
          <a:ln>
            <a:noFill/>
          </a:ln>
        </p:spPr>
        <p:txBody>
          <a:bodyPr spcFirstLastPara="1" wrap="square" lIns="91425" tIns="91425" rIns="91425" bIns="91425" anchor="ctr" anchorCtr="0">
            <a:noAutofit/>
          </a:bodyPr>
          <a:lstStyle/>
          <a:p>
            <a:pPr lvl="0" algn="just"/>
            <a:r>
              <a:rPr lang="es-ES" b="1" dirty="0">
                <a:solidFill>
                  <a:schemeClr val="dk2"/>
                </a:solidFill>
                <a:latin typeface="Livvic"/>
                <a:ea typeface="Livvic"/>
                <a:cs typeface="Livvic"/>
                <a:sym typeface="Livvic"/>
              </a:rPr>
              <a:t>Diagnosticar la Gestión Estratégica del Talento Humano: </a:t>
            </a:r>
            <a:r>
              <a:rPr lang="es-ES" sz="1200" dirty="0">
                <a:solidFill>
                  <a:schemeClr val="dk2"/>
                </a:solidFill>
                <a:latin typeface="Livvic"/>
                <a:ea typeface="Livvic"/>
                <a:cs typeface="Livvic"/>
                <a:sym typeface="Livvic"/>
              </a:rPr>
              <a:t>Se utiliza una herramienta denominada Matriz de GETH, que contiene un inventario de variables para dar cumplimiento a los lineamientos de la política. Con base en ellos, la entidad identifica fortalezas y aspectos a mejorar</a:t>
            </a:r>
            <a:endParaRPr sz="1200" dirty="0">
              <a:solidFill>
                <a:schemeClr val="dk2"/>
              </a:solidFill>
              <a:latin typeface="Livvic"/>
              <a:ea typeface="Livvic"/>
              <a:cs typeface="Livvic"/>
              <a:sym typeface="Livvic"/>
            </a:endParaRPr>
          </a:p>
        </p:txBody>
      </p:sp>
      <p:sp>
        <p:nvSpPr>
          <p:cNvPr id="22" name="Google Shape;1894;p101"/>
          <p:cNvSpPr/>
          <p:nvPr/>
        </p:nvSpPr>
        <p:spPr>
          <a:xfrm>
            <a:off x="5630570" y="3292219"/>
            <a:ext cx="3513430" cy="906147"/>
          </a:xfrm>
          <a:prstGeom prst="roundRect">
            <a:avLst>
              <a:gd name="adj" fmla="val 50000"/>
            </a:avLst>
          </a:prstGeom>
          <a:noFill/>
          <a:ln>
            <a:noFill/>
          </a:ln>
        </p:spPr>
        <p:txBody>
          <a:bodyPr spcFirstLastPara="1" wrap="square" lIns="91425" tIns="91425" rIns="91425" bIns="91425" anchor="ctr" anchorCtr="0">
            <a:noAutofit/>
          </a:bodyPr>
          <a:lstStyle/>
          <a:p>
            <a:pPr lvl="0" algn="ctr"/>
            <a:r>
              <a:rPr lang="es-ES" b="1" dirty="0">
                <a:solidFill>
                  <a:schemeClr val="dk2"/>
                </a:solidFill>
                <a:latin typeface="Livvic"/>
                <a:ea typeface="Livvic"/>
                <a:cs typeface="Livvic"/>
                <a:sym typeface="Livvic"/>
              </a:rPr>
              <a:t>Diseñar acciones para la Gestión Estratégica del Talento Humano. </a:t>
            </a:r>
          </a:p>
          <a:p>
            <a:pPr lvl="0" algn="just"/>
            <a:r>
              <a:rPr lang="es-ES" sz="1200" dirty="0">
                <a:solidFill>
                  <a:schemeClr val="dk2"/>
                </a:solidFill>
                <a:latin typeface="Livvic"/>
                <a:ea typeface="Livvic"/>
                <a:cs typeface="Livvic"/>
                <a:sym typeface="Livvic"/>
              </a:rPr>
              <a:t>Se diseñan las acciones que le permitirán avanzar. Se utiliza un formato asociado a la Matriz, denominado plan de acción, en el que se describen una serie de pasos para que las entidades, con base en los resultados del diagnóstico, establezcan los aspectos a priorizar.</a:t>
            </a:r>
            <a:endParaRPr sz="1200" dirty="0">
              <a:solidFill>
                <a:schemeClr val="dk2"/>
              </a:solidFill>
              <a:latin typeface="Livvic"/>
              <a:ea typeface="Livvic"/>
              <a:cs typeface="Livvic"/>
              <a:sym typeface="Livvic"/>
            </a:endParaRPr>
          </a:p>
        </p:txBody>
      </p:sp>
      <p:sp>
        <p:nvSpPr>
          <p:cNvPr id="60" name="CuadroTexto 59">
            <a:extLst>
              <a:ext uri="{FF2B5EF4-FFF2-40B4-BE49-F238E27FC236}">
                <a16:creationId xmlns:a16="http://schemas.microsoft.com/office/drawing/2014/main" id="{1EAD2BE4-A9C7-5D92-FE01-FF630642AD92}"/>
              </a:ext>
            </a:extLst>
          </p:cNvPr>
          <p:cNvSpPr txBox="1"/>
          <p:nvPr/>
        </p:nvSpPr>
        <p:spPr>
          <a:xfrm>
            <a:off x="275454" y="1267585"/>
            <a:ext cx="8531089" cy="7797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a:solidFill>
                  <a:schemeClr val="dk2"/>
                </a:solidFill>
                <a:latin typeface="Livvic"/>
                <a:ea typeface="Livvic"/>
                <a:cs typeface="Livvic"/>
              </a:defRPr>
            </a:lvl1pPr>
          </a:lstStyle>
          <a:p>
            <a:pPr algn="just"/>
            <a:r>
              <a:rPr lang="es-ES" sz="1200" dirty="0"/>
              <a:t>El propósito es permitir que las entidades cuenten con talento humano integral, idóneo, comprometido y transparente, que contribuya a cumplir con la misión institucional y los fines del Estado, para lograr su propio desarrollo personal y laboral. También exige la alineación de las prácticas de talento humano con los objetivos y con el propósito fundamental de la entidad. Para lograr una GETH se hace necesario vincular desde la planeación al talento humano, de manera que esa área pueda ejercer un rol estratégico en el desempeño de la entidad, por lo que requiere del apoyo y compromiso de la alta dirección.</a:t>
            </a:r>
            <a:endParaRPr lang="es-CO" sz="1200" dirty="0"/>
          </a:p>
        </p:txBody>
      </p:sp>
      <p:sp>
        <p:nvSpPr>
          <p:cNvPr id="61" name="Google Shape;1889;p101"/>
          <p:cNvSpPr/>
          <p:nvPr/>
        </p:nvSpPr>
        <p:spPr>
          <a:xfrm>
            <a:off x="6747390" y="2451426"/>
            <a:ext cx="1492500" cy="350100"/>
          </a:xfrm>
          <a:prstGeom prst="roundRect">
            <a:avLst>
              <a:gd name="adj" fmla="val 5000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Cabin"/>
                <a:ea typeface="Cabin"/>
                <a:cs typeface="Cabin"/>
                <a:sym typeface="Cabin"/>
              </a:rPr>
              <a:t>Etapa 3</a:t>
            </a:r>
            <a:endParaRPr sz="2000" b="1" dirty="0">
              <a:solidFill>
                <a:schemeClr val="lt1"/>
              </a:solidFill>
              <a:latin typeface="Cabin"/>
              <a:ea typeface="Cabin"/>
              <a:cs typeface="Cabin"/>
              <a:sym typeface="Cabin"/>
            </a:endParaRPr>
          </a:p>
        </p:txBody>
      </p:sp>
      <p:sp>
        <p:nvSpPr>
          <p:cNvPr id="3" name="CuadroTexto 2">
            <a:extLst>
              <a:ext uri="{FF2B5EF4-FFF2-40B4-BE49-F238E27FC236}">
                <a16:creationId xmlns:a16="http://schemas.microsoft.com/office/drawing/2014/main" id="{4C6C462B-744B-5FBC-207D-625429A0A8EA}"/>
              </a:ext>
            </a:extLst>
          </p:cNvPr>
          <p:cNvSpPr txBox="1"/>
          <p:nvPr/>
        </p:nvSpPr>
        <p:spPr>
          <a:xfrm>
            <a:off x="1430747" y="423924"/>
            <a:ext cx="586438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s-ES" sz="2000" b="1" dirty="0">
                <a:solidFill>
                  <a:srgbClr val="671C34"/>
                </a:solidFill>
              </a:rPr>
              <a:t>1.2 Política de Gestión </a:t>
            </a:r>
            <a:r>
              <a:rPr lang="es-ES" sz="2000" b="1" dirty="0">
                <a:solidFill>
                  <a:srgbClr val="E65955"/>
                </a:solidFill>
              </a:rPr>
              <a:t>Estratégica del Talento Humano </a:t>
            </a:r>
            <a:endParaRPr lang="es-CO" sz="2000" b="1" dirty="0">
              <a:solidFill>
                <a:srgbClr val="E65955"/>
              </a:solidFill>
            </a:endParaRPr>
          </a:p>
        </p:txBody>
      </p:sp>
    </p:spTree>
    <p:extLst>
      <p:ext uri="{BB962C8B-B14F-4D97-AF65-F5344CB8AC3E}">
        <p14:creationId xmlns:p14="http://schemas.microsoft.com/office/powerpoint/2010/main" val="1019468989"/>
      </p:ext>
    </p:extLst>
  </p:cSld>
  <p:clrMapOvr>
    <a:masterClrMapping/>
  </p:clrMapOvr>
</p:sld>
</file>

<file path=ppt/theme/theme1.xml><?xml version="1.0" encoding="utf-8"?>
<a:theme xmlns:a="http://schemas.openxmlformats.org/drawingml/2006/main" name="Career Technical Subject for Middle School - 6th Grade: Government &amp; Public Administration by Slidesgo">
  <a:themeElements>
    <a:clrScheme name="Simple Light">
      <a:dk1>
        <a:srgbClr val="A4BDDA"/>
      </a:dk1>
      <a:lt1>
        <a:srgbClr val="402D51"/>
      </a:lt1>
      <a:dk2>
        <a:srgbClr val="544768"/>
      </a:dk2>
      <a:lt2>
        <a:srgbClr val="DCDAF7"/>
      </a:lt2>
      <a:accent1>
        <a:srgbClr val="7590AA"/>
      </a:accent1>
      <a:accent2>
        <a:srgbClr val="AF5954"/>
      </a:accent2>
      <a:accent3>
        <a:srgbClr val="F3766F"/>
      </a:accent3>
      <a:accent4>
        <a:srgbClr val="FFFFFF"/>
      </a:accent4>
      <a:accent5>
        <a:srgbClr val="FFFFFF"/>
      </a:accent5>
      <a:accent6>
        <a:srgbClr val="FFFFFF"/>
      </a:accent6>
      <a:hlink>
        <a:srgbClr val="402D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8746</Words>
  <Application>Microsoft Office PowerPoint</Application>
  <PresentationFormat>Presentación en pantalla (16:9)</PresentationFormat>
  <Paragraphs>638</Paragraphs>
  <Slides>86</Slides>
  <Notes>80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86</vt:i4>
      </vt:variant>
    </vt:vector>
  </HeadingPairs>
  <TitlesOfParts>
    <vt:vector size="94" baseType="lpstr">
      <vt:lpstr>Cabin</vt:lpstr>
      <vt:lpstr>Anaheim</vt:lpstr>
      <vt:lpstr>Helvetica</vt:lpstr>
      <vt:lpstr>Nunito Sans</vt:lpstr>
      <vt:lpstr>Wingdings</vt:lpstr>
      <vt:lpstr>Arial</vt:lpstr>
      <vt:lpstr>Livvic</vt:lpstr>
      <vt:lpstr>Career Technical Subject for Middle School - 6th Grade: Government &amp; Public Administration by Slidesgo</vt:lpstr>
      <vt:lpstr>Modelo Integrado de Planeación y Gestión (MIPG)</vt:lpstr>
      <vt:lpstr>¿Qué es MIPG?</vt:lpstr>
      <vt:lpstr>¿Para qué sirve?</vt:lpstr>
      <vt:lpstr>Dimensiones y políticas</vt:lpstr>
      <vt:lpstr>Dimensiones y políticas</vt:lpstr>
      <vt:lpstr>1. Dimensión: Talento Humano</vt:lpstr>
      <vt:lpstr>1. Dimensión: Talento Humano</vt:lpstr>
      <vt:lpstr>1. Dimensión: Talento Humano</vt:lpstr>
      <vt:lpstr>Presentación de PowerPoint</vt:lpstr>
      <vt:lpstr>1.3 Política de Integridad </vt:lpstr>
      <vt:lpstr>1.3 Política de Integridad </vt:lpstr>
      <vt:lpstr>1.3 Política de Integridad </vt:lpstr>
      <vt:lpstr>Presentación de PowerPoint</vt:lpstr>
      <vt:lpstr>Presentación de PowerPoint</vt:lpstr>
      <vt:lpstr>2. Dimensión: Direccionamiento Estratégico y Planeación </vt:lpstr>
      <vt:lpstr>2. Dimensión: Direccionamiento Estratégico y Planeación </vt:lpstr>
      <vt:lpstr>2. Dimensión: Direccionamiento Estratégico y Planeación </vt:lpstr>
      <vt:lpstr>2. Dimensión: Direccionamiento Estratégico y Planeación </vt:lpstr>
      <vt:lpstr>2.1 Política de Planeación Institucional</vt:lpstr>
      <vt:lpstr>2.1 Política de Planeación Institucional</vt:lpstr>
      <vt:lpstr>2.2 Política de Gestión Presupuestal y Eficiencia del Gasto Público </vt:lpstr>
      <vt:lpstr>2.2 Política de Gestión Presupuestal y Eficiencia del Gasto Público </vt:lpstr>
      <vt:lpstr>2.3 Política de Compras y Contratación Pública </vt:lpstr>
      <vt:lpstr>Lineamientos Generales para la Implementación de la Política de Compras y Contratación Pública  </vt:lpstr>
      <vt:lpstr>Presentación de PowerPoint</vt:lpstr>
      <vt:lpstr>Presentación de PowerPoint</vt:lpstr>
      <vt:lpstr>Presentación de PowerPoint</vt:lpstr>
      <vt:lpstr>Presentación de PowerPoint</vt:lpstr>
      <vt:lpstr>Presentación de PowerPoint</vt:lpstr>
      <vt:lpstr>3. Dimensión: Gestión Con Valores Para  Resultados</vt:lpstr>
      <vt:lpstr>3. DIMENSIÓN: GESTIÓN CON VALORES PARA RESULTADOS</vt:lpstr>
      <vt:lpstr>3. DIMENSIÓN: GESTIÓN CON VALORES PARA RESULTADOS</vt:lpstr>
      <vt:lpstr>Presentación de PowerPoint</vt:lpstr>
      <vt:lpstr>3.2 Política de servicio al ciudadano </vt:lpstr>
      <vt:lpstr>3.2 Política de servicio al ciudadano </vt:lpstr>
      <vt:lpstr>3.2 Política de servicio al ciudadano </vt:lpstr>
      <vt:lpstr>Presentación de PowerPoint</vt:lpstr>
      <vt:lpstr>Presentación de PowerPoint</vt:lpstr>
      <vt:lpstr>Presentación de PowerPoint</vt:lpstr>
      <vt:lpstr>Presentación de PowerPoint</vt:lpstr>
      <vt:lpstr>Presentación de PowerPoint</vt:lpstr>
      <vt:lpstr>3.5 Política Gobierno Digital  </vt:lpstr>
      <vt:lpstr>3.5 Política Gobierno Digital  </vt:lpstr>
      <vt:lpstr>3.6 Política de Transparencia, acceso a la información pública y lucha contra la corrupción  </vt:lpstr>
      <vt:lpstr>3.7 Política de Seguridad Digital </vt:lpstr>
      <vt:lpstr>3.7 Política de Seguridad Digital </vt:lpstr>
      <vt:lpstr>3.8 Política de Defensa Jurídica </vt:lpstr>
      <vt:lpstr>3.8 Política de Defensa Jurídica </vt:lpstr>
      <vt:lpstr>3.9 Política de Mejora normativa </vt:lpstr>
      <vt:lpstr>Presentación de PowerPoint</vt:lpstr>
      <vt:lpstr>4. Dimensión: Evaluación De Resultados </vt:lpstr>
      <vt:lpstr>4. DIMENSIÓN: EVALUACIÓN DE RESULTADOS </vt:lpstr>
      <vt:lpstr>4. DIMENSIÓN: EVALUACIÓN DE RESULTADOS </vt:lpstr>
      <vt:lpstr>Presentación de PowerPoint</vt:lpstr>
      <vt:lpstr>Presentación de PowerPoint</vt:lpstr>
      <vt:lpstr>Presentación de PowerPoint</vt:lpstr>
      <vt:lpstr>Presentación de PowerPoint</vt:lpstr>
      <vt:lpstr>Presentación de PowerPoint</vt:lpstr>
      <vt:lpstr>5. Dimensión: Información y Comunicación </vt:lpstr>
      <vt:lpstr>5. DIMENSIÓN: INFORMACIÓN Y COMUNICACIÓN </vt:lpstr>
      <vt:lpstr>5. DIMENSIÓN: INFORMACIÓN Y COMUNICACIÓN </vt:lpstr>
      <vt:lpstr>Recomendaciones para una adecuada gestión de la información y comunicación </vt:lpstr>
      <vt:lpstr>  5.1 Política Gestión Documental (Política de Archivos y Gestión Documental) </vt:lpstr>
      <vt:lpstr>  5.1 Política Gestión Documental (Política de Archivos y Gestión Documental) </vt:lpstr>
      <vt:lpstr>Presentación de PowerPoint</vt:lpstr>
      <vt:lpstr>Presentación de PowerPoint</vt:lpstr>
      <vt:lpstr>Presentación de PowerPoint</vt:lpstr>
      <vt:lpstr>5.2 Política de Gestión de la Información Estadística </vt:lpstr>
      <vt:lpstr>Presentación de PowerPoint</vt:lpstr>
      <vt:lpstr>Presentación de PowerPoint</vt:lpstr>
      <vt:lpstr>Presentación de PowerPoint</vt:lpstr>
      <vt:lpstr>Presentación de PowerPoint</vt:lpstr>
      <vt:lpstr>Presentación de PowerPoint</vt:lpstr>
      <vt:lpstr>6. Dimensión: Gestión del Conocimiento y la Innovación </vt:lpstr>
      <vt:lpstr>6. DIMENSIÓN: GESTIÓN DEL CONOCIMIENTO Y LA INNOVACIÓN </vt:lpstr>
      <vt:lpstr>6. DIMENSIÓN: GESTIÓN DEL CONOCIMIENTO Y LA INNOVACIÓN </vt:lpstr>
      <vt:lpstr>6.1 Política de Gestión del conocimiento y la innovación  </vt:lpstr>
      <vt:lpstr>6.1 Política de Gestión del conocimiento y la innovación  </vt:lpstr>
      <vt:lpstr>Presentación de PowerPoint</vt:lpstr>
      <vt:lpstr>7. Dimensión: Control Interno</vt:lpstr>
      <vt:lpstr>7. Dimensión: Control Interno </vt:lpstr>
      <vt:lpstr>Componentes del Modelo Estándar de Control Interno MECI</vt:lpstr>
      <vt:lpstr>Líneas de defensa </vt:lpstr>
      <vt:lpstr>Autodiagnóstico para la Política de Control Interno </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General MIPG Modelo Integrado de Planeación y Gddle School</dc:title>
  <dc:creator>Angelica Delgado Valencia</dc:creator>
  <cp:lastModifiedBy>Ofelia Rosa Galvan Sanchez</cp:lastModifiedBy>
  <cp:revision>157</cp:revision>
  <dcterms:modified xsi:type="dcterms:W3CDTF">2023-08-23T20:23:30Z</dcterms:modified>
</cp:coreProperties>
</file>