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351" r:id="rId6"/>
    <p:sldId id="343" r:id="rId7"/>
    <p:sldId id="344" r:id="rId8"/>
    <p:sldId id="353" r:id="rId9"/>
    <p:sldId id="354" r:id="rId10"/>
    <p:sldId id="355" r:id="rId11"/>
    <p:sldId id="356" r:id="rId12"/>
    <p:sldId id="357" r:id="rId13"/>
    <p:sldId id="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40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AC9"/>
    <a:srgbClr val="5DCDD9"/>
    <a:srgbClr val="3A566B"/>
    <a:srgbClr val="1A2131"/>
    <a:srgbClr val="BA4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0D1C9-E675-4E86-93BC-0B8FB39B7A4B}" v="675" dt="2020-10-21T02:44:03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714" autoAdjust="0"/>
  </p:normalViewPr>
  <p:slideViewPr>
    <p:cSldViewPr snapToGrid="0" showGuides="1">
      <p:cViewPr varScale="1">
        <p:scale>
          <a:sx n="72" d="100"/>
          <a:sy n="72" d="100"/>
        </p:scale>
        <p:origin x="618" y="78"/>
      </p:cViewPr>
      <p:guideLst>
        <p:guide orient="horz" pos="2328"/>
        <p:guide pos="3840"/>
        <p:guide orient="horz" pos="624"/>
        <p:guide orient="horz" pos="40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4E85E-3628-4489-A936-065E0206770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36F7-77F5-477B-A903-8750EF7C15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9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5C83-A4B7-4A94-B844-32156BEDE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B78E-734A-4824-BF7A-60B17932E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ABCC-BA9D-40C3-9143-5EF6FE9E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9E748-857C-437C-9D3B-A4872259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0E15F-DFD8-4620-841D-124041B0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0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8E94-4C5D-4AB2-AD12-DA0D0825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0575C-32C2-46CB-AE73-7ECAF25FE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66AF9-0508-4140-A987-580B3805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B7E3-C623-42F7-ACB2-151ED114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4083C-98B8-48B9-99AB-633C1127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9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46BD0-B5A0-4B51-932D-38F2C0C54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9C27E-7B49-4197-B9FC-6CD17ADC0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F8CB7-9C84-48C1-9CBF-B3371834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BB1B6-D4BB-453D-963B-CA5077A9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D65A-3ABF-48ED-88FD-8BE70A91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03FC-A7E5-48DD-BBB9-CC6FE113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AD8A-D955-460A-B281-ACEA3D23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F4C3C-59BF-4D8D-BF75-9946255D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4597-040A-47E1-971B-E28027BA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BCB4F-ABA1-45AF-9F15-9D990F08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5FB1-4927-466B-8AC6-1817BA9A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3F9E-A217-4DC9-91AE-C316D26BB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70176-6356-494C-B006-20A5D7AF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51CF-BDB4-47B6-9F58-A0DEE8F4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10849-EC49-48D3-8E55-263CCF2B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1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A1E7-EA08-4A60-8C71-4C7886EE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7586-EC51-4E5F-940D-BE9C1291D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FDF8C-92CE-4478-8FA1-2443BE16D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360D-06D2-426D-B2D4-6DBC3D2B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D213B-5C28-4229-B1EE-1BA4D7A3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436AF-3F63-4231-BC72-F4FE5555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5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CFB3-04EF-4295-8ECD-CE0FDFF4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6A6EE-DEE7-4CD1-BBED-E3EF6845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797AB-C2DD-4EFE-8EFE-B468C8F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C013A-0933-4A9D-89C2-7F196C874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859C0-8142-43A8-9C15-C5D6A2E6D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9FFC0-0C44-498E-AC48-C3DB5A44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1C689-527E-4EA2-9F18-0BDAE47B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963AC-97B2-45C1-85A0-62C47120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4AAB-4F74-4362-A104-9181AF68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C606D-B4CB-4CCC-AAC8-5BD7BA90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2C71C-C4FF-48FF-9159-C982D374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BBD44-4B55-4902-AC63-E43074A8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0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88991-552A-4DC1-9DF0-061FFAB2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94343-E6B8-452A-BC4F-E034B8F4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B0FFB-3DA0-46C4-B922-328153DD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4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9154-F38E-43B1-A4D4-75F64FB8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1EB93-C342-47C5-80C3-9CBA0CB74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ACB1E-DE51-4CBB-9A36-213262E83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09B42-4805-45A5-A53C-C9C6E960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771B9-651C-4C1E-8B2D-C5BE8DA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A1F1C-CFF6-4132-9464-5D63A906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E7BE-1D09-4AC1-A32E-B1BE5728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BE75B-8AA3-4266-BB60-750DEDA67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73F9D-BE20-4CCD-BD59-6B72668C8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9B3EC-83CC-4CD1-B6B4-AA400CB9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53B68-8FFF-4BC7-A5CC-32B752ED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2EA49-C7AF-4135-9636-17DE5848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9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EDC94-7668-44E5-B048-83B56340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5CAD0-0975-42BF-897A-241E1EEE2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0AB3C-9A47-4062-B791-978270FA8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4C58-FA62-45F4-A96E-40C49D52AEA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237D5-379D-4047-B911-4FE50AA49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3A8-5F07-4A96-AD0D-71AF8CE78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9944-944D-4CCD-B088-42500AB2AC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7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E5qduzxSZsPwSj2uK_3YLyYvwgLFOe9E/view?usp=shari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73018-A568-4540-B255-A284DDBE6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9" b="46860"/>
          <a:stretch/>
        </p:blipFill>
        <p:spPr>
          <a:xfrm>
            <a:off x="1" y="0"/>
            <a:ext cx="12192000" cy="34151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0DD77C-56D4-4A58-9B31-AB7464C0DFB5}"/>
              </a:ext>
            </a:extLst>
          </p:cNvPr>
          <p:cNvSpPr/>
          <p:nvPr/>
        </p:nvSpPr>
        <p:spPr>
          <a:xfrm>
            <a:off x="0" y="0"/>
            <a:ext cx="12192000" cy="3415115"/>
          </a:xfrm>
          <a:prstGeom prst="rect">
            <a:avLst/>
          </a:prstGeom>
          <a:solidFill>
            <a:srgbClr val="1A213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03408A-0371-427A-AF4B-9653F70CC4A1}"/>
              </a:ext>
            </a:extLst>
          </p:cNvPr>
          <p:cNvSpPr/>
          <p:nvPr/>
        </p:nvSpPr>
        <p:spPr>
          <a:xfrm>
            <a:off x="5397500" y="2730500"/>
            <a:ext cx="1397000" cy="1397000"/>
          </a:xfrm>
          <a:prstGeom prst="rect">
            <a:avLst/>
          </a:prstGeom>
          <a:solidFill>
            <a:srgbClr val="1A2131">
              <a:alpha val="97000"/>
            </a:srgbClr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EFFDC-D8E5-4D19-9612-FA9E5CC84444}"/>
              </a:ext>
            </a:extLst>
          </p:cNvPr>
          <p:cNvSpPr txBox="1"/>
          <p:nvPr/>
        </p:nvSpPr>
        <p:spPr>
          <a:xfrm>
            <a:off x="1676400" y="4328180"/>
            <a:ext cx="8839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+mj-lt"/>
                <a:cs typeface="Segoe UI Semibold" panose="020B0702040204020203" pitchFamily="34" charset="0"/>
              </a:rPr>
              <a:t>INFORME DE GESTIÓN COMTAC 2019 - 2020</a:t>
            </a:r>
            <a:endParaRPr lang="en-US" sz="4400" dirty="0"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Freeform 777">
            <a:extLst>
              <a:ext uri="{FF2B5EF4-FFF2-40B4-BE49-F238E27FC236}">
                <a16:creationId xmlns:a16="http://schemas.microsoft.com/office/drawing/2014/main" id="{C00096D0-404F-4E95-8810-824C5520807A}"/>
              </a:ext>
            </a:extLst>
          </p:cNvPr>
          <p:cNvSpPr>
            <a:spLocks noEditPoints="1"/>
          </p:cNvSpPr>
          <p:nvPr/>
        </p:nvSpPr>
        <p:spPr bwMode="auto">
          <a:xfrm>
            <a:off x="5833665" y="3166665"/>
            <a:ext cx="524670" cy="524670"/>
          </a:xfrm>
          <a:custGeom>
            <a:avLst/>
            <a:gdLst>
              <a:gd name="T0" fmla="*/ 328 w 904"/>
              <a:gd name="T1" fmla="*/ 702 h 903"/>
              <a:gd name="T2" fmla="*/ 315 w 904"/>
              <a:gd name="T3" fmla="*/ 666 h 903"/>
              <a:gd name="T4" fmla="*/ 283 w 904"/>
              <a:gd name="T5" fmla="*/ 620 h 903"/>
              <a:gd name="T6" fmla="*/ 406 w 904"/>
              <a:gd name="T7" fmla="*/ 324 h 903"/>
              <a:gd name="T8" fmla="*/ 467 w 904"/>
              <a:gd name="T9" fmla="*/ 330 h 903"/>
              <a:gd name="T10" fmla="*/ 651 w 904"/>
              <a:gd name="T11" fmla="*/ 596 h 903"/>
              <a:gd name="T12" fmla="*/ 597 w 904"/>
              <a:gd name="T13" fmla="*/ 650 h 903"/>
              <a:gd name="T14" fmla="*/ 581 w 904"/>
              <a:gd name="T15" fmla="*/ 684 h 903"/>
              <a:gd name="T16" fmla="*/ 573 w 904"/>
              <a:gd name="T17" fmla="*/ 723 h 903"/>
              <a:gd name="T18" fmla="*/ 691 w 904"/>
              <a:gd name="T19" fmla="*/ 578 h 903"/>
              <a:gd name="T20" fmla="*/ 556 w 904"/>
              <a:gd name="T21" fmla="*/ 294 h 903"/>
              <a:gd name="T22" fmla="*/ 584 w 904"/>
              <a:gd name="T23" fmla="*/ 264 h 903"/>
              <a:gd name="T24" fmla="*/ 605 w 904"/>
              <a:gd name="T25" fmla="*/ 228 h 903"/>
              <a:gd name="T26" fmla="*/ 616 w 904"/>
              <a:gd name="T27" fmla="*/ 188 h 903"/>
              <a:gd name="T28" fmla="*/ 614 w 904"/>
              <a:gd name="T29" fmla="*/ 132 h 903"/>
              <a:gd name="T30" fmla="*/ 589 w 904"/>
              <a:gd name="T31" fmla="*/ 73 h 903"/>
              <a:gd name="T32" fmla="*/ 545 w 904"/>
              <a:gd name="T33" fmla="*/ 28 h 903"/>
              <a:gd name="T34" fmla="*/ 486 w 904"/>
              <a:gd name="T35" fmla="*/ 3 h 903"/>
              <a:gd name="T36" fmla="*/ 418 w 904"/>
              <a:gd name="T37" fmla="*/ 3 h 903"/>
              <a:gd name="T38" fmla="*/ 359 w 904"/>
              <a:gd name="T39" fmla="*/ 28 h 903"/>
              <a:gd name="T40" fmla="*/ 315 w 904"/>
              <a:gd name="T41" fmla="*/ 73 h 903"/>
              <a:gd name="T42" fmla="*/ 289 w 904"/>
              <a:gd name="T43" fmla="*/ 132 h 903"/>
              <a:gd name="T44" fmla="*/ 287 w 904"/>
              <a:gd name="T45" fmla="*/ 188 h 903"/>
              <a:gd name="T46" fmla="*/ 299 w 904"/>
              <a:gd name="T47" fmla="*/ 228 h 903"/>
              <a:gd name="T48" fmla="*/ 319 w 904"/>
              <a:gd name="T49" fmla="*/ 264 h 903"/>
              <a:gd name="T50" fmla="*/ 348 w 904"/>
              <a:gd name="T51" fmla="*/ 294 h 903"/>
              <a:gd name="T52" fmla="*/ 212 w 904"/>
              <a:gd name="T53" fmla="*/ 578 h 903"/>
              <a:gd name="T54" fmla="*/ 149 w 904"/>
              <a:gd name="T55" fmla="*/ 573 h 903"/>
              <a:gd name="T56" fmla="*/ 87 w 904"/>
              <a:gd name="T57" fmla="*/ 592 h 903"/>
              <a:gd name="T58" fmla="*/ 38 w 904"/>
              <a:gd name="T59" fmla="*/ 632 h 903"/>
              <a:gd name="T60" fmla="*/ 7 w 904"/>
              <a:gd name="T61" fmla="*/ 688 h 903"/>
              <a:gd name="T62" fmla="*/ 1 w 904"/>
              <a:gd name="T63" fmla="*/ 754 h 903"/>
              <a:gd name="T64" fmla="*/ 20 w 904"/>
              <a:gd name="T65" fmla="*/ 816 h 903"/>
              <a:gd name="T66" fmla="*/ 61 w 904"/>
              <a:gd name="T67" fmla="*/ 865 h 903"/>
              <a:gd name="T68" fmla="*/ 117 w 904"/>
              <a:gd name="T69" fmla="*/ 895 h 903"/>
              <a:gd name="T70" fmla="*/ 182 w 904"/>
              <a:gd name="T71" fmla="*/ 902 h 903"/>
              <a:gd name="T72" fmla="*/ 241 w 904"/>
              <a:gd name="T73" fmla="*/ 885 h 903"/>
              <a:gd name="T74" fmla="*/ 288 w 904"/>
              <a:gd name="T75" fmla="*/ 848 h 903"/>
              <a:gd name="T76" fmla="*/ 320 w 904"/>
              <a:gd name="T77" fmla="*/ 798 h 903"/>
              <a:gd name="T78" fmla="*/ 573 w 904"/>
              <a:gd name="T79" fmla="*/ 753 h 903"/>
              <a:gd name="T80" fmla="*/ 590 w 904"/>
              <a:gd name="T81" fmla="*/ 812 h 903"/>
              <a:gd name="T82" fmla="*/ 626 w 904"/>
              <a:gd name="T83" fmla="*/ 859 h 903"/>
              <a:gd name="T84" fmla="*/ 676 w 904"/>
              <a:gd name="T85" fmla="*/ 891 h 903"/>
              <a:gd name="T86" fmla="*/ 738 w 904"/>
              <a:gd name="T87" fmla="*/ 903 h 903"/>
              <a:gd name="T88" fmla="*/ 802 w 904"/>
              <a:gd name="T89" fmla="*/ 890 h 903"/>
              <a:gd name="T90" fmla="*/ 854 w 904"/>
              <a:gd name="T91" fmla="*/ 855 h 903"/>
              <a:gd name="T92" fmla="*/ 890 w 904"/>
              <a:gd name="T93" fmla="*/ 802 h 903"/>
              <a:gd name="T94" fmla="*/ 904 w 904"/>
              <a:gd name="T95" fmla="*/ 738 h 903"/>
              <a:gd name="T96" fmla="*/ 890 w 904"/>
              <a:gd name="T97" fmla="*/ 673 h 903"/>
              <a:gd name="T98" fmla="*/ 854 w 904"/>
              <a:gd name="T99" fmla="*/ 620 h 903"/>
              <a:gd name="T100" fmla="*/ 802 w 904"/>
              <a:gd name="T101" fmla="*/ 584 h 903"/>
              <a:gd name="T102" fmla="*/ 738 w 904"/>
              <a:gd name="T103" fmla="*/ 572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4" h="903">
                <a:moveTo>
                  <a:pt x="573" y="723"/>
                </a:moveTo>
                <a:lnTo>
                  <a:pt x="331" y="723"/>
                </a:lnTo>
                <a:lnTo>
                  <a:pt x="329" y="712"/>
                </a:lnTo>
                <a:lnTo>
                  <a:pt x="328" y="702"/>
                </a:lnTo>
                <a:lnTo>
                  <a:pt x="326" y="694"/>
                </a:lnTo>
                <a:lnTo>
                  <a:pt x="323" y="684"/>
                </a:lnTo>
                <a:lnTo>
                  <a:pt x="319" y="676"/>
                </a:lnTo>
                <a:lnTo>
                  <a:pt x="315" y="666"/>
                </a:lnTo>
                <a:lnTo>
                  <a:pt x="311" y="657"/>
                </a:lnTo>
                <a:lnTo>
                  <a:pt x="306" y="650"/>
                </a:lnTo>
                <a:lnTo>
                  <a:pt x="295" y="635"/>
                </a:lnTo>
                <a:lnTo>
                  <a:pt x="283" y="620"/>
                </a:lnTo>
                <a:lnTo>
                  <a:pt x="269" y="608"/>
                </a:lnTo>
                <a:lnTo>
                  <a:pt x="253" y="597"/>
                </a:lnTo>
                <a:lnTo>
                  <a:pt x="391" y="320"/>
                </a:lnTo>
                <a:lnTo>
                  <a:pt x="406" y="324"/>
                </a:lnTo>
                <a:lnTo>
                  <a:pt x="421" y="328"/>
                </a:lnTo>
                <a:lnTo>
                  <a:pt x="436" y="330"/>
                </a:lnTo>
                <a:lnTo>
                  <a:pt x="452" y="331"/>
                </a:lnTo>
                <a:lnTo>
                  <a:pt x="467" y="330"/>
                </a:lnTo>
                <a:lnTo>
                  <a:pt x="482" y="328"/>
                </a:lnTo>
                <a:lnTo>
                  <a:pt x="497" y="324"/>
                </a:lnTo>
                <a:lnTo>
                  <a:pt x="512" y="320"/>
                </a:lnTo>
                <a:lnTo>
                  <a:pt x="651" y="596"/>
                </a:lnTo>
                <a:lnTo>
                  <a:pt x="636" y="608"/>
                </a:lnTo>
                <a:lnTo>
                  <a:pt x="621" y="620"/>
                </a:lnTo>
                <a:lnTo>
                  <a:pt x="609" y="634"/>
                </a:lnTo>
                <a:lnTo>
                  <a:pt x="597" y="650"/>
                </a:lnTo>
                <a:lnTo>
                  <a:pt x="593" y="658"/>
                </a:lnTo>
                <a:lnTo>
                  <a:pt x="589" y="666"/>
                </a:lnTo>
                <a:lnTo>
                  <a:pt x="584" y="676"/>
                </a:lnTo>
                <a:lnTo>
                  <a:pt x="581" y="684"/>
                </a:lnTo>
                <a:lnTo>
                  <a:pt x="578" y="694"/>
                </a:lnTo>
                <a:lnTo>
                  <a:pt x="576" y="702"/>
                </a:lnTo>
                <a:lnTo>
                  <a:pt x="575" y="712"/>
                </a:lnTo>
                <a:lnTo>
                  <a:pt x="573" y="723"/>
                </a:lnTo>
                <a:close/>
                <a:moveTo>
                  <a:pt x="738" y="572"/>
                </a:moveTo>
                <a:lnTo>
                  <a:pt x="723" y="573"/>
                </a:lnTo>
                <a:lnTo>
                  <a:pt x="706" y="575"/>
                </a:lnTo>
                <a:lnTo>
                  <a:pt x="691" y="578"/>
                </a:lnTo>
                <a:lnTo>
                  <a:pt x="678" y="583"/>
                </a:lnTo>
                <a:lnTo>
                  <a:pt x="539" y="306"/>
                </a:lnTo>
                <a:lnTo>
                  <a:pt x="548" y="300"/>
                </a:lnTo>
                <a:lnTo>
                  <a:pt x="556" y="294"/>
                </a:lnTo>
                <a:lnTo>
                  <a:pt x="564" y="287"/>
                </a:lnTo>
                <a:lnTo>
                  <a:pt x="571" y="280"/>
                </a:lnTo>
                <a:lnTo>
                  <a:pt x="578" y="272"/>
                </a:lnTo>
                <a:lnTo>
                  <a:pt x="584" y="264"/>
                </a:lnTo>
                <a:lnTo>
                  <a:pt x="591" y="256"/>
                </a:lnTo>
                <a:lnTo>
                  <a:pt x="596" y="247"/>
                </a:lnTo>
                <a:lnTo>
                  <a:pt x="600" y="238"/>
                </a:lnTo>
                <a:lnTo>
                  <a:pt x="605" y="228"/>
                </a:lnTo>
                <a:lnTo>
                  <a:pt x="609" y="219"/>
                </a:lnTo>
                <a:lnTo>
                  <a:pt x="612" y="208"/>
                </a:lnTo>
                <a:lnTo>
                  <a:pt x="614" y="198"/>
                </a:lnTo>
                <a:lnTo>
                  <a:pt x="616" y="188"/>
                </a:lnTo>
                <a:lnTo>
                  <a:pt x="617" y="177"/>
                </a:lnTo>
                <a:lnTo>
                  <a:pt x="617" y="165"/>
                </a:lnTo>
                <a:lnTo>
                  <a:pt x="616" y="149"/>
                </a:lnTo>
                <a:lnTo>
                  <a:pt x="614" y="132"/>
                </a:lnTo>
                <a:lnTo>
                  <a:pt x="610" y="116"/>
                </a:lnTo>
                <a:lnTo>
                  <a:pt x="605" y="101"/>
                </a:lnTo>
                <a:lnTo>
                  <a:pt x="597" y="87"/>
                </a:lnTo>
                <a:lnTo>
                  <a:pt x="589" y="73"/>
                </a:lnTo>
                <a:lnTo>
                  <a:pt x="580" y="60"/>
                </a:lnTo>
                <a:lnTo>
                  <a:pt x="569" y="48"/>
                </a:lnTo>
                <a:lnTo>
                  <a:pt x="557" y="37"/>
                </a:lnTo>
                <a:lnTo>
                  <a:pt x="545" y="28"/>
                </a:lnTo>
                <a:lnTo>
                  <a:pt x="531" y="20"/>
                </a:lnTo>
                <a:lnTo>
                  <a:pt x="517" y="13"/>
                </a:lnTo>
                <a:lnTo>
                  <a:pt x="501" y="7"/>
                </a:lnTo>
                <a:lnTo>
                  <a:pt x="486" y="3"/>
                </a:lnTo>
                <a:lnTo>
                  <a:pt x="468" y="1"/>
                </a:lnTo>
                <a:lnTo>
                  <a:pt x="452" y="0"/>
                </a:lnTo>
                <a:lnTo>
                  <a:pt x="435" y="1"/>
                </a:lnTo>
                <a:lnTo>
                  <a:pt x="418" y="3"/>
                </a:lnTo>
                <a:lnTo>
                  <a:pt x="403" y="7"/>
                </a:lnTo>
                <a:lnTo>
                  <a:pt x="387" y="13"/>
                </a:lnTo>
                <a:lnTo>
                  <a:pt x="373" y="20"/>
                </a:lnTo>
                <a:lnTo>
                  <a:pt x="359" y="28"/>
                </a:lnTo>
                <a:lnTo>
                  <a:pt x="346" y="37"/>
                </a:lnTo>
                <a:lnTo>
                  <a:pt x="334" y="48"/>
                </a:lnTo>
                <a:lnTo>
                  <a:pt x="324" y="60"/>
                </a:lnTo>
                <a:lnTo>
                  <a:pt x="315" y="73"/>
                </a:lnTo>
                <a:lnTo>
                  <a:pt x="306" y="87"/>
                </a:lnTo>
                <a:lnTo>
                  <a:pt x="299" y="101"/>
                </a:lnTo>
                <a:lnTo>
                  <a:pt x="294" y="116"/>
                </a:lnTo>
                <a:lnTo>
                  <a:pt x="289" y="132"/>
                </a:lnTo>
                <a:lnTo>
                  <a:pt x="287" y="149"/>
                </a:lnTo>
                <a:lnTo>
                  <a:pt x="286" y="165"/>
                </a:lnTo>
                <a:lnTo>
                  <a:pt x="286" y="177"/>
                </a:lnTo>
                <a:lnTo>
                  <a:pt x="287" y="188"/>
                </a:lnTo>
                <a:lnTo>
                  <a:pt x="289" y="198"/>
                </a:lnTo>
                <a:lnTo>
                  <a:pt x="291" y="208"/>
                </a:lnTo>
                <a:lnTo>
                  <a:pt x="295" y="219"/>
                </a:lnTo>
                <a:lnTo>
                  <a:pt x="299" y="228"/>
                </a:lnTo>
                <a:lnTo>
                  <a:pt x="303" y="238"/>
                </a:lnTo>
                <a:lnTo>
                  <a:pt x="308" y="247"/>
                </a:lnTo>
                <a:lnTo>
                  <a:pt x="313" y="256"/>
                </a:lnTo>
                <a:lnTo>
                  <a:pt x="319" y="264"/>
                </a:lnTo>
                <a:lnTo>
                  <a:pt x="326" y="272"/>
                </a:lnTo>
                <a:lnTo>
                  <a:pt x="332" y="280"/>
                </a:lnTo>
                <a:lnTo>
                  <a:pt x="340" y="287"/>
                </a:lnTo>
                <a:lnTo>
                  <a:pt x="348" y="294"/>
                </a:lnTo>
                <a:lnTo>
                  <a:pt x="356" y="300"/>
                </a:lnTo>
                <a:lnTo>
                  <a:pt x="364" y="306"/>
                </a:lnTo>
                <a:lnTo>
                  <a:pt x="226" y="583"/>
                </a:lnTo>
                <a:lnTo>
                  <a:pt x="212" y="578"/>
                </a:lnTo>
                <a:lnTo>
                  <a:pt x="197" y="575"/>
                </a:lnTo>
                <a:lnTo>
                  <a:pt x="182" y="573"/>
                </a:lnTo>
                <a:lnTo>
                  <a:pt x="166" y="572"/>
                </a:lnTo>
                <a:lnTo>
                  <a:pt x="149" y="573"/>
                </a:lnTo>
                <a:lnTo>
                  <a:pt x="133" y="575"/>
                </a:lnTo>
                <a:lnTo>
                  <a:pt x="117" y="579"/>
                </a:lnTo>
                <a:lnTo>
                  <a:pt x="102" y="584"/>
                </a:lnTo>
                <a:lnTo>
                  <a:pt x="87" y="592"/>
                </a:lnTo>
                <a:lnTo>
                  <a:pt x="74" y="601"/>
                </a:lnTo>
                <a:lnTo>
                  <a:pt x="61" y="609"/>
                </a:lnTo>
                <a:lnTo>
                  <a:pt x="49" y="620"/>
                </a:lnTo>
                <a:lnTo>
                  <a:pt x="38" y="632"/>
                </a:lnTo>
                <a:lnTo>
                  <a:pt x="29" y="645"/>
                </a:lnTo>
                <a:lnTo>
                  <a:pt x="20" y="658"/>
                </a:lnTo>
                <a:lnTo>
                  <a:pt x="14" y="673"/>
                </a:lnTo>
                <a:lnTo>
                  <a:pt x="7" y="688"/>
                </a:lnTo>
                <a:lnTo>
                  <a:pt x="4" y="705"/>
                </a:lnTo>
                <a:lnTo>
                  <a:pt x="1" y="721"/>
                </a:lnTo>
                <a:lnTo>
                  <a:pt x="0" y="738"/>
                </a:lnTo>
                <a:lnTo>
                  <a:pt x="1" y="754"/>
                </a:lnTo>
                <a:lnTo>
                  <a:pt x="4" y="771"/>
                </a:lnTo>
                <a:lnTo>
                  <a:pt x="7" y="786"/>
                </a:lnTo>
                <a:lnTo>
                  <a:pt x="14" y="802"/>
                </a:lnTo>
                <a:lnTo>
                  <a:pt x="20" y="816"/>
                </a:lnTo>
                <a:lnTo>
                  <a:pt x="29" y="830"/>
                </a:lnTo>
                <a:lnTo>
                  <a:pt x="38" y="843"/>
                </a:lnTo>
                <a:lnTo>
                  <a:pt x="49" y="855"/>
                </a:lnTo>
                <a:lnTo>
                  <a:pt x="61" y="865"/>
                </a:lnTo>
                <a:lnTo>
                  <a:pt x="74" y="875"/>
                </a:lnTo>
                <a:lnTo>
                  <a:pt x="87" y="883"/>
                </a:lnTo>
                <a:lnTo>
                  <a:pt x="102" y="890"/>
                </a:lnTo>
                <a:lnTo>
                  <a:pt x="117" y="895"/>
                </a:lnTo>
                <a:lnTo>
                  <a:pt x="133" y="900"/>
                </a:lnTo>
                <a:lnTo>
                  <a:pt x="149" y="902"/>
                </a:lnTo>
                <a:lnTo>
                  <a:pt x="166" y="903"/>
                </a:lnTo>
                <a:lnTo>
                  <a:pt x="182" y="902"/>
                </a:lnTo>
                <a:lnTo>
                  <a:pt x="197" y="900"/>
                </a:lnTo>
                <a:lnTo>
                  <a:pt x="212" y="897"/>
                </a:lnTo>
                <a:lnTo>
                  <a:pt x="227" y="891"/>
                </a:lnTo>
                <a:lnTo>
                  <a:pt x="241" y="885"/>
                </a:lnTo>
                <a:lnTo>
                  <a:pt x="254" y="877"/>
                </a:lnTo>
                <a:lnTo>
                  <a:pt x="266" y="869"/>
                </a:lnTo>
                <a:lnTo>
                  <a:pt x="277" y="859"/>
                </a:lnTo>
                <a:lnTo>
                  <a:pt x="288" y="848"/>
                </a:lnTo>
                <a:lnTo>
                  <a:pt x="298" y="838"/>
                </a:lnTo>
                <a:lnTo>
                  <a:pt x="306" y="825"/>
                </a:lnTo>
                <a:lnTo>
                  <a:pt x="314" y="812"/>
                </a:lnTo>
                <a:lnTo>
                  <a:pt x="320" y="798"/>
                </a:lnTo>
                <a:lnTo>
                  <a:pt x="325" y="783"/>
                </a:lnTo>
                <a:lnTo>
                  <a:pt x="329" y="768"/>
                </a:lnTo>
                <a:lnTo>
                  <a:pt x="331" y="753"/>
                </a:lnTo>
                <a:lnTo>
                  <a:pt x="573" y="753"/>
                </a:lnTo>
                <a:lnTo>
                  <a:pt x="576" y="768"/>
                </a:lnTo>
                <a:lnTo>
                  <a:pt x="579" y="783"/>
                </a:lnTo>
                <a:lnTo>
                  <a:pt x="583" y="798"/>
                </a:lnTo>
                <a:lnTo>
                  <a:pt x="590" y="812"/>
                </a:lnTo>
                <a:lnTo>
                  <a:pt x="597" y="825"/>
                </a:lnTo>
                <a:lnTo>
                  <a:pt x="606" y="838"/>
                </a:lnTo>
                <a:lnTo>
                  <a:pt x="615" y="848"/>
                </a:lnTo>
                <a:lnTo>
                  <a:pt x="626" y="859"/>
                </a:lnTo>
                <a:lnTo>
                  <a:pt x="638" y="869"/>
                </a:lnTo>
                <a:lnTo>
                  <a:pt x="650" y="877"/>
                </a:lnTo>
                <a:lnTo>
                  <a:pt x="663" y="885"/>
                </a:lnTo>
                <a:lnTo>
                  <a:pt x="676" y="891"/>
                </a:lnTo>
                <a:lnTo>
                  <a:pt x="691" y="897"/>
                </a:lnTo>
                <a:lnTo>
                  <a:pt x="706" y="900"/>
                </a:lnTo>
                <a:lnTo>
                  <a:pt x="721" y="902"/>
                </a:lnTo>
                <a:lnTo>
                  <a:pt x="738" y="903"/>
                </a:lnTo>
                <a:lnTo>
                  <a:pt x="755" y="902"/>
                </a:lnTo>
                <a:lnTo>
                  <a:pt x="771" y="900"/>
                </a:lnTo>
                <a:lnTo>
                  <a:pt x="787" y="895"/>
                </a:lnTo>
                <a:lnTo>
                  <a:pt x="802" y="890"/>
                </a:lnTo>
                <a:lnTo>
                  <a:pt x="817" y="883"/>
                </a:lnTo>
                <a:lnTo>
                  <a:pt x="830" y="875"/>
                </a:lnTo>
                <a:lnTo>
                  <a:pt x="843" y="865"/>
                </a:lnTo>
                <a:lnTo>
                  <a:pt x="854" y="855"/>
                </a:lnTo>
                <a:lnTo>
                  <a:pt x="865" y="843"/>
                </a:lnTo>
                <a:lnTo>
                  <a:pt x="875" y="830"/>
                </a:lnTo>
                <a:lnTo>
                  <a:pt x="883" y="816"/>
                </a:lnTo>
                <a:lnTo>
                  <a:pt x="890" y="802"/>
                </a:lnTo>
                <a:lnTo>
                  <a:pt x="896" y="786"/>
                </a:lnTo>
                <a:lnTo>
                  <a:pt x="900" y="771"/>
                </a:lnTo>
                <a:lnTo>
                  <a:pt x="903" y="754"/>
                </a:lnTo>
                <a:lnTo>
                  <a:pt x="904" y="738"/>
                </a:lnTo>
                <a:lnTo>
                  <a:pt x="903" y="721"/>
                </a:lnTo>
                <a:lnTo>
                  <a:pt x="900" y="705"/>
                </a:lnTo>
                <a:lnTo>
                  <a:pt x="896" y="688"/>
                </a:lnTo>
                <a:lnTo>
                  <a:pt x="890" y="673"/>
                </a:lnTo>
                <a:lnTo>
                  <a:pt x="883" y="658"/>
                </a:lnTo>
                <a:lnTo>
                  <a:pt x="875" y="645"/>
                </a:lnTo>
                <a:lnTo>
                  <a:pt x="865" y="632"/>
                </a:lnTo>
                <a:lnTo>
                  <a:pt x="854" y="620"/>
                </a:lnTo>
                <a:lnTo>
                  <a:pt x="843" y="609"/>
                </a:lnTo>
                <a:lnTo>
                  <a:pt x="830" y="601"/>
                </a:lnTo>
                <a:lnTo>
                  <a:pt x="817" y="592"/>
                </a:lnTo>
                <a:lnTo>
                  <a:pt x="802" y="584"/>
                </a:lnTo>
                <a:lnTo>
                  <a:pt x="787" y="579"/>
                </a:lnTo>
                <a:lnTo>
                  <a:pt x="771" y="575"/>
                </a:lnTo>
                <a:lnTo>
                  <a:pt x="755" y="573"/>
                </a:lnTo>
                <a:lnTo>
                  <a:pt x="738" y="572"/>
                </a:lnTo>
                <a:lnTo>
                  <a:pt x="738" y="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502400"/>
            <a:chOff x="197699" y="177800"/>
            <a:chExt cx="11796602" cy="6502400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F2A63207-4154-4E45-9646-7952B676A4FF}"/>
                </a:ext>
              </a:extLst>
            </p:cNvPr>
            <p:cNvSpPr/>
            <p:nvPr/>
          </p:nvSpPr>
          <p:spPr>
            <a:xfrm flipV="1">
              <a:off x="197699" y="6065099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7ADC1034-374F-46CA-9747-DD1BA77DE935}"/>
                </a:ext>
              </a:extLst>
            </p:cNvPr>
            <p:cNvSpPr/>
            <p:nvPr/>
          </p:nvSpPr>
          <p:spPr>
            <a:xfrm flipH="1" flipV="1">
              <a:off x="11379200" y="6065099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78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CDC298-9A66-4C7D-B27B-1783708387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13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03408A-0371-427A-AF4B-9653F70CC4A1}"/>
              </a:ext>
            </a:extLst>
          </p:cNvPr>
          <p:cNvSpPr/>
          <p:nvPr/>
        </p:nvSpPr>
        <p:spPr>
          <a:xfrm>
            <a:off x="4356100" y="1689100"/>
            <a:ext cx="3479800" cy="3479800"/>
          </a:xfrm>
          <a:prstGeom prst="rect">
            <a:avLst/>
          </a:prstGeom>
          <a:solidFill>
            <a:srgbClr val="1A2131">
              <a:alpha val="70000"/>
            </a:srgbClr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502400"/>
            <a:chOff x="197699" y="177800"/>
            <a:chExt cx="11796602" cy="6502400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F2A63207-4154-4E45-9646-7952B676A4FF}"/>
                </a:ext>
              </a:extLst>
            </p:cNvPr>
            <p:cNvSpPr/>
            <p:nvPr/>
          </p:nvSpPr>
          <p:spPr>
            <a:xfrm flipV="1">
              <a:off x="197699" y="6065099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7ADC1034-374F-46CA-9747-DD1BA77DE935}"/>
                </a:ext>
              </a:extLst>
            </p:cNvPr>
            <p:cNvSpPr/>
            <p:nvPr/>
          </p:nvSpPr>
          <p:spPr>
            <a:xfrm flipH="1" flipV="1">
              <a:off x="11379200" y="6065099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D173A3-2E2A-4298-8580-9D3FDC07EBFF}"/>
              </a:ext>
            </a:extLst>
          </p:cNvPr>
          <p:cNvSpPr txBox="1"/>
          <p:nvPr/>
        </p:nvSpPr>
        <p:spPr>
          <a:xfrm>
            <a:off x="4559300" y="3090447"/>
            <a:ext cx="307340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CO" sz="4400" spc="-5" dirty="0">
                <a:solidFill>
                  <a:schemeClr val="bg1"/>
                </a:solidFill>
              </a:rPr>
              <a:t>Gracias.</a:t>
            </a:r>
            <a:endParaRPr lang="en-US" sz="4400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3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15101"/>
            <a:chOff x="197699" y="177800"/>
            <a:chExt cx="11796602" cy="615101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49" name="Rectángulo 48"/>
          <p:cNvSpPr/>
          <p:nvPr/>
        </p:nvSpPr>
        <p:spPr>
          <a:xfrm>
            <a:off x="0" y="5563673"/>
            <a:ext cx="12192000" cy="129432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0" y="5563673"/>
            <a:ext cx="12192000" cy="129432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982872" y="390482"/>
            <a:ext cx="82327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 b="1">
                <a:latin typeface="+mj-lt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PLAN DE TRABAJO 2019 - 2020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B4BA5660-614A-CA45-8E3A-FAD8B0A2F8AE}"/>
              </a:ext>
            </a:extLst>
          </p:cNvPr>
          <p:cNvSpPr/>
          <p:nvPr/>
        </p:nvSpPr>
        <p:spPr>
          <a:xfrm>
            <a:off x="306692" y="1600581"/>
            <a:ext cx="3204000" cy="498205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5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98F10FF-71DA-3348-B823-316EE90F884D}"/>
              </a:ext>
            </a:extLst>
          </p:cNvPr>
          <p:cNvSpPr/>
          <p:nvPr/>
        </p:nvSpPr>
        <p:spPr>
          <a:xfrm>
            <a:off x="712633" y="4175122"/>
            <a:ext cx="3006904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A6C58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COMTAC 2019 - 2020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4298B8A9-79D0-4543-A463-64E66177003D}"/>
              </a:ext>
            </a:extLst>
          </p:cNvPr>
          <p:cNvSpPr/>
          <p:nvPr/>
        </p:nvSpPr>
        <p:spPr>
          <a:xfrm>
            <a:off x="4156693" y="1600581"/>
            <a:ext cx="3476204" cy="11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D5CDA05D-7B24-AC48-B8FB-D9E0D9B64266}"/>
              </a:ext>
            </a:extLst>
          </p:cNvPr>
          <p:cNvSpPr/>
          <p:nvPr/>
        </p:nvSpPr>
        <p:spPr>
          <a:xfrm>
            <a:off x="3986364" y="1600580"/>
            <a:ext cx="471425" cy="471425"/>
          </a:xfrm>
          <a:prstGeom prst="rect">
            <a:avLst/>
          </a:prstGeom>
          <a:solidFill>
            <a:srgbClr val="2F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8FAE3EDE-76E2-C541-BE21-02B903CC9339}"/>
              </a:ext>
            </a:extLst>
          </p:cNvPr>
          <p:cNvSpPr/>
          <p:nvPr/>
        </p:nvSpPr>
        <p:spPr>
          <a:xfrm>
            <a:off x="3986364" y="2072006"/>
            <a:ext cx="170329" cy="651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CBBBB51E-0F6E-B544-A5C0-E5773D91D2E5}"/>
              </a:ext>
            </a:extLst>
          </p:cNvPr>
          <p:cNvSpPr/>
          <p:nvPr/>
        </p:nvSpPr>
        <p:spPr>
          <a:xfrm>
            <a:off x="4669068" y="1620849"/>
            <a:ext cx="18000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EXPECTATIVAS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3400069C-D36D-2D49-BD5F-30BE8F03A88C}"/>
              </a:ext>
            </a:extLst>
          </p:cNvPr>
          <p:cNvSpPr/>
          <p:nvPr/>
        </p:nvSpPr>
        <p:spPr>
          <a:xfrm>
            <a:off x="4669070" y="2075442"/>
            <a:ext cx="278751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A6C58"/>
              </a:buClr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Consultar las expectativas de las Cajas de Compensación en temas de servicio a trabajar.</a:t>
            </a:r>
          </a:p>
        </p:txBody>
      </p:sp>
      <p:cxnSp>
        <p:nvCxnSpPr>
          <p:cNvPr id="28" name="Straight Connector 94">
            <a:extLst>
              <a:ext uri="{FF2B5EF4-FFF2-40B4-BE49-F238E27FC236}">
                <a16:creationId xmlns:a16="http://schemas.microsoft.com/office/drawing/2014/main" id="{0864A01F-C92E-4C45-9E2F-1E555C6F376D}"/>
              </a:ext>
            </a:extLst>
          </p:cNvPr>
          <p:cNvCxnSpPr/>
          <p:nvPr/>
        </p:nvCxnSpPr>
        <p:spPr>
          <a:xfrm>
            <a:off x="712633" y="3857123"/>
            <a:ext cx="35574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99">
            <a:extLst>
              <a:ext uri="{FF2B5EF4-FFF2-40B4-BE49-F238E27FC236}">
                <a16:creationId xmlns:a16="http://schemas.microsoft.com/office/drawing/2014/main" id="{F4330436-BBDB-A04F-9286-2551489C1BAB}"/>
              </a:ext>
            </a:extLst>
          </p:cNvPr>
          <p:cNvSpPr/>
          <p:nvPr/>
        </p:nvSpPr>
        <p:spPr>
          <a:xfrm>
            <a:off x="4156693" y="2901516"/>
            <a:ext cx="3476204" cy="11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" name="Rectangle 100">
            <a:extLst>
              <a:ext uri="{FF2B5EF4-FFF2-40B4-BE49-F238E27FC236}">
                <a16:creationId xmlns:a16="http://schemas.microsoft.com/office/drawing/2014/main" id="{91F6C20F-23E7-E443-B2EE-6C694128A212}"/>
              </a:ext>
            </a:extLst>
          </p:cNvPr>
          <p:cNvSpPr/>
          <p:nvPr/>
        </p:nvSpPr>
        <p:spPr>
          <a:xfrm>
            <a:off x="3986364" y="2901515"/>
            <a:ext cx="471425" cy="471425"/>
          </a:xfrm>
          <a:prstGeom prst="rect">
            <a:avLst/>
          </a:prstGeom>
          <a:solidFill>
            <a:srgbClr val="2F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endParaRPr kumimoji="0" lang="es-CO" sz="36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Rectangle 101">
            <a:extLst>
              <a:ext uri="{FF2B5EF4-FFF2-40B4-BE49-F238E27FC236}">
                <a16:creationId xmlns:a16="http://schemas.microsoft.com/office/drawing/2014/main" id="{0BE2A417-02D4-724E-B84F-2E135C43CFBB}"/>
              </a:ext>
            </a:extLst>
          </p:cNvPr>
          <p:cNvSpPr/>
          <p:nvPr/>
        </p:nvSpPr>
        <p:spPr>
          <a:xfrm>
            <a:off x="3986364" y="3372941"/>
            <a:ext cx="170329" cy="651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Rectangle 102">
            <a:extLst>
              <a:ext uri="{FF2B5EF4-FFF2-40B4-BE49-F238E27FC236}">
                <a16:creationId xmlns:a16="http://schemas.microsoft.com/office/drawing/2014/main" id="{BB65D6A6-E5F7-614F-B3C3-3DCFA6EC9B85}"/>
              </a:ext>
            </a:extLst>
          </p:cNvPr>
          <p:cNvSpPr/>
          <p:nvPr/>
        </p:nvSpPr>
        <p:spPr>
          <a:xfrm>
            <a:off x="4669069" y="2921784"/>
            <a:ext cx="18000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REFERENCIACIÓN</a:t>
            </a:r>
          </a:p>
        </p:txBody>
      </p:sp>
      <p:sp>
        <p:nvSpPr>
          <p:cNvPr id="34" name="Rectangle 103">
            <a:extLst>
              <a:ext uri="{FF2B5EF4-FFF2-40B4-BE49-F238E27FC236}">
                <a16:creationId xmlns:a16="http://schemas.microsoft.com/office/drawing/2014/main" id="{F2019961-FB44-6946-86A3-94E3AD238532}"/>
              </a:ext>
            </a:extLst>
          </p:cNvPr>
          <p:cNvSpPr/>
          <p:nvPr/>
        </p:nvSpPr>
        <p:spPr>
          <a:xfrm>
            <a:off x="4669070" y="3376377"/>
            <a:ext cx="278751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A6C58"/>
              </a:buClr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Consolidar las buenas prácticas y referenciación para aplicar en procesos de atención al usuario.</a:t>
            </a:r>
          </a:p>
        </p:txBody>
      </p:sp>
      <p:sp>
        <p:nvSpPr>
          <p:cNvPr id="43" name="Rectangle 107">
            <a:extLst>
              <a:ext uri="{FF2B5EF4-FFF2-40B4-BE49-F238E27FC236}">
                <a16:creationId xmlns:a16="http://schemas.microsoft.com/office/drawing/2014/main" id="{0C637226-8DD0-BD4A-9DE4-0A54B486FD51}"/>
              </a:ext>
            </a:extLst>
          </p:cNvPr>
          <p:cNvSpPr/>
          <p:nvPr/>
        </p:nvSpPr>
        <p:spPr>
          <a:xfrm>
            <a:off x="4156693" y="4228957"/>
            <a:ext cx="3476204" cy="11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4" name="Rectangle 108">
            <a:extLst>
              <a:ext uri="{FF2B5EF4-FFF2-40B4-BE49-F238E27FC236}">
                <a16:creationId xmlns:a16="http://schemas.microsoft.com/office/drawing/2014/main" id="{22A6206B-6BFB-9943-868D-31D8C79C5456}"/>
              </a:ext>
            </a:extLst>
          </p:cNvPr>
          <p:cNvSpPr/>
          <p:nvPr/>
        </p:nvSpPr>
        <p:spPr>
          <a:xfrm>
            <a:off x="3986364" y="4228956"/>
            <a:ext cx="471425" cy="471425"/>
          </a:xfrm>
          <a:prstGeom prst="rect">
            <a:avLst/>
          </a:prstGeom>
          <a:solidFill>
            <a:srgbClr val="2F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  <a:endParaRPr kumimoji="0" lang="es-CO" sz="36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5" name="Rectangle 109">
            <a:extLst>
              <a:ext uri="{FF2B5EF4-FFF2-40B4-BE49-F238E27FC236}">
                <a16:creationId xmlns:a16="http://schemas.microsoft.com/office/drawing/2014/main" id="{BC02C4BD-7FCA-BB41-8BF7-2E3FF7AE068C}"/>
              </a:ext>
            </a:extLst>
          </p:cNvPr>
          <p:cNvSpPr/>
          <p:nvPr/>
        </p:nvSpPr>
        <p:spPr>
          <a:xfrm>
            <a:off x="3986364" y="4700382"/>
            <a:ext cx="170329" cy="651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6" name="Rectangle 110">
            <a:extLst>
              <a:ext uri="{FF2B5EF4-FFF2-40B4-BE49-F238E27FC236}">
                <a16:creationId xmlns:a16="http://schemas.microsoft.com/office/drawing/2014/main" id="{53420B52-F2F1-0647-9801-74EE680147A8}"/>
              </a:ext>
            </a:extLst>
          </p:cNvPr>
          <p:cNvSpPr/>
          <p:nvPr/>
        </p:nvSpPr>
        <p:spPr>
          <a:xfrm>
            <a:off x="4669068" y="4249225"/>
            <a:ext cx="18000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ATENCIÓN DE PQR Y PLANES DE MEJORA</a:t>
            </a:r>
          </a:p>
        </p:txBody>
      </p:sp>
      <p:sp>
        <p:nvSpPr>
          <p:cNvPr id="47" name="Rectangle 111">
            <a:extLst>
              <a:ext uri="{FF2B5EF4-FFF2-40B4-BE49-F238E27FC236}">
                <a16:creationId xmlns:a16="http://schemas.microsoft.com/office/drawing/2014/main" id="{09E8131A-0CE8-F141-BD62-20BDDA8DBB37}"/>
              </a:ext>
            </a:extLst>
          </p:cNvPr>
          <p:cNvSpPr/>
          <p:nvPr/>
        </p:nvSpPr>
        <p:spPr>
          <a:xfrm>
            <a:off x="4669070" y="4770078"/>
            <a:ext cx="278751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A6C58"/>
              </a:buClr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Participar en la revisión de la circular 007 de 2019, socializarla y asegurar la adopción de los cambios.</a:t>
            </a:r>
          </a:p>
        </p:txBody>
      </p:sp>
      <p:sp>
        <p:nvSpPr>
          <p:cNvPr id="51" name="Rectangle 115">
            <a:extLst>
              <a:ext uri="{FF2B5EF4-FFF2-40B4-BE49-F238E27FC236}">
                <a16:creationId xmlns:a16="http://schemas.microsoft.com/office/drawing/2014/main" id="{88155C5E-C7AC-4240-8B66-4B16FE6A41F5}"/>
              </a:ext>
            </a:extLst>
          </p:cNvPr>
          <p:cNvSpPr/>
          <p:nvPr/>
        </p:nvSpPr>
        <p:spPr>
          <a:xfrm>
            <a:off x="8409103" y="1600581"/>
            <a:ext cx="3476204" cy="11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116">
            <a:extLst>
              <a:ext uri="{FF2B5EF4-FFF2-40B4-BE49-F238E27FC236}">
                <a16:creationId xmlns:a16="http://schemas.microsoft.com/office/drawing/2014/main" id="{601653A4-0D2F-4940-A56E-686798330825}"/>
              </a:ext>
            </a:extLst>
          </p:cNvPr>
          <p:cNvSpPr/>
          <p:nvPr/>
        </p:nvSpPr>
        <p:spPr>
          <a:xfrm>
            <a:off x="8238774" y="1600580"/>
            <a:ext cx="471425" cy="471425"/>
          </a:xfrm>
          <a:prstGeom prst="rect">
            <a:avLst/>
          </a:prstGeom>
          <a:solidFill>
            <a:srgbClr val="2F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>
                <a:solidFill>
                  <a:prstClr val="white"/>
                </a:solidFill>
                <a:latin typeface="+mj-lt"/>
              </a:rPr>
              <a:t>5</a:t>
            </a:r>
            <a:endParaRPr kumimoji="0" lang="es-CO" sz="36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117">
            <a:extLst>
              <a:ext uri="{FF2B5EF4-FFF2-40B4-BE49-F238E27FC236}">
                <a16:creationId xmlns:a16="http://schemas.microsoft.com/office/drawing/2014/main" id="{04D1ABC6-3E4D-DE48-876C-BEE24EB29B06}"/>
              </a:ext>
            </a:extLst>
          </p:cNvPr>
          <p:cNvSpPr/>
          <p:nvPr/>
        </p:nvSpPr>
        <p:spPr>
          <a:xfrm>
            <a:off x="8238774" y="2072006"/>
            <a:ext cx="170329" cy="651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118">
            <a:extLst>
              <a:ext uri="{FF2B5EF4-FFF2-40B4-BE49-F238E27FC236}">
                <a16:creationId xmlns:a16="http://schemas.microsoft.com/office/drawing/2014/main" id="{98CE392B-D9B4-4D4C-B310-1C1B08931A7D}"/>
              </a:ext>
            </a:extLst>
          </p:cNvPr>
          <p:cNvSpPr/>
          <p:nvPr/>
        </p:nvSpPr>
        <p:spPr>
          <a:xfrm>
            <a:off x="8921478" y="1620849"/>
            <a:ext cx="18000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MODIFICACIÓN CIRCULAR 004/2016</a:t>
            </a:r>
          </a:p>
        </p:txBody>
      </p:sp>
      <p:sp>
        <p:nvSpPr>
          <p:cNvPr id="55" name="Rectangle 119">
            <a:extLst>
              <a:ext uri="{FF2B5EF4-FFF2-40B4-BE49-F238E27FC236}">
                <a16:creationId xmlns:a16="http://schemas.microsoft.com/office/drawing/2014/main" id="{91607905-1B92-C547-A522-1E0D881D24E0}"/>
              </a:ext>
            </a:extLst>
          </p:cNvPr>
          <p:cNvSpPr/>
          <p:nvPr/>
        </p:nvSpPr>
        <p:spPr>
          <a:xfrm>
            <a:off x="8921480" y="2075442"/>
            <a:ext cx="278751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A6C58"/>
              </a:buClr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Hacer un análisis de normatividad y proponer modificaciones a la Circular 004/2016.</a:t>
            </a:r>
          </a:p>
        </p:txBody>
      </p:sp>
      <p:grpSp>
        <p:nvGrpSpPr>
          <p:cNvPr id="75" name="Group 3">
            <a:extLst>
              <a:ext uri="{FF2B5EF4-FFF2-40B4-BE49-F238E27FC236}">
                <a16:creationId xmlns:a16="http://schemas.microsoft.com/office/drawing/2014/main" id="{D2905870-4988-A742-9F09-157545266C8D}"/>
              </a:ext>
            </a:extLst>
          </p:cNvPr>
          <p:cNvGrpSpPr/>
          <p:nvPr/>
        </p:nvGrpSpPr>
        <p:grpSpPr>
          <a:xfrm>
            <a:off x="712633" y="2213852"/>
            <a:ext cx="1142625" cy="1107996"/>
            <a:chOff x="7747000" y="2905125"/>
            <a:chExt cx="314326" cy="304800"/>
          </a:xfrm>
        </p:grpSpPr>
        <p:sp>
          <p:nvSpPr>
            <p:cNvPr id="76" name="Freeform 4">
              <a:extLst>
                <a:ext uri="{FF2B5EF4-FFF2-40B4-BE49-F238E27FC236}">
                  <a16:creationId xmlns:a16="http://schemas.microsoft.com/office/drawing/2014/main" id="{5D4A3CCA-E329-AA47-8565-E8769CEE8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2905125"/>
              <a:ext cx="314325" cy="304800"/>
            </a:xfrm>
            <a:custGeom>
              <a:avLst/>
              <a:gdLst>
                <a:gd name="T0" fmla="*/ 66 w 84"/>
                <a:gd name="T1" fmla="*/ 80 h 80"/>
                <a:gd name="T2" fmla="*/ 8 w 84"/>
                <a:gd name="T3" fmla="*/ 80 h 80"/>
                <a:gd name="T4" fmla="*/ 0 w 84"/>
                <a:gd name="T5" fmla="*/ 72 h 80"/>
                <a:gd name="T6" fmla="*/ 0 w 84"/>
                <a:gd name="T7" fmla="*/ 8 h 80"/>
                <a:gd name="T8" fmla="*/ 8 w 84"/>
                <a:gd name="T9" fmla="*/ 0 h 80"/>
                <a:gd name="T10" fmla="*/ 76 w 84"/>
                <a:gd name="T11" fmla="*/ 0 h 80"/>
                <a:gd name="T12" fmla="*/ 84 w 84"/>
                <a:gd name="T13" fmla="*/ 8 h 80"/>
                <a:gd name="T14" fmla="*/ 84 w 84"/>
                <a:gd name="T15" fmla="*/ 60 h 80"/>
                <a:gd name="T16" fmla="*/ 66 w 84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0">
                  <a:moveTo>
                    <a:pt x="66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4" y="80"/>
                    <a:pt x="0" y="76"/>
                    <a:pt x="0" y="7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0" y="0"/>
                    <a:pt x="84" y="4"/>
                    <a:pt x="84" y="8"/>
                  </a:cubicBezTo>
                  <a:cubicBezTo>
                    <a:pt x="84" y="60"/>
                    <a:pt x="84" y="60"/>
                    <a:pt x="84" y="60"/>
                  </a:cubicBezTo>
                  <a:lnTo>
                    <a:pt x="66" y="80"/>
                  </a:lnTo>
                  <a:close/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8A87907-3691-B144-819A-4DD95F2C5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6713" y="3133725"/>
              <a:ext cx="74613" cy="76200"/>
            </a:xfrm>
            <a:custGeom>
              <a:avLst/>
              <a:gdLst>
                <a:gd name="T0" fmla="*/ 0 w 47"/>
                <a:gd name="T1" fmla="*/ 48 h 48"/>
                <a:gd name="T2" fmla="*/ 0 w 47"/>
                <a:gd name="T3" fmla="*/ 0 h 48"/>
                <a:gd name="T4" fmla="*/ 47 w 47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8">
                  <a:moveTo>
                    <a:pt x="0" y="48"/>
                  </a:moveTo>
                  <a:lnTo>
                    <a:pt x="0" y="0"/>
                  </a:lnTo>
                  <a:lnTo>
                    <a:pt x="47" y="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Line 58">
              <a:extLst>
                <a:ext uri="{FF2B5EF4-FFF2-40B4-BE49-F238E27FC236}">
                  <a16:creationId xmlns:a16="http://schemas.microsoft.com/office/drawing/2014/main" id="{05872337-BD2D-8A48-93CF-85F5560E4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3513" y="2981325"/>
              <a:ext cx="241300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Line 59">
              <a:extLst>
                <a:ext uri="{FF2B5EF4-FFF2-40B4-BE49-F238E27FC236}">
                  <a16:creationId xmlns:a16="http://schemas.microsoft.com/office/drawing/2014/main" id="{A107A9DB-2423-A743-B814-019C73207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3513" y="3057525"/>
              <a:ext cx="241300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Line 60">
              <a:extLst>
                <a:ext uri="{FF2B5EF4-FFF2-40B4-BE49-F238E27FC236}">
                  <a16:creationId xmlns:a16="http://schemas.microsoft.com/office/drawing/2014/main" id="{DBA69290-1883-3B4C-8D30-E0F20B67C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3513" y="3133725"/>
              <a:ext cx="166688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Line 61">
              <a:extLst>
                <a:ext uri="{FF2B5EF4-FFF2-40B4-BE49-F238E27FC236}">
                  <a16:creationId xmlns:a16="http://schemas.microsoft.com/office/drawing/2014/main" id="{A89F3EFD-2194-3344-9D65-1C52678BB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37488" y="2943225"/>
              <a:ext cx="0" cy="22860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6" name="Picture 2" descr="Check Mark Icon Square Ok PNG Transparent Background, Free Download #45026  - FreeIconsPNG">
            <a:extLst>
              <a:ext uri="{FF2B5EF4-FFF2-40B4-BE49-F238E27FC236}">
                <a16:creationId xmlns:a16="http://schemas.microsoft.com/office/drawing/2014/main" id="{699920C0-CFC6-44F7-A347-7B2926D3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89" y="1413170"/>
            <a:ext cx="715741" cy="7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eck Mark Icon Square Ok PNG Transparent Background, Free Download #45026  - FreeIconsPNG">
            <a:extLst>
              <a:ext uri="{FF2B5EF4-FFF2-40B4-BE49-F238E27FC236}">
                <a16:creationId xmlns:a16="http://schemas.microsoft.com/office/drawing/2014/main" id="{C472F15B-C7A6-4F35-A95E-A42F85C6E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89" y="2693017"/>
            <a:ext cx="715741" cy="7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eck Mark Icon Square Ok PNG Transparent Background, Free Download #45026  - FreeIconsPNG">
            <a:extLst>
              <a:ext uri="{FF2B5EF4-FFF2-40B4-BE49-F238E27FC236}">
                <a16:creationId xmlns:a16="http://schemas.microsoft.com/office/drawing/2014/main" id="{8FFF4F14-4DD6-4C74-B240-87CFA8F8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89" y="3997772"/>
            <a:ext cx="715741" cy="7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heck Mark Icon Square Ok PNG Transparent Background, Free Download #45026  - FreeIconsPNG">
            <a:extLst>
              <a:ext uri="{FF2B5EF4-FFF2-40B4-BE49-F238E27FC236}">
                <a16:creationId xmlns:a16="http://schemas.microsoft.com/office/drawing/2014/main" id="{7201ABC1-8E8D-413B-80F5-99224DA43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283" y="1413170"/>
            <a:ext cx="715741" cy="7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107">
            <a:extLst>
              <a:ext uri="{FF2B5EF4-FFF2-40B4-BE49-F238E27FC236}">
                <a16:creationId xmlns:a16="http://schemas.microsoft.com/office/drawing/2014/main" id="{3CBA1330-EA2F-4312-AA9D-79F12E6FA7DA}"/>
              </a:ext>
            </a:extLst>
          </p:cNvPr>
          <p:cNvSpPr/>
          <p:nvPr/>
        </p:nvSpPr>
        <p:spPr>
          <a:xfrm>
            <a:off x="4156693" y="5524228"/>
            <a:ext cx="3476204" cy="11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2" name="Rectangle 108">
            <a:extLst>
              <a:ext uri="{FF2B5EF4-FFF2-40B4-BE49-F238E27FC236}">
                <a16:creationId xmlns:a16="http://schemas.microsoft.com/office/drawing/2014/main" id="{747FDDC7-1FDB-44C2-981A-5538F92D1A0B}"/>
              </a:ext>
            </a:extLst>
          </p:cNvPr>
          <p:cNvSpPr/>
          <p:nvPr/>
        </p:nvSpPr>
        <p:spPr>
          <a:xfrm>
            <a:off x="3986364" y="5524227"/>
            <a:ext cx="471425" cy="471425"/>
          </a:xfrm>
          <a:prstGeom prst="rect">
            <a:avLst/>
          </a:prstGeom>
          <a:solidFill>
            <a:srgbClr val="2F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</a:t>
            </a:r>
            <a:endParaRPr kumimoji="0" lang="es-CO" sz="36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3" name="Rectangle 109">
            <a:extLst>
              <a:ext uri="{FF2B5EF4-FFF2-40B4-BE49-F238E27FC236}">
                <a16:creationId xmlns:a16="http://schemas.microsoft.com/office/drawing/2014/main" id="{69A01081-357E-4212-B965-8FBF9D00D078}"/>
              </a:ext>
            </a:extLst>
          </p:cNvPr>
          <p:cNvSpPr/>
          <p:nvPr/>
        </p:nvSpPr>
        <p:spPr>
          <a:xfrm>
            <a:off x="3986364" y="5995653"/>
            <a:ext cx="170329" cy="651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4" name="Rectangle 110">
            <a:extLst>
              <a:ext uri="{FF2B5EF4-FFF2-40B4-BE49-F238E27FC236}">
                <a16:creationId xmlns:a16="http://schemas.microsoft.com/office/drawing/2014/main" id="{9239864F-E980-4902-930E-F8BB6B16DCEC}"/>
              </a:ext>
            </a:extLst>
          </p:cNvPr>
          <p:cNvSpPr/>
          <p:nvPr/>
        </p:nvSpPr>
        <p:spPr>
          <a:xfrm>
            <a:off x="4669068" y="5544496"/>
            <a:ext cx="18000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REGLAMENTO COMTAC</a:t>
            </a:r>
          </a:p>
        </p:txBody>
      </p:sp>
      <p:sp>
        <p:nvSpPr>
          <p:cNvPr id="82" name="Rectangle 111">
            <a:extLst>
              <a:ext uri="{FF2B5EF4-FFF2-40B4-BE49-F238E27FC236}">
                <a16:creationId xmlns:a16="http://schemas.microsoft.com/office/drawing/2014/main" id="{479229B4-3B50-44AD-AA41-E0765710C7C6}"/>
              </a:ext>
            </a:extLst>
          </p:cNvPr>
          <p:cNvSpPr/>
          <p:nvPr/>
        </p:nvSpPr>
        <p:spPr>
          <a:xfrm>
            <a:off x="4669070" y="6065349"/>
            <a:ext cx="278751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A6C58"/>
              </a:buClr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Revisar los lineamientos para la gestión del Comité de Atención e Interacción con el Ciudadano.</a:t>
            </a:r>
          </a:p>
        </p:txBody>
      </p:sp>
      <p:pic>
        <p:nvPicPr>
          <p:cNvPr id="84" name="Picture 2" descr="Check Mark Icon Square Ok PNG Transparent Background, Free Download #45026  - FreeIconsPNG">
            <a:extLst>
              <a:ext uri="{FF2B5EF4-FFF2-40B4-BE49-F238E27FC236}">
                <a16:creationId xmlns:a16="http://schemas.microsoft.com/office/drawing/2014/main" id="{5C482919-FDA8-4079-B505-B3B3F4FE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89" y="5293043"/>
            <a:ext cx="715741" cy="7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115">
            <a:extLst>
              <a:ext uri="{FF2B5EF4-FFF2-40B4-BE49-F238E27FC236}">
                <a16:creationId xmlns:a16="http://schemas.microsoft.com/office/drawing/2014/main" id="{958D5069-5A5E-4E3E-ACDF-9BC2330FE997}"/>
              </a:ext>
            </a:extLst>
          </p:cNvPr>
          <p:cNvSpPr/>
          <p:nvPr/>
        </p:nvSpPr>
        <p:spPr>
          <a:xfrm>
            <a:off x="8412164" y="3075875"/>
            <a:ext cx="3476204" cy="1836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8" name="Rectangle 116">
            <a:extLst>
              <a:ext uri="{FF2B5EF4-FFF2-40B4-BE49-F238E27FC236}">
                <a16:creationId xmlns:a16="http://schemas.microsoft.com/office/drawing/2014/main" id="{695D9AC3-1049-4375-AB4C-DB6FB0FDA0DB}"/>
              </a:ext>
            </a:extLst>
          </p:cNvPr>
          <p:cNvSpPr/>
          <p:nvPr/>
        </p:nvSpPr>
        <p:spPr>
          <a:xfrm>
            <a:off x="8241835" y="3075875"/>
            <a:ext cx="471425" cy="471425"/>
          </a:xfrm>
          <a:prstGeom prst="rect">
            <a:avLst/>
          </a:prstGeom>
          <a:solidFill>
            <a:srgbClr val="2F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</a:t>
            </a:r>
            <a:endParaRPr kumimoji="0" lang="es-CO" sz="36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9" name="Rectangle 117">
            <a:extLst>
              <a:ext uri="{FF2B5EF4-FFF2-40B4-BE49-F238E27FC236}">
                <a16:creationId xmlns:a16="http://schemas.microsoft.com/office/drawing/2014/main" id="{EDEE69A3-056B-40F7-8BF9-968173AB36DE}"/>
              </a:ext>
            </a:extLst>
          </p:cNvPr>
          <p:cNvSpPr/>
          <p:nvPr/>
        </p:nvSpPr>
        <p:spPr>
          <a:xfrm>
            <a:off x="8241835" y="3547301"/>
            <a:ext cx="170329" cy="651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0" name="Rectangle 118">
            <a:extLst>
              <a:ext uri="{FF2B5EF4-FFF2-40B4-BE49-F238E27FC236}">
                <a16:creationId xmlns:a16="http://schemas.microsoft.com/office/drawing/2014/main" id="{7EB3C943-6E1A-4520-8A09-2253AFE5D4FE}"/>
              </a:ext>
            </a:extLst>
          </p:cNvPr>
          <p:cNvSpPr/>
          <p:nvPr/>
        </p:nvSpPr>
        <p:spPr>
          <a:xfrm>
            <a:off x="8924538" y="3094060"/>
            <a:ext cx="221324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PROYECTO DE CIRCULAR PARTICIPACIÓN Y CONTROL SOCIAL</a:t>
            </a:r>
          </a:p>
        </p:txBody>
      </p:sp>
      <p:sp>
        <p:nvSpPr>
          <p:cNvPr id="101" name="Rectangle 119">
            <a:extLst>
              <a:ext uri="{FF2B5EF4-FFF2-40B4-BE49-F238E27FC236}">
                <a16:creationId xmlns:a16="http://schemas.microsoft.com/office/drawing/2014/main" id="{3B389757-EE06-445B-A1A9-3856F4993177}"/>
              </a:ext>
            </a:extLst>
          </p:cNvPr>
          <p:cNvSpPr/>
          <p:nvPr/>
        </p:nvSpPr>
        <p:spPr>
          <a:xfrm>
            <a:off x="8924541" y="3882043"/>
            <a:ext cx="278751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A6C58"/>
              </a:buClr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Realizar comentarios y socializar con las Cajas de Compensación, el proyecto de circular de participación y control social adelantado</a:t>
            </a:r>
            <a:r>
              <a:rPr kumimoji="0" lang="es-ES" sz="12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 por la SSF</a:t>
            </a:r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3" name="Picture 2" descr="Check Mark Icon Square Ok PNG Transparent Background, Free Download #45026  - FreeIconsPNG">
            <a:extLst>
              <a:ext uri="{FF2B5EF4-FFF2-40B4-BE49-F238E27FC236}">
                <a16:creationId xmlns:a16="http://schemas.microsoft.com/office/drawing/2014/main" id="{CC1EF740-004C-4F67-ADA8-3A03C36F5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344" y="2888465"/>
            <a:ext cx="715741" cy="7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31">
            <a:extLst>
              <a:ext uri="{FF2B5EF4-FFF2-40B4-BE49-F238E27FC236}">
                <a16:creationId xmlns:a16="http://schemas.microsoft.com/office/drawing/2014/main" id="{0CA8A99F-2A21-43D9-9F10-F40C764CE70B}"/>
              </a:ext>
            </a:extLst>
          </p:cNvPr>
          <p:cNvSpPr/>
          <p:nvPr/>
        </p:nvSpPr>
        <p:spPr>
          <a:xfrm>
            <a:off x="8399478" y="5508416"/>
            <a:ext cx="3476204" cy="11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5" name="Rectangle 132">
            <a:extLst>
              <a:ext uri="{FF2B5EF4-FFF2-40B4-BE49-F238E27FC236}">
                <a16:creationId xmlns:a16="http://schemas.microsoft.com/office/drawing/2014/main" id="{A47C1CAF-36B3-490F-BE41-596AD8C2A9EA}"/>
              </a:ext>
            </a:extLst>
          </p:cNvPr>
          <p:cNvSpPr/>
          <p:nvPr/>
        </p:nvSpPr>
        <p:spPr>
          <a:xfrm>
            <a:off x="8229149" y="5508415"/>
            <a:ext cx="471425" cy="471425"/>
          </a:xfrm>
          <a:prstGeom prst="rect">
            <a:avLst/>
          </a:prstGeom>
          <a:solidFill>
            <a:srgbClr val="2F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>
                <a:solidFill>
                  <a:prstClr val="white"/>
                </a:solidFill>
                <a:latin typeface="+mj-lt"/>
              </a:rPr>
              <a:t>7</a:t>
            </a:r>
            <a:endParaRPr kumimoji="0" lang="es-CO" sz="36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6" name="Rectangle 133">
            <a:extLst>
              <a:ext uri="{FF2B5EF4-FFF2-40B4-BE49-F238E27FC236}">
                <a16:creationId xmlns:a16="http://schemas.microsoft.com/office/drawing/2014/main" id="{923FE010-160D-42A2-9DCB-512811378FC7}"/>
              </a:ext>
            </a:extLst>
          </p:cNvPr>
          <p:cNvSpPr/>
          <p:nvPr/>
        </p:nvSpPr>
        <p:spPr>
          <a:xfrm>
            <a:off x="8229149" y="5979841"/>
            <a:ext cx="170329" cy="651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7" name="Rectangle 134">
            <a:extLst>
              <a:ext uri="{FF2B5EF4-FFF2-40B4-BE49-F238E27FC236}">
                <a16:creationId xmlns:a16="http://schemas.microsoft.com/office/drawing/2014/main" id="{B7CDA998-A593-4322-9A03-4052D7F7C50D}"/>
              </a:ext>
            </a:extLst>
          </p:cNvPr>
          <p:cNvSpPr/>
          <p:nvPr/>
        </p:nvSpPr>
        <p:spPr>
          <a:xfrm>
            <a:off x="8911853" y="5636405"/>
            <a:ext cx="180000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DIRECTORIO</a:t>
            </a:r>
          </a:p>
        </p:txBody>
      </p:sp>
      <p:sp>
        <p:nvSpPr>
          <p:cNvPr id="108" name="Rectangle 135">
            <a:extLst>
              <a:ext uri="{FF2B5EF4-FFF2-40B4-BE49-F238E27FC236}">
                <a16:creationId xmlns:a16="http://schemas.microsoft.com/office/drawing/2014/main" id="{BE4402A7-8CF7-4D56-8E1F-FC4223D6A0BC}"/>
              </a:ext>
            </a:extLst>
          </p:cNvPr>
          <p:cNvSpPr/>
          <p:nvPr/>
        </p:nvSpPr>
        <p:spPr>
          <a:xfrm>
            <a:off x="8911855" y="6049537"/>
            <a:ext cx="278751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A6C58"/>
              </a:buClr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Actualizar el directorio de Cajas de Compensación y definir la política de uso de datos.</a:t>
            </a:r>
          </a:p>
        </p:txBody>
      </p:sp>
      <p:pic>
        <p:nvPicPr>
          <p:cNvPr id="110" name="Picture 2" descr="Check Mark Icon Square Ok PNG Transparent Background, Free Download #45026  - FreeIconsPNG">
            <a:extLst>
              <a:ext uri="{FF2B5EF4-FFF2-40B4-BE49-F238E27FC236}">
                <a16:creationId xmlns:a16="http://schemas.microsoft.com/office/drawing/2014/main" id="{E6A6C9AF-EE3C-4388-9851-6FBA92F85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658" y="5277231"/>
            <a:ext cx="715741" cy="7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0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15101"/>
            <a:chOff x="197699" y="177800"/>
            <a:chExt cx="11796602" cy="615101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982872" y="390482"/>
            <a:ext cx="82327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 b="1">
                <a:latin typeface="+mj-lt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1. EXPECTATIVAS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5" name="Rounded Rectangle 2">
            <a:extLst>
              <a:ext uri="{FF2B5EF4-FFF2-40B4-BE49-F238E27FC236}">
                <a16:creationId xmlns:a16="http://schemas.microsoft.com/office/drawing/2014/main" id="{53DA5159-8E4F-4BCF-B464-CE10BA58AAF3}"/>
              </a:ext>
            </a:extLst>
          </p:cNvPr>
          <p:cNvSpPr/>
          <p:nvPr/>
        </p:nvSpPr>
        <p:spPr>
          <a:xfrm>
            <a:off x="1714148" y="1547104"/>
            <a:ext cx="6351069" cy="4575399"/>
          </a:xfrm>
          <a:prstGeom prst="roundRect">
            <a:avLst>
              <a:gd name="adj" fmla="val 7072"/>
            </a:avLst>
          </a:prstGeom>
          <a:gradFill flip="none" rotWithShape="1">
            <a:gsLst>
              <a:gs pos="0">
                <a:srgbClr val="000000">
                  <a:lumMod val="50000"/>
                  <a:lumOff val="50000"/>
                </a:srgbClr>
              </a:gs>
              <a:gs pos="48000">
                <a:srgbClr val="000000">
                  <a:lumMod val="65000"/>
                  <a:lumOff val="35000"/>
                </a:srgbClr>
              </a:gs>
              <a:gs pos="100000">
                <a:srgbClr val="000000">
                  <a:lumMod val="75000"/>
                  <a:lumOff val="2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4AC3352C-B5F6-474F-8758-8AAA0E81CFE9}"/>
              </a:ext>
            </a:extLst>
          </p:cNvPr>
          <p:cNvSpPr txBox="1">
            <a:spLocks/>
          </p:cNvSpPr>
          <p:nvPr/>
        </p:nvSpPr>
        <p:spPr>
          <a:xfrm>
            <a:off x="2058638" y="2307154"/>
            <a:ext cx="2398275" cy="22436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Segoe UI" panose="020B0502040204020203" pitchFamily="34" charset="0"/>
              </a:rPr>
              <a:t>Recolección de temas de interés para las Cajas de Compensación y socialización en el </a:t>
            </a:r>
            <a:r>
              <a:rPr kumimoji="0" lang="es-E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Segoe UI" panose="020B0502040204020203" pitchFamily="34" charset="0"/>
              </a:rPr>
              <a:t>Encuentro Nacional de Atención 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Segoe UI" panose="020B0502040204020203" pitchFamily="34" charset="0"/>
              </a:rPr>
              <a:t>Interacción con </a:t>
            </a:r>
            <a:r>
              <a:rPr lang="es-ES" sz="1800" b="0" dirty="0">
                <a:solidFill>
                  <a:srgbClr val="FFFFFF"/>
                </a:solidFill>
                <a:latin typeface="+mj-lt"/>
              </a:rPr>
              <a:t>e</a:t>
            </a:r>
            <a:r>
              <a:rPr kumimoji="0" lang="es-E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Segoe UI" panose="020B0502040204020203" pitchFamily="34" charset="0"/>
              </a:rPr>
              <a:t>l Ciudadano 2019.</a:t>
            </a:r>
            <a:endParaRPr kumimoji="0" lang="es-CO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11" name="Freeform 112">
            <a:extLst>
              <a:ext uri="{FF2B5EF4-FFF2-40B4-BE49-F238E27FC236}">
                <a16:creationId xmlns:a16="http://schemas.microsoft.com/office/drawing/2014/main" id="{056EC9F7-59CA-4538-B43C-C592306DAE8D}"/>
              </a:ext>
            </a:extLst>
          </p:cNvPr>
          <p:cNvSpPr/>
          <p:nvPr/>
        </p:nvSpPr>
        <p:spPr>
          <a:xfrm>
            <a:off x="5045241" y="1547104"/>
            <a:ext cx="6228347" cy="4575399"/>
          </a:xfrm>
          <a:custGeom>
            <a:avLst/>
            <a:gdLst>
              <a:gd name="connsiteX0" fmla="*/ 314418 w 5486400"/>
              <a:gd name="connsiteY0" fmla="*/ 0 h 4445958"/>
              <a:gd name="connsiteX1" fmla="*/ 5486400 w 5486400"/>
              <a:gd name="connsiteY1" fmla="*/ 0 h 4445958"/>
              <a:gd name="connsiteX2" fmla="*/ 5486400 w 5486400"/>
              <a:gd name="connsiteY2" fmla="*/ 4445958 h 4445958"/>
              <a:gd name="connsiteX3" fmla="*/ 314418 w 5486400"/>
              <a:gd name="connsiteY3" fmla="*/ 4445958 h 4445958"/>
              <a:gd name="connsiteX4" fmla="*/ 0 w 5486400"/>
              <a:gd name="connsiteY4" fmla="*/ 4131540 h 4445958"/>
              <a:gd name="connsiteX5" fmla="*/ 0 w 5486400"/>
              <a:gd name="connsiteY5" fmla="*/ 314418 h 4445958"/>
              <a:gd name="connsiteX6" fmla="*/ 314418 w 5486400"/>
              <a:gd name="connsiteY6" fmla="*/ 0 h 444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6400" h="4445958">
                <a:moveTo>
                  <a:pt x="314418" y="0"/>
                </a:moveTo>
                <a:lnTo>
                  <a:pt x="5486400" y="0"/>
                </a:lnTo>
                <a:lnTo>
                  <a:pt x="5486400" y="4445958"/>
                </a:lnTo>
                <a:lnTo>
                  <a:pt x="314418" y="4445958"/>
                </a:lnTo>
                <a:cubicBezTo>
                  <a:pt x="140770" y="4445958"/>
                  <a:pt x="0" y="4305188"/>
                  <a:pt x="0" y="4131540"/>
                </a:cubicBezTo>
                <a:lnTo>
                  <a:pt x="0" y="314418"/>
                </a:lnTo>
                <a:cubicBezTo>
                  <a:pt x="0" y="140770"/>
                  <a:pt x="140770" y="0"/>
                  <a:pt x="314418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2" name="Oval 51">
            <a:extLst>
              <a:ext uri="{FF2B5EF4-FFF2-40B4-BE49-F238E27FC236}">
                <a16:creationId xmlns:a16="http://schemas.microsoft.com/office/drawing/2014/main" id="{45B71649-7EA4-492A-9DEF-85B401E4F850}"/>
              </a:ext>
            </a:extLst>
          </p:cNvPr>
          <p:cNvSpPr/>
          <p:nvPr/>
        </p:nvSpPr>
        <p:spPr>
          <a:xfrm>
            <a:off x="4801402" y="1918275"/>
            <a:ext cx="487680" cy="487680"/>
          </a:xfrm>
          <a:prstGeom prst="ellipse">
            <a:avLst/>
          </a:prstGeom>
          <a:solidFill>
            <a:srgbClr val="2FBAC9"/>
          </a:solidFill>
          <a:ln w="12700" cap="flat" cmpd="sng" algn="ctr">
            <a:noFill/>
            <a:prstDash val="solid"/>
            <a:miter lim="800000"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08B371C5-2B00-4066-89DD-9D7A1F433FA6}"/>
              </a:ext>
            </a:extLst>
          </p:cNvPr>
          <p:cNvSpPr txBox="1">
            <a:spLocks/>
          </p:cNvSpPr>
          <p:nvPr/>
        </p:nvSpPr>
        <p:spPr>
          <a:xfrm>
            <a:off x="4874602" y="1995915"/>
            <a:ext cx="34128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s-CO" sz="2400" i="1">
                <a:solidFill>
                  <a:srgbClr val="FFFFFF"/>
                </a:solidFill>
                <a:latin typeface="+mj-lt"/>
              </a:rPr>
              <a:t>1</a:t>
            </a:r>
          </a:p>
        </p:txBody>
      </p:sp>
      <p:sp>
        <p:nvSpPr>
          <p:cNvPr id="114" name="Rectangle 54">
            <a:extLst>
              <a:ext uri="{FF2B5EF4-FFF2-40B4-BE49-F238E27FC236}">
                <a16:creationId xmlns:a16="http://schemas.microsoft.com/office/drawing/2014/main" id="{E346A354-77D1-48DE-9FD7-83BE5262C219}"/>
              </a:ext>
            </a:extLst>
          </p:cNvPr>
          <p:cNvSpPr/>
          <p:nvPr/>
        </p:nvSpPr>
        <p:spPr>
          <a:xfrm>
            <a:off x="5578874" y="2095825"/>
            <a:ext cx="5430021" cy="160043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s-CO" sz="1600" b="1" dirty="0">
                <a:solidFill>
                  <a:srgbClr val="000000"/>
                </a:solidFill>
                <a:latin typeface="+mj-lt"/>
              </a:rPr>
              <a:t>Escuela de servicio</a:t>
            </a:r>
          </a:p>
          <a:p>
            <a:r>
              <a:rPr lang="es-CO" sz="1600" b="1" dirty="0">
                <a:solidFill>
                  <a:srgbClr val="000000"/>
                </a:solidFill>
                <a:latin typeface="+mj-lt"/>
              </a:rPr>
              <a:t>Colsubsidio</a:t>
            </a:r>
          </a:p>
          <a:p>
            <a:endParaRPr lang="es-CO" sz="1600" b="1" dirty="0">
              <a:solidFill>
                <a:srgbClr val="000000"/>
              </a:solidFill>
              <a:latin typeface="+mj-lt"/>
            </a:endParaRPr>
          </a:p>
          <a:p>
            <a:r>
              <a:rPr lang="es-ES" sz="1400" dirty="0">
                <a:solidFill>
                  <a:srgbClr val="000000"/>
                </a:solidFill>
                <a:latin typeface="+mj-lt"/>
              </a:rPr>
              <a:t>La Escuela de Servicio de Colsubsidio es una estrategia de aprendizaje que permite desarrollar a las personas en competencias, habilidades y comportamientos enfocados en la Cultura de Servicio Corporativa.</a:t>
            </a:r>
          </a:p>
        </p:txBody>
      </p:sp>
      <p:sp>
        <p:nvSpPr>
          <p:cNvPr id="121" name="Oval 97">
            <a:extLst>
              <a:ext uri="{FF2B5EF4-FFF2-40B4-BE49-F238E27FC236}">
                <a16:creationId xmlns:a16="http://schemas.microsoft.com/office/drawing/2014/main" id="{B908BAD8-3F1D-4F71-B3E5-FAF78E99966D}"/>
              </a:ext>
            </a:extLst>
          </p:cNvPr>
          <p:cNvSpPr/>
          <p:nvPr/>
        </p:nvSpPr>
        <p:spPr>
          <a:xfrm>
            <a:off x="4801402" y="4234022"/>
            <a:ext cx="487680" cy="487680"/>
          </a:xfrm>
          <a:prstGeom prst="ellipse">
            <a:avLst/>
          </a:prstGeom>
          <a:solidFill>
            <a:srgbClr val="2FBAC9"/>
          </a:solidFill>
          <a:ln w="12700" cap="flat" cmpd="sng" algn="ctr">
            <a:noFill/>
            <a:prstDash val="solid"/>
            <a:miter lim="800000"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8DA2F18D-2D66-44B4-A982-631488CB1FCE}"/>
              </a:ext>
            </a:extLst>
          </p:cNvPr>
          <p:cNvSpPr txBox="1">
            <a:spLocks/>
          </p:cNvSpPr>
          <p:nvPr/>
        </p:nvSpPr>
        <p:spPr>
          <a:xfrm>
            <a:off x="4874602" y="4306671"/>
            <a:ext cx="34128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s-ES" sz="2400" i="1" dirty="0">
                <a:solidFill>
                  <a:srgbClr val="FFFFFF"/>
                </a:solidFill>
                <a:latin typeface="+mj-lt"/>
              </a:rPr>
              <a:t>2</a:t>
            </a:r>
            <a:endParaRPr lang="es-CO" sz="2400" i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Rectangle 100">
            <a:extLst>
              <a:ext uri="{FF2B5EF4-FFF2-40B4-BE49-F238E27FC236}">
                <a16:creationId xmlns:a16="http://schemas.microsoft.com/office/drawing/2014/main" id="{D33CEED7-779C-4FB8-BBE6-9623A6E1D72A}"/>
              </a:ext>
            </a:extLst>
          </p:cNvPr>
          <p:cNvSpPr/>
          <p:nvPr/>
        </p:nvSpPr>
        <p:spPr>
          <a:xfrm>
            <a:off x="5578874" y="4387120"/>
            <a:ext cx="5430021" cy="138499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s-CO" sz="1600" b="1" dirty="0" err="1">
                <a:solidFill>
                  <a:srgbClr val="000000"/>
                </a:solidFill>
                <a:latin typeface="+mj-lt"/>
              </a:rPr>
              <a:t>Digiturno</a:t>
            </a:r>
            <a:r>
              <a:rPr lang="es-CO" sz="1600" b="1" dirty="0">
                <a:solidFill>
                  <a:srgbClr val="000000"/>
                </a:solidFill>
                <a:latin typeface="+mj-lt"/>
              </a:rPr>
              <a:t> app</a:t>
            </a:r>
          </a:p>
          <a:p>
            <a:r>
              <a:rPr lang="es-CO" sz="1600" b="1" dirty="0" err="1">
                <a:solidFill>
                  <a:srgbClr val="000000"/>
                </a:solidFill>
                <a:latin typeface="+mj-lt"/>
              </a:rPr>
              <a:t>Comfiar</a:t>
            </a:r>
            <a:endParaRPr lang="es-CO" sz="1600" b="1" dirty="0">
              <a:solidFill>
                <a:srgbClr val="000000"/>
              </a:solidFill>
              <a:latin typeface="+mj-lt"/>
            </a:endParaRPr>
          </a:p>
          <a:p>
            <a:endParaRPr lang="es-CO" sz="1600" dirty="0">
              <a:solidFill>
                <a:srgbClr val="000000"/>
              </a:solidFill>
              <a:latin typeface="+mj-lt"/>
            </a:endParaRPr>
          </a:p>
          <a:p>
            <a:r>
              <a:rPr lang="es-ES" sz="1400" dirty="0">
                <a:solidFill>
                  <a:srgbClr val="000000"/>
                </a:solidFill>
                <a:latin typeface="+mj-lt"/>
              </a:rPr>
              <a:t>Es una solución orientada a optimizar el ciclo de servicio en las organizaciones. Genera experiencias de satisfacción en los usuarios y mejora la eficiencia de la atención.</a:t>
            </a:r>
          </a:p>
        </p:txBody>
      </p:sp>
    </p:spTree>
    <p:extLst>
      <p:ext uri="{BB962C8B-B14F-4D97-AF65-F5344CB8AC3E}">
        <p14:creationId xmlns:p14="http://schemas.microsoft.com/office/powerpoint/2010/main" val="293125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15101"/>
            <a:chOff x="197699" y="177800"/>
            <a:chExt cx="11796602" cy="615101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982872" y="390482"/>
            <a:ext cx="82327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 b="1">
                <a:latin typeface="+mj-lt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black"/>
                </a:solidFill>
                <a:latin typeface="Century Gothic"/>
              </a:rPr>
              <a:t>2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. REFERENCIACIÓN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68" name="Freeform 3">
            <a:extLst>
              <a:ext uri="{FF2B5EF4-FFF2-40B4-BE49-F238E27FC236}">
                <a16:creationId xmlns:a16="http://schemas.microsoft.com/office/drawing/2014/main" id="{C1282836-A15B-4279-B7C3-3ABAE96FAB50}"/>
              </a:ext>
            </a:extLst>
          </p:cNvPr>
          <p:cNvSpPr/>
          <p:nvPr/>
        </p:nvSpPr>
        <p:spPr>
          <a:xfrm>
            <a:off x="3974719" y="3859306"/>
            <a:ext cx="1623350" cy="2156012"/>
          </a:xfrm>
          <a:custGeom>
            <a:avLst/>
            <a:gdLst>
              <a:gd name="connsiteX0" fmla="*/ 470370 w 1219200"/>
              <a:gd name="connsiteY0" fmla="*/ 0 h 1619250"/>
              <a:gd name="connsiteX1" fmla="*/ 748830 w 1219200"/>
              <a:gd name="connsiteY1" fmla="*/ 0 h 1619250"/>
              <a:gd name="connsiteX2" fmla="*/ 748830 w 1219200"/>
              <a:gd name="connsiteY2" fmla="*/ 28495 h 1619250"/>
              <a:gd name="connsiteX3" fmla="*/ 748830 w 1219200"/>
              <a:gd name="connsiteY3" fmla="*/ 415626 h 1619250"/>
              <a:gd name="connsiteX4" fmla="*/ 1219200 w 1219200"/>
              <a:gd name="connsiteY4" fmla="*/ 1009916 h 1619250"/>
              <a:gd name="connsiteX5" fmla="*/ 609600 w 1219200"/>
              <a:gd name="connsiteY5" fmla="*/ 1619250 h 1619250"/>
              <a:gd name="connsiteX6" fmla="*/ 0 w 1219200"/>
              <a:gd name="connsiteY6" fmla="*/ 1009916 h 1619250"/>
              <a:gd name="connsiteX7" fmla="*/ 470370 w 1219200"/>
              <a:gd name="connsiteY7" fmla="*/ 415626 h 1619250"/>
              <a:gd name="connsiteX8" fmla="*/ 470370 w 1219200"/>
              <a:gd name="connsiteY8" fmla="*/ 63355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" h="1619250">
                <a:moveTo>
                  <a:pt x="470370" y="0"/>
                </a:moveTo>
                <a:lnTo>
                  <a:pt x="748830" y="0"/>
                </a:lnTo>
                <a:lnTo>
                  <a:pt x="748830" y="28495"/>
                </a:lnTo>
                <a:cubicBezTo>
                  <a:pt x="748830" y="131852"/>
                  <a:pt x="748830" y="259061"/>
                  <a:pt x="748830" y="415626"/>
                </a:cubicBezTo>
                <a:cubicBezTo>
                  <a:pt x="1016000" y="479569"/>
                  <a:pt x="1219200" y="720294"/>
                  <a:pt x="1219200" y="1009916"/>
                </a:cubicBezTo>
                <a:cubicBezTo>
                  <a:pt x="1219200" y="1344673"/>
                  <a:pt x="944504" y="1619250"/>
                  <a:pt x="609600" y="1619250"/>
                </a:cubicBezTo>
                <a:cubicBezTo>
                  <a:pt x="270933" y="1619250"/>
                  <a:pt x="0" y="1344673"/>
                  <a:pt x="0" y="1009916"/>
                </a:cubicBezTo>
                <a:cubicBezTo>
                  <a:pt x="0" y="720294"/>
                  <a:pt x="203200" y="475808"/>
                  <a:pt x="470370" y="415626"/>
                </a:cubicBezTo>
                <a:cubicBezTo>
                  <a:pt x="470370" y="415626"/>
                  <a:pt x="470370" y="415626"/>
                  <a:pt x="470370" y="63355"/>
                </a:cubicBezTo>
                <a:close/>
              </a:path>
            </a:pathLst>
          </a:custGeom>
          <a:solidFill>
            <a:srgbClr val="2FBAC9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9" name="Freeform 17">
            <a:extLst>
              <a:ext uri="{FF2B5EF4-FFF2-40B4-BE49-F238E27FC236}">
                <a16:creationId xmlns:a16="http://schemas.microsoft.com/office/drawing/2014/main" id="{38C9779A-BBC0-4F6C-813B-F77CFBC17D89}"/>
              </a:ext>
            </a:extLst>
          </p:cNvPr>
          <p:cNvSpPr>
            <a:spLocks/>
          </p:cNvSpPr>
          <p:nvPr/>
        </p:nvSpPr>
        <p:spPr bwMode="auto">
          <a:xfrm>
            <a:off x="3978947" y="4391968"/>
            <a:ext cx="4314138" cy="1623350"/>
          </a:xfrm>
          <a:custGeom>
            <a:avLst/>
            <a:gdLst>
              <a:gd name="T0" fmla="*/ 541 w 861"/>
              <a:gd name="T1" fmla="*/ 125 h 324"/>
              <a:gd name="T2" fmla="*/ 320 w 861"/>
              <a:gd name="T3" fmla="*/ 125 h 324"/>
              <a:gd name="T4" fmla="*/ 125 w 861"/>
              <a:gd name="T5" fmla="*/ 125 h 324"/>
              <a:gd name="T6" fmla="*/ 125 w 861"/>
              <a:gd name="T7" fmla="*/ 58 h 324"/>
              <a:gd name="T8" fmla="*/ 125 w 861"/>
              <a:gd name="T9" fmla="*/ 4 h 324"/>
              <a:gd name="T10" fmla="*/ 0 w 861"/>
              <a:gd name="T11" fmla="*/ 162 h 324"/>
              <a:gd name="T12" fmla="*/ 162 w 861"/>
              <a:gd name="T13" fmla="*/ 324 h 324"/>
              <a:gd name="T14" fmla="*/ 320 w 861"/>
              <a:gd name="T15" fmla="*/ 198 h 324"/>
              <a:gd name="T16" fmla="*/ 541 w 861"/>
              <a:gd name="T17" fmla="*/ 198 h 324"/>
              <a:gd name="T18" fmla="*/ 699 w 861"/>
              <a:gd name="T19" fmla="*/ 324 h 324"/>
              <a:gd name="T20" fmla="*/ 861 w 861"/>
              <a:gd name="T21" fmla="*/ 162 h 324"/>
              <a:gd name="T22" fmla="*/ 699 w 861"/>
              <a:gd name="T23" fmla="*/ 0 h 324"/>
              <a:gd name="T24" fmla="*/ 541 w 861"/>
              <a:gd name="T25" fmla="*/ 125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1" h="324">
                <a:moveTo>
                  <a:pt x="541" y="125"/>
                </a:moveTo>
                <a:cubicBezTo>
                  <a:pt x="320" y="125"/>
                  <a:pt x="320" y="125"/>
                  <a:pt x="320" y="125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5" y="4"/>
                  <a:pt x="125" y="4"/>
                  <a:pt x="125" y="4"/>
                </a:cubicBezTo>
                <a:cubicBezTo>
                  <a:pt x="53" y="21"/>
                  <a:pt x="0" y="85"/>
                  <a:pt x="0" y="162"/>
                </a:cubicBezTo>
                <a:cubicBezTo>
                  <a:pt x="0" y="251"/>
                  <a:pt x="73" y="324"/>
                  <a:pt x="162" y="324"/>
                </a:cubicBezTo>
                <a:cubicBezTo>
                  <a:pt x="239" y="324"/>
                  <a:pt x="303" y="270"/>
                  <a:pt x="320" y="198"/>
                </a:cubicBezTo>
                <a:cubicBezTo>
                  <a:pt x="541" y="198"/>
                  <a:pt x="541" y="198"/>
                  <a:pt x="541" y="198"/>
                </a:cubicBezTo>
                <a:cubicBezTo>
                  <a:pt x="558" y="270"/>
                  <a:pt x="622" y="324"/>
                  <a:pt x="699" y="324"/>
                </a:cubicBezTo>
                <a:cubicBezTo>
                  <a:pt x="788" y="324"/>
                  <a:pt x="861" y="251"/>
                  <a:pt x="861" y="162"/>
                </a:cubicBezTo>
                <a:cubicBezTo>
                  <a:pt x="861" y="72"/>
                  <a:pt x="788" y="0"/>
                  <a:pt x="699" y="0"/>
                </a:cubicBezTo>
                <a:cubicBezTo>
                  <a:pt x="622" y="0"/>
                  <a:pt x="558" y="53"/>
                  <a:pt x="541" y="125"/>
                </a:cubicBezTo>
                <a:close/>
              </a:path>
            </a:pathLst>
          </a:custGeom>
          <a:solidFill>
            <a:srgbClr val="40445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CO" sz="160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0" name="Freeform 15">
            <a:extLst>
              <a:ext uri="{FF2B5EF4-FFF2-40B4-BE49-F238E27FC236}">
                <a16:creationId xmlns:a16="http://schemas.microsoft.com/office/drawing/2014/main" id="{1895D6D5-432A-4DB0-A285-34F8F8C78A7A}"/>
              </a:ext>
            </a:extLst>
          </p:cNvPr>
          <p:cNvSpPr>
            <a:spLocks/>
          </p:cNvSpPr>
          <p:nvPr/>
        </p:nvSpPr>
        <p:spPr bwMode="auto">
          <a:xfrm>
            <a:off x="6669735" y="1703294"/>
            <a:ext cx="1629692" cy="4312024"/>
          </a:xfrm>
          <a:custGeom>
            <a:avLst/>
            <a:gdLst>
              <a:gd name="T0" fmla="*/ 126 w 325"/>
              <a:gd name="T1" fmla="*/ 319 h 861"/>
              <a:gd name="T2" fmla="*/ 126 w 325"/>
              <a:gd name="T3" fmla="*/ 541 h 861"/>
              <a:gd name="T4" fmla="*/ 126 w 325"/>
              <a:gd name="T5" fmla="*/ 736 h 861"/>
              <a:gd name="T6" fmla="*/ 59 w 325"/>
              <a:gd name="T7" fmla="*/ 736 h 861"/>
              <a:gd name="T8" fmla="*/ 5 w 325"/>
              <a:gd name="T9" fmla="*/ 736 h 861"/>
              <a:gd name="T10" fmla="*/ 163 w 325"/>
              <a:gd name="T11" fmla="*/ 861 h 861"/>
              <a:gd name="T12" fmla="*/ 325 w 325"/>
              <a:gd name="T13" fmla="*/ 699 h 861"/>
              <a:gd name="T14" fmla="*/ 199 w 325"/>
              <a:gd name="T15" fmla="*/ 541 h 861"/>
              <a:gd name="T16" fmla="*/ 199 w 325"/>
              <a:gd name="T17" fmla="*/ 319 h 861"/>
              <a:gd name="T18" fmla="*/ 325 w 325"/>
              <a:gd name="T19" fmla="*/ 162 h 861"/>
              <a:gd name="T20" fmla="*/ 163 w 325"/>
              <a:gd name="T21" fmla="*/ 0 h 861"/>
              <a:gd name="T22" fmla="*/ 0 w 325"/>
              <a:gd name="T23" fmla="*/ 162 h 861"/>
              <a:gd name="T24" fmla="*/ 126 w 325"/>
              <a:gd name="T25" fmla="*/ 319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861">
                <a:moveTo>
                  <a:pt x="126" y="319"/>
                </a:moveTo>
                <a:cubicBezTo>
                  <a:pt x="126" y="541"/>
                  <a:pt x="126" y="541"/>
                  <a:pt x="126" y="541"/>
                </a:cubicBezTo>
                <a:cubicBezTo>
                  <a:pt x="126" y="736"/>
                  <a:pt x="126" y="736"/>
                  <a:pt x="126" y="736"/>
                </a:cubicBezTo>
                <a:cubicBezTo>
                  <a:pt x="59" y="736"/>
                  <a:pt x="59" y="736"/>
                  <a:pt x="59" y="736"/>
                </a:cubicBezTo>
                <a:cubicBezTo>
                  <a:pt x="5" y="736"/>
                  <a:pt x="5" y="736"/>
                  <a:pt x="5" y="736"/>
                </a:cubicBezTo>
                <a:cubicBezTo>
                  <a:pt x="22" y="807"/>
                  <a:pt x="86" y="861"/>
                  <a:pt x="163" y="861"/>
                </a:cubicBezTo>
                <a:cubicBezTo>
                  <a:pt x="252" y="861"/>
                  <a:pt x="325" y="788"/>
                  <a:pt x="325" y="699"/>
                </a:cubicBezTo>
                <a:cubicBezTo>
                  <a:pt x="325" y="622"/>
                  <a:pt x="271" y="557"/>
                  <a:pt x="199" y="541"/>
                </a:cubicBezTo>
                <a:cubicBezTo>
                  <a:pt x="199" y="319"/>
                  <a:pt x="199" y="319"/>
                  <a:pt x="199" y="319"/>
                </a:cubicBezTo>
                <a:cubicBezTo>
                  <a:pt x="271" y="303"/>
                  <a:pt x="325" y="238"/>
                  <a:pt x="325" y="162"/>
                </a:cubicBezTo>
                <a:cubicBezTo>
                  <a:pt x="325" y="72"/>
                  <a:pt x="252" y="0"/>
                  <a:pt x="163" y="0"/>
                </a:cubicBezTo>
                <a:cubicBezTo>
                  <a:pt x="73" y="0"/>
                  <a:pt x="0" y="72"/>
                  <a:pt x="0" y="162"/>
                </a:cubicBezTo>
                <a:cubicBezTo>
                  <a:pt x="0" y="238"/>
                  <a:pt x="54" y="303"/>
                  <a:pt x="126" y="319"/>
                </a:cubicBezTo>
                <a:close/>
              </a:path>
            </a:pathLst>
          </a:custGeom>
          <a:solidFill>
            <a:srgbClr val="000000">
              <a:lumMod val="50000"/>
              <a:lumOff val="50000"/>
            </a:srgb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1" name="Freeform 16">
            <a:extLst>
              <a:ext uri="{FF2B5EF4-FFF2-40B4-BE49-F238E27FC236}">
                <a16:creationId xmlns:a16="http://schemas.microsoft.com/office/drawing/2014/main" id="{A19325F1-5B6C-4A6C-B799-A101D4D84BCC}"/>
              </a:ext>
            </a:extLst>
          </p:cNvPr>
          <p:cNvSpPr>
            <a:spLocks/>
          </p:cNvSpPr>
          <p:nvPr/>
        </p:nvSpPr>
        <p:spPr bwMode="auto">
          <a:xfrm>
            <a:off x="3978947" y="1703294"/>
            <a:ext cx="4314138" cy="1623350"/>
          </a:xfrm>
          <a:custGeom>
            <a:avLst/>
            <a:gdLst>
              <a:gd name="T0" fmla="*/ 320 w 861"/>
              <a:gd name="T1" fmla="*/ 198 h 324"/>
              <a:gd name="T2" fmla="*/ 541 w 861"/>
              <a:gd name="T3" fmla="*/ 198 h 324"/>
              <a:gd name="T4" fmla="*/ 737 w 861"/>
              <a:gd name="T5" fmla="*/ 198 h 324"/>
              <a:gd name="T6" fmla="*/ 737 w 861"/>
              <a:gd name="T7" fmla="*/ 265 h 324"/>
              <a:gd name="T8" fmla="*/ 737 w 861"/>
              <a:gd name="T9" fmla="*/ 319 h 324"/>
              <a:gd name="T10" fmla="*/ 861 w 861"/>
              <a:gd name="T11" fmla="*/ 162 h 324"/>
              <a:gd name="T12" fmla="*/ 699 w 861"/>
              <a:gd name="T13" fmla="*/ 0 h 324"/>
              <a:gd name="T14" fmla="*/ 541 w 861"/>
              <a:gd name="T15" fmla="*/ 125 h 324"/>
              <a:gd name="T16" fmla="*/ 320 w 861"/>
              <a:gd name="T17" fmla="*/ 125 h 324"/>
              <a:gd name="T18" fmla="*/ 162 w 861"/>
              <a:gd name="T19" fmla="*/ 0 h 324"/>
              <a:gd name="T20" fmla="*/ 0 w 861"/>
              <a:gd name="T21" fmla="*/ 162 h 324"/>
              <a:gd name="T22" fmla="*/ 162 w 861"/>
              <a:gd name="T23" fmla="*/ 324 h 324"/>
              <a:gd name="T24" fmla="*/ 320 w 861"/>
              <a:gd name="T25" fmla="*/ 198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1" h="324">
                <a:moveTo>
                  <a:pt x="320" y="198"/>
                </a:moveTo>
                <a:cubicBezTo>
                  <a:pt x="541" y="198"/>
                  <a:pt x="541" y="198"/>
                  <a:pt x="541" y="198"/>
                </a:cubicBezTo>
                <a:cubicBezTo>
                  <a:pt x="737" y="198"/>
                  <a:pt x="737" y="198"/>
                  <a:pt x="737" y="198"/>
                </a:cubicBezTo>
                <a:cubicBezTo>
                  <a:pt x="737" y="265"/>
                  <a:pt x="737" y="265"/>
                  <a:pt x="737" y="265"/>
                </a:cubicBezTo>
                <a:cubicBezTo>
                  <a:pt x="737" y="319"/>
                  <a:pt x="737" y="319"/>
                  <a:pt x="737" y="319"/>
                </a:cubicBezTo>
                <a:cubicBezTo>
                  <a:pt x="808" y="302"/>
                  <a:pt x="861" y="238"/>
                  <a:pt x="861" y="162"/>
                </a:cubicBezTo>
                <a:cubicBezTo>
                  <a:pt x="861" y="72"/>
                  <a:pt x="788" y="0"/>
                  <a:pt x="699" y="0"/>
                </a:cubicBezTo>
                <a:cubicBezTo>
                  <a:pt x="622" y="0"/>
                  <a:pt x="558" y="53"/>
                  <a:pt x="541" y="125"/>
                </a:cubicBezTo>
                <a:cubicBezTo>
                  <a:pt x="320" y="125"/>
                  <a:pt x="320" y="125"/>
                  <a:pt x="320" y="125"/>
                </a:cubicBezTo>
                <a:cubicBezTo>
                  <a:pt x="303" y="53"/>
                  <a:pt x="239" y="0"/>
                  <a:pt x="162" y="0"/>
                </a:cubicBezTo>
                <a:cubicBezTo>
                  <a:pt x="73" y="0"/>
                  <a:pt x="0" y="72"/>
                  <a:pt x="0" y="162"/>
                </a:cubicBezTo>
                <a:cubicBezTo>
                  <a:pt x="0" y="251"/>
                  <a:pt x="73" y="324"/>
                  <a:pt x="162" y="324"/>
                </a:cubicBezTo>
                <a:cubicBezTo>
                  <a:pt x="239" y="324"/>
                  <a:pt x="303" y="270"/>
                  <a:pt x="320" y="198"/>
                </a:cubicBezTo>
                <a:close/>
              </a:path>
            </a:pathLst>
          </a:custGeom>
          <a:solidFill>
            <a:srgbClr val="5DCDD9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2" name="Freeform 5">
            <a:extLst>
              <a:ext uri="{FF2B5EF4-FFF2-40B4-BE49-F238E27FC236}">
                <a16:creationId xmlns:a16="http://schemas.microsoft.com/office/drawing/2014/main" id="{8E7FB07A-C05B-476C-9527-BBA1BADDAEB6}"/>
              </a:ext>
            </a:extLst>
          </p:cNvPr>
          <p:cNvSpPr>
            <a:spLocks/>
          </p:cNvSpPr>
          <p:nvPr/>
        </p:nvSpPr>
        <p:spPr bwMode="auto">
          <a:xfrm>
            <a:off x="3974720" y="1703294"/>
            <a:ext cx="1598299" cy="2523112"/>
          </a:xfrm>
          <a:custGeom>
            <a:avLst/>
            <a:gdLst>
              <a:gd name="connsiteX0" fmla="*/ 609600 w 1200385"/>
              <a:gd name="connsiteY0" fmla="*/ 0 h 1894956"/>
              <a:gd name="connsiteX1" fmla="*/ 1200385 w 1200385"/>
              <a:gd name="connsiteY1" fmla="*/ 466404 h 1894956"/>
              <a:gd name="connsiteX2" fmla="*/ 997185 w 1200385"/>
              <a:gd name="connsiteY2" fmla="*/ 466404 h 1894956"/>
              <a:gd name="connsiteX3" fmla="*/ 748830 w 1200385"/>
              <a:gd name="connsiteY3" fmla="*/ 466404 h 1894956"/>
              <a:gd name="connsiteX4" fmla="*/ 748830 w 1200385"/>
              <a:gd name="connsiteY4" fmla="*/ 1199863 h 1894956"/>
              <a:gd name="connsiteX5" fmla="*/ 748830 w 1200385"/>
              <a:gd name="connsiteY5" fmla="*/ 1887893 h 1894956"/>
              <a:gd name="connsiteX6" fmla="*/ 748830 w 1200385"/>
              <a:gd name="connsiteY6" fmla="*/ 1894956 h 1894956"/>
              <a:gd name="connsiteX7" fmla="*/ 470371 w 1200385"/>
              <a:gd name="connsiteY7" fmla="*/ 1894956 h 1894956"/>
              <a:gd name="connsiteX8" fmla="*/ 470371 w 1200385"/>
              <a:gd name="connsiteY8" fmla="*/ 1831016 h 1894956"/>
              <a:gd name="connsiteX9" fmla="*/ 470371 w 1200385"/>
              <a:gd name="connsiteY9" fmla="*/ 1199863 h 1894956"/>
              <a:gd name="connsiteX10" fmla="*/ 0 w 1200385"/>
              <a:gd name="connsiteY10" fmla="*/ 609335 h 1894956"/>
              <a:gd name="connsiteX11" fmla="*/ 609600 w 1200385"/>
              <a:gd name="connsiteY11" fmla="*/ 0 h 189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0385" h="1894956">
                <a:moveTo>
                  <a:pt x="609600" y="0"/>
                </a:moveTo>
                <a:cubicBezTo>
                  <a:pt x="895585" y="0"/>
                  <a:pt x="1136415" y="199350"/>
                  <a:pt x="1200385" y="466404"/>
                </a:cubicBezTo>
                <a:cubicBezTo>
                  <a:pt x="1200385" y="466404"/>
                  <a:pt x="1200385" y="466404"/>
                  <a:pt x="997185" y="466404"/>
                </a:cubicBezTo>
                <a:cubicBezTo>
                  <a:pt x="997185" y="466404"/>
                  <a:pt x="997185" y="466404"/>
                  <a:pt x="748830" y="466404"/>
                </a:cubicBezTo>
                <a:cubicBezTo>
                  <a:pt x="748830" y="466404"/>
                  <a:pt x="748830" y="466404"/>
                  <a:pt x="748830" y="1199863"/>
                </a:cubicBezTo>
                <a:cubicBezTo>
                  <a:pt x="748830" y="1199863"/>
                  <a:pt x="748830" y="1199863"/>
                  <a:pt x="748830" y="1887893"/>
                </a:cubicBezTo>
                <a:lnTo>
                  <a:pt x="748830" y="1894956"/>
                </a:lnTo>
                <a:lnTo>
                  <a:pt x="470371" y="1894956"/>
                </a:lnTo>
                <a:lnTo>
                  <a:pt x="470371" y="1831016"/>
                </a:lnTo>
                <a:cubicBezTo>
                  <a:pt x="470371" y="1708699"/>
                  <a:pt x="470371" y="1512993"/>
                  <a:pt x="470371" y="1199863"/>
                </a:cubicBezTo>
                <a:cubicBezTo>
                  <a:pt x="203200" y="1139681"/>
                  <a:pt x="0" y="895195"/>
                  <a:pt x="0" y="609335"/>
                </a:cubicBezTo>
                <a:cubicBezTo>
                  <a:pt x="0" y="270815"/>
                  <a:pt x="270933" y="0"/>
                  <a:pt x="609600" y="0"/>
                </a:cubicBezTo>
                <a:close/>
              </a:path>
            </a:pathLst>
          </a:custGeom>
          <a:solidFill>
            <a:srgbClr val="2FBAC9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3" name="Oval 10">
            <a:extLst>
              <a:ext uri="{FF2B5EF4-FFF2-40B4-BE49-F238E27FC236}">
                <a16:creationId xmlns:a16="http://schemas.microsoft.com/office/drawing/2014/main" id="{CCF3FAFD-8206-49C5-A553-9E8B4958C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482" y="1959057"/>
            <a:ext cx="1111826" cy="1111826"/>
          </a:xfrm>
          <a:prstGeom prst="ellipse">
            <a:avLst/>
          </a:prstGeom>
          <a:solidFill>
            <a:sysClr val="window" lastClr="FFFFFF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CO" sz="160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4" name="Oval 11">
            <a:extLst>
              <a:ext uri="{FF2B5EF4-FFF2-40B4-BE49-F238E27FC236}">
                <a16:creationId xmlns:a16="http://schemas.microsoft.com/office/drawing/2014/main" id="{131EA780-6B11-4730-970B-2DDAF5195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496" y="1959057"/>
            <a:ext cx="1118168" cy="1111826"/>
          </a:xfrm>
          <a:prstGeom prst="ellipse">
            <a:avLst/>
          </a:prstGeom>
          <a:solidFill>
            <a:sysClr val="window" lastClr="FFFFFF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CO" sz="160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5" name="Oval 12">
            <a:extLst>
              <a:ext uri="{FF2B5EF4-FFF2-40B4-BE49-F238E27FC236}">
                <a16:creationId xmlns:a16="http://schemas.microsoft.com/office/drawing/2014/main" id="{671EFB31-5EC8-4C95-9796-C2278300B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482" y="4647731"/>
            <a:ext cx="1111826" cy="1111826"/>
          </a:xfrm>
          <a:prstGeom prst="ellipse">
            <a:avLst/>
          </a:prstGeom>
          <a:solidFill>
            <a:sysClr val="window" lastClr="FFFFFF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CO" sz="160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6" name="Oval 13">
            <a:extLst>
              <a:ext uri="{FF2B5EF4-FFF2-40B4-BE49-F238E27FC236}">
                <a16:creationId xmlns:a16="http://schemas.microsoft.com/office/drawing/2014/main" id="{7E2AEFF4-23A0-4809-89D7-C46E2C148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496" y="4647731"/>
            <a:ext cx="1118168" cy="1111826"/>
          </a:xfrm>
          <a:prstGeom prst="ellipse">
            <a:avLst/>
          </a:prstGeom>
          <a:solidFill>
            <a:sysClr val="window" lastClr="FFFFFF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CO" sz="160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4E9722-861C-4E47-8EEB-7C9C70E4CC38}"/>
              </a:ext>
            </a:extLst>
          </p:cNvPr>
          <p:cNvSpPr txBox="1"/>
          <p:nvPr/>
        </p:nvSpPr>
        <p:spPr>
          <a:xfrm>
            <a:off x="5175775" y="3154992"/>
            <a:ext cx="1922598" cy="21544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s-CO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REFERENCIACIÓN</a:t>
            </a:r>
          </a:p>
        </p:txBody>
      </p:sp>
      <p:grpSp>
        <p:nvGrpSpPr>
          <p:cNvPr id="78" name="Group 65">
            <a:extLst>
              <a:ext uri="{FF2B5EF4-FFF2-40B4-BE49-F238E27FC236}">
                <a16:creationId xmlns:a16="http://schemas.microsoft.com/office/drawing/2014/main" id="{8F37F98F-3691-4936-8DD9-1B8B3F41F59E}"/>
              </a:ext>
            </a:extLst>
          </p:cNvPr>
          <p:cNvGrpSpPr>
            <a:grpSpLocks noChangeAspect="1"/>
          </p:cNvGrpSpPr>
          <p:nvPr/>
        </p:nvGrpSpPr>
        <p:grpSpPr>
          <a:xfrm>
            <a:off x="5982679" y="2805842"/>
            <a:ext cx="308790" cy="316916"/>
            <a:chOff x="4389438" y="2771775"/>
            <a:chExt cx="361951" cy="371476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CFAF16D1-891F-42D0-9951-270C0B21CA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5651" y="2957513"/>
              <a:ext cx="185738" cy="185738"/>
            </a:xfrm>
            <a:custGeom>
              <a:avLst/>
              <a:gdLst>
                <a:gd name="T0" fmla="*/ 18 w 48"/>
                <a:gd name="T1" fmla="*/ 48 h 48"/>
                <a:gd name="T2" fmla="*/ 16 w 48"/>
                <a:gd name="T3" fmla="*/ 42 h 48"/>
                <a:gd name="T4" fmla="*/ 9 w 48"/>
                <a:gd name="T5" fmla="*/ 42 h 48"/>
                <a:gd name="T6" fmla="*/ 6 w 48"/>
                <a:gd name="T7" fmla="*/ 41 h 48"/>
                <a:gd name="T8" fmla="*/ 1 w 48"/>
                <a:gd name="T9" fmla="*/ 28 h 48"/>
                <a:gd name="T10" fmla="*/ 4 w 48"/>
                <a:gd name="T11" fmla="*/ 22 h 48"/>
                <a:gd name="T12" fmla="*/ 0 w 48"/>
                <a:gd name="T13" fmla="*/ 19 h 48"/>
                <a:gd name="T14" fmla="*/ 6 w 48"/>
                <a:gd name="T15" fmla="*/ 7 h 48"/>
                <a:gd name="T16" fmla="*/ 9 w 48"/>
                <a:gd name="T17" fmla="*/ 6 h 48"/>
                <a:gd name="T18" fmla="*/ 16 w 48"/>
                <a:gd name="T19" fmla="*/ 6 h 48"/>
                <a:gd name="T20" fmla="*/ 18 w 48"/>
                <a:gd name="T21" fmla="*/ 0 h 48"/>
                <a:gd name="T22" fmla="*/ 32 w 48"/>
                <a:gd name="T23" fmla="*/ 2 h 48"/>
                <a:gd name="T24" fmla="*/ 36 w 48"/>
                <a:gd name="T25" fmla="*/ 8 h 48"/>
                <a:gd name="T26" fmla="*/ 41 w 48"/>
                <a:gd name="T27" fmla="*/ 6 h 48"/>
                <a:gd name="T28" fmla="*/ 48 w 48"/>
                <a:gd name="T29" fmla="*/ 17 h 48"/>
                <a:gd name="T30" fmla="*/ 47 w 48"/>
                <a:gd name="T31" fmla="*/ 20 h 48"/>
                <a:gd name="T32" fmla="*/ 44 w 48"/>
                <a:gd name="T33" fmla="*/ 26 h 48"/>
                <a:gd name="T34" fmla="*/ 48 w 48"/>
                <a:gd name="T35" fmla="*/ 29 h 48"/>
                <a:gd name="T36" fmla="*/ 42 w 48"/>
                <a:gd name="T37" fmla="*/ 41 h 48"/>
                <a:gd name="T38" fmla="*/ 36 w 48"/>
                <a:gd name="T39" fmla="*/ 40 h 48"/>
                <a:gd name="T40" fmla="*/ 32 w 48"/>
                <a:gd name="T41" fmla="*/ 46 h 48"/>
                <a:gd name="T42" fmla="*/ 20 w 48"/>
                <a:gd name="T43" fmla="*/ 44 h 48"/>
                <a:gd name="T44" fmla="*/ 28 w 48"/>
                <a:gd name="T45" fmla="*/ 41 h 48"/>
                <a:gd name="T46" fmla="*/ 34 w 48"/>
                <a:gd name="T47" fmla="*/ 36 h 48"/>
                <a:gd name="T48" fmla="*/ 39 w 48"/>
                <a:gd name="T49" fmla="*/ 37 h 48"/>
                <a:gd name="T50" fmla="*/ 41 w 48"/>
                <a:gd name="T51" fmla="*/ 29 h 48"/>
                <a:gd name="T52" fmla="*/ 40 w 48"/>
                <a:gd name="T53" fmla="*/ 21 h 48"/>
                <a:gd name="T54" fmla="*/ 43 w 48"/>
                <a:gd name="T55" fmla="*/ 17 h 48"/>
                <a:gd name="T56" fmla="*/ 37 w 48"/>
                <a:gd name="T57" fmla="*/ 12 h 48"/>
                <a:gd name="T58" fmla="*/ 29 w 48"/>
                <a:gd name="T59" fmla="*/ 9 h 48"/>
                <a:gd name="T60" fmla="*/ 28 w 48"/>
                <a:gd name="T61" fmla="*/ 4 h 48"/>
                <a:gd name="T62" fmla="*/ 20 w 48"/>
                <a:gd name="T63" fmla="*/ 7 h 48"/>
                <a:gd name="T64" fmla="*/ 14 w 48"/>
                <a:gd name="T65" fmla="*/ 12 h 48"/>
                <a:gd name="T66" fmla="*/ 9 w 48"/>
                <a:gd name="T67" fmla="*/ 11 h 48"/>
                <a:gd name="T68" fmla="*/ 7 w 48"/>
                <a:gd name="T69" fmla="*/ 19 h 48"/>
                <a:gd name="T70" fmla="*/ 8 w 48"/>
                <a:gd name="T71" fmla="*/ 27 h 48"/>
                <a:gd name="T72" fmla="*/ 5 w 48"/>
                <a:gd name="T73" fmla="*/ 31 h 48"/>
                <a:gd name="T74" fmla="*/ 11 w 48"/>
                <a:gd name="T75" fmla="*/ 36 h 48"/>
                <a:gd name="T76" fmla="*/ 19 w 48"/>
                <a:gd name="T77" fmla="*/ 39 h 48"/>
                <a:gd name="T78" fmla="*/ 20 w 48"/>
                <a:gd name="T7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" h="48">
                  <a:moveTo>
                    <a:pt x="30" y="48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6" y="47"/>
                    <a:pt x="16" y="46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2" y="4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8" y="42"/>
                    <a:pt x="7" y="42"/>
                  </a:cubicBezTo>
                  <a:cubicBezTo>
                    <a:pt x="7" y="42"/>
                    <a:pt x="6" y="42"/>
                    <a:pt x="6" y="4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29"/>
                    <a:pt x="1" y="2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5"/>
                    <a:pt x="4" y="23"/>
                    <a:pt x="4" y="22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5" y="6"/>
                    <a:pt x="16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5" y="7"/>
                    <a:pt x="36" y="8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1" y="6"/>
                  </a:cubicBezTo>
                  <a:cubicBezTo>
                    <a:pt x="41" y="6"/>
                    <a:pt x="42" y="6"/>
                    <a:pt x="42" y="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8"/>
                    <a:pt x="48" y="18"/>
                    <a:pt x="48" y="19"/>
                  </a:cubicBezTo>
                  <a:cubicBezTo>
                    <a:pt x="48" y="19"/>
                    <a:pt x="48" y="20"/>
                    <a:pt x="47" y="2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3"/>
                    <a:pt x="44" y="25"/>
                    <a:pt x="44" y="2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8"/>
                    <a:pt x="48" y="29"/>
                    <a:pt x="48" y="29"/>
                  </a:cubicBezTo>
                  <a:cubicBezTo>
                    <a:pt x="48" y="30"/>
                    <a:pt x="48" y="30"/>
                    <a:pt x="48" y="3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0" y="42"/>
                    <a:pt x="39" y="4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1"/>
                    <a:pt x="33" y="42"/>
                    <a:pt x="32" y="42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8"/>
                    <a:pt x="30" y="48"/>
                  </a:cubicBezTo>
                  <a:close/>
                  <a:moveTo>
                    <a:pt x="20" y="44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0"/>
                    <a:pt x="29" y="39"/>
                    <a:pt x="29" y="39"/>
                  </a:cubicBezTo>
                  <a:cubicBezTo>
                    <a:pt x="31" y="38"/>
                    <a:pt x="33" y="37"/>
                    <a:pt x="34" y="36"/>
                  </a:cubicBezTo>
                  <a:cubicBezTo>
                    <a:pt x="35" y="36"/>
                    <a:pt x="36" y="35"/>
                    <a:pt x="37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40" y="25"/>
                    <a:pt x="40" y="23"/>
                    <a:pt x="40" y="21"/>
                  </a:cubicBezTo>
                  <a:cubicBezTo>
                    <a:pt x="40" y="20"/>
                    <a:pt x="40" y="19"/>
                    <a:pt x="41" y="19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3"/>
                    <a:pt x="35" y="12"/>
                    <a:pt x="34" y="12"/>
                  </a:cubicBezTo>
                  <a:cubicBezTo>
                    <a:pt x="33" y="11"/>
                    <a:pt x="31" y="10"/>
                    <a:pt x="29" y="9"/>
                  </a:cubicBezTo>
                  <a:cubicBezTo>
                    <a:pt x="29" y="9"/>
                    <a:pt x="28" y="8"/>
                    <a:pt x="28" y="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19" y="9"/>
                    <a:pt x="19" y="9"/>
                  </a:cubicBezTo>
                  <a:cubicBezTo>
                    <a:pt x="17" y="10"/>
                    <a:pt x="15" y="11"/>
                    <a:pt x="14" y="12"/>
                  </a:cubicBezTo>
                  <a:cubicBezTo>
                    <a:pt x="13" y="12"/>
                    <a:pt x="12" y="13"/>
                    <a:pt x="11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8" y="23"/>
                    <a:pt x="8" y="25"/>
                    <a:pt x="8" y="27"/>
                  </a:cubicBezTo>
                  <a:cubicBezTo>
                    <a:pt x="8" y="28"/>
                    <a:pt x="8" y="29"/>
                    <a:pt x="7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7"/>
                    <a:pt x="17" y="38"/>
                    <a:pt x="19" y="39"/>
                  </a:cubicBezTo>
                  <a:cubicBezTo>
                    <a:pt x="19" y="39"/>
                    <a:pt x="20" y="40"/>
                    <a:pt x="20" y="41"/>
                  </a:cubicBezTo>
                  <a:lnTo>
                    <a:pt x="2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O" sz="16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28819728-97B2-4AAF-B9E2-F61F43ED3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9626" y="3011488"/>
              <a:ext cx="77788" cy="777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O" sz="16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68B9DE73-BE23-414D-AE00-4809E9E782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601" y="2771775"/>
              <a:ext cx="123825" cy="123825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4 h 32"/>
                <a:gd name="T12" fmla="*/ 4 w 32"/>
                <a:gd name="T13" fmla="*/ 16 h 32"/>
                <a:gd name="T14" fmla="*/ 16 w 32"/>
                <a:gd name="T15" fmla="*/ 28 h 32"/>
                <a:gd name="T16" fmla="*/ 28 w 32"/>
                <a:gd name="T17" fmla="*/ 16 h 32"/>
                <a:gd name="T18" fmla="*/ 16 w 32"/>
                <a:gd name="T1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3"/>
                    <a:pt x="9" y="28"/>
                    <a:pt x="16" y="28"/>
                  </a:cubicBezTo>
                  <a:cubicBezTo>
                    <a:pt x="23" y="28"/>
                    <a:pt x="28" y="23"/>
                    <a:pt x="28" y="16"/>
                  </a:cubicBezTo>
                  <a:cubicBezTo>
                    <a:pt x="28" y="9"/>
                    <a:pt x="23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O" sz="16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044C97E3-D461-4095-9410-C554F0F4ED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9438" y="2911475"/>
              <a:ext cx="184150" cy="231775"/>
            </a:xfrm>
            <a:custGeom>
              <a:avLst/>
              <a:gdLst>
                <a:gd name="T0" fmla="*/ 32 w 48"/>
                <a:gd name="T1" fmla="*/ 60 h 60"/>
                <a:gd name="T2" fmla="*/ 16 w 48"/>
                <a:gd name="T3" fmla="*/ 60 h 60"/>
                <a:gd name="T4" fmla="*/ 14 w 48"/>
                <a:gd name="T5" fmla="*/ 58 h 60"/>
                <a:gd name="T6" fmla="*/ 14 w 48"/>
                <a:gd name="T7" fmla="*/ 33 h 60"/>
                <a:gd name="T8" fmla="*/ 0 w 48"/>
                <a:gd name="T9" fmla="*/ 2 h 60"/>
                <a:gd name="T10" fmla="*/ 2 w 48"/>
                <a:gd name="T11" fmla="*/ 0 h 60"/>
                <a:gd name="T12" fmla="*/ 46 w 48"/>
                <a:gd name="T13" fmla="*/ 0 h 60"/>
                <a:gd name="T14" fmla="*/ 48 w 48"/>
                <a:gd name="T15" fmla="*/ 2 h 60"/>
                <a:gd name="T16" fmla="*/ 34 w 48"/>
                <a:gd name="T17" fmla="*/ 33 h 60"/>
                <a:gd name="T18" fmla="*/ 34 w 48"/>
                <a:gd name="T19" fmla="*/ 58 h 60"/>
                <a:gd name="T20" fmla="*/ 32 w 48"/>
                <a:gd name="T21" fmla="*/ 60 h 60"/>
                <a:gd name="T22" fmla="*/ 18 w 48"/>
                <a:gd name="T23" fmla="*/ 56 h 60"/>
                <a:gd name="T24" fmla="*/ 30 w 48"/>
                <a:gd name="T25" fmla="*/ 56 h 60"/>
                <a:gd name="T26" fmla="*/ 30 w 48"/>
                <a:gd name="T27" fmla="*/ 32 h 60"/>
                <a:gd name="T28" fmla="*/ 31 w 48"/>
                <a:gd name="T29" fmla="*/ 30 h 60"/>
                <a:gd name="T30" fmla="*/ 44 w 48"/>
                <a:gd name="T31" fmla="*/ 4 h 60"/>
                <a:gd name="T32" fmla="*/ 4 w 48"/>
                <a:gd name="T33" fmla="*/ 4 h 60"/>
                <a:gd name="T34" fmla="*/ 17 w 48"/>
                <a:gd name="T35" fmla="*/ 30 h 60"/>
                <a:gd name="T36" fmla="*/ 18 w 48"/>
                <a:gd name="T37" fmla="*/ 32 h 60"/>
                <a:gd name="T38" fmla="*/ 18 w 48"/>
                <a:gd name="T3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60">
                  <a:moveTo>
                    <a:pt x="32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4" y="59"/>
                    <a:pt x="14" y="58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5" y="27"/>
                    <a:pt x="0" y="16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16"/>
                    <a:pt x="43" y="27"/>
                    <a:pt x="34" y="3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9"/>
                    <a:pt x="33" y="60"/>
                    <a:pt x="32" y="60"/>
                  </a:cubicBezTo>
                  <a:close/>
                  <a:moveTo>
                    <a:pt x="18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9" y="26"/>
                    <a:pt x="44" y="16"/>
                    <a:pt x="4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6"/>
                    <a:pt x="9" y="26"/>
                    <a:pt x="17" y="30"/>
                  </a:cubicBezTo>
                  <a:cubicBezTo>
                    <a:pt x="18" y="31"/>
                    <a:pt x="18" y="31"/>
                    <a:pt x="18" y="32"/>
                  </a:cubicBezTo>
                  <a:lnTo>
                    <a:pt x="1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O" sz="16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D344921F-C2A1-4628-AADC-1C3131592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7701" y="2911475"/>
              <a:ext cx="47625" cy="123825"/>
            </a:xfrm>
            <a:custGeom>
              <a:avLst/>
              <a:gdLst>
                <a:gd name="T0" fmla="*/ 6 w 12"/>
                <a:gd name="T1" fmla="*/ 32 h 32"/>
                <a:gd name="T2" fmla="*/ 5 w 12"/>
                <a:gd name="T3" fmla="*/ 31 h 32"/>
                <a:gd name="T4" fmla="*/ 1 w 12"/>
                <a:gd name="T5" fmla="*/ 27 h 32"/>
                <a:gd name="T6" fmla="*/ 0 w 12"/>
                <a:gd name="T7" fmla="*/ 26 h 32"/>
                <a:gd name="T8" fmla="*/ 2 w 12"/>
                <a:gd name="T9" fmla="*/ 2 h 32"/>
                <a:gd name="T10" fmla="*/ 4 w 12"/>
                <a:gd name="T11" fmla="*/ 0 h 32"/>
                <a:gd name="T12" fmla="*/ 8 w 12"/>
                <a:gd name="T13" fmla="*/ 0 h 32"/>
                <a:gd name="T14" fmla="*/ 10 w 12"/>
                <a:gd name="T15" fmla="*/ 2 h 32"/>
                <a:gd name="T16" fmla="*/ 12 w 12"/>
                <a:gd name="T17" fmla="*/ 26 h 32"/>
                <a:gd name="T18" fmla="*/ 11 w 12"/>
                <a:gd name="T19" fmla="*/ 27 h 32"/>
                <a:gd name="T20" fmla="*/ 7 w 12"/>
                <a:gd name="T21" fmla="*/ 31 h 32"/>
                <a:gd name="T22" fmla="*/ 6 w 12"/>
                <a:gd name="T23" fmla="*/ 32 h 32"/>
                <a:gd name="T24" fmla="*/ 4 w 12"/>
                <a:gd name="T25" fmla="*/ 25 h 32"/>
                <a:gd name="T26" fmla="*/ 6 w 12"/>
                <a:gd name="T27" fmla="*/ 27 h 32"/>
                <a:gd name="T28" fmla="*/ 8 w 12"/>
                <a:gd name="T29" fmla="*/ 25 h 32"/>
                <a:gd name="T30" fmla="*/ 6 w 12"/>
                <a:gd name="T31" fmla="*/ 4 h 32"/>
                <a:gd name="T32" fmla="*/ 6 w 12"/>
                <a:gd name="T33" fmla="*/ 4 h 32"/>
                <a:gd name="T34" fmla="*/ 4 w 12"/>
                <a:gd name="T3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32">
                  <a:moveTo>
                    <a:pt x="6" y="32"/>
                  </a:moveTo>
                  <a:cubicBezTo>
                    <a:pt x="5" y="32"/>
                    <a:pt x="5" y="32"/>
                    <a:pt x="5" y="3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1" y="27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6" y="32"/>
                  </a:cubicBezTo>
                  <a:close/>
                  <a:moveTo>
                    <a:pt x="4" y="25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O" sz="1600" kern="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84" name="Rectangle 62">
            <a:extLst>
              <a:ext uri="{FF2B5EF4-FFF2-40B4-BE49-F238E27FC236}">
                <a16:creationId xmlns:a16="http://schemas.microsoft.com/office/drawing/2014/main" id="{BCA242DD-FD64-4EFF-B788-493CF50B1659}"/>
              </a:ext>
            </a:extLst>
          </p:cNvPr>
          <p:cNvSpPr/>
          <p:nvPr/>
        </p:nvSpPr>
        <p:spPr>
          <a:xfrm>
            <a:off x="6041487" y="3473766"/>
            <a:ext cx="191174" cy="3364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CO" sz="160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5" name="TextBox 63">
            <a:extLst>
              <a:ext uri="{FF2B5EF4-FFF2-40B4-BE49-F238E27FC236}">
                <a16:creationId xmlns:a16="http://schemas.microsoft.com/office/drawing/2014/main" id="{33BD1839-0095-4D7B-83A3-0DCECBA7F822}"/>
              </a:ext>
            </a:extLst>
          </p:cNvPr>
          <p:cNvSpPr txBox="1"/>
          <p:nvPr/>
        </p:nvSpPr>
        <p:spPr>
          <a:xfrm>
            <a:off x="5175775" y="3639912"/>
            <a:ext cx="1922597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s-CO" sz="1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Recolección de buenas prácticas para ser adoptadas por las Cajas en beneficio del usuario.</a:t>
            </a:r>
          </a:p>
        </p:txBody>
      </p:sp>
      <p:sp>
        <p:nvSpPr>
          <p:cNvPr id="86" name="TextBox 28">
            <a:extLst>
              <a:ext uri="{FF2B5EF4-FFF2-40B4-BE49-F238E27FC236}">
                <a16:creationId xmlns:a16="http://schemas.microsoft.com/office/drawing/2014/main" id="{23704B8B-D746-4FB5-8B23-E1CCDB743587}"/>
              </a:ext>
            </a:extLst>
          </p:cNvPr>
          <p:cNvSpPr txBox="1"/>
          <p:nvPr/>
        </p:nvSpPr>
        <p:spPr>
          <a:xfrm>
            <a:off x="197700" y="2237586"/>
            <a:ext cx="2774050" cy="147732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es-CO" sz="12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Colsubsidio</a:t>
            </a:r>
          </a:p>
          <a:p>
            <a:pPr algn="r">
              <a:defRPr/>
            </a:pPr>
            <a:r>
              <a:rPr lang="es-CO" sz="1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Es una plataforma de automatización de procesos mediante la aplicación de software robótico que replica las actividades operativas y repetitivas para liberar tiempo  e invertirlo en actividades de mayor valor como análisis o gestión.</a:t>
            </a:r>
            <a:endParaRPr lang="es-CO" sz="1400" kern="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87" name="TextBox 29">
            <a:extLst>
              <a:ext uri="{FF2B5EF4-FFF2-40B4-BE49-F238E27FC236}">
                <a16:creationId xmlns:a16="http://schemas.microsoft.com/office/drawing/2014/main" id="{6FD298EA-DABC-4420-B696-A17507A6288B}"/>
              </a:ext>
            </a:extLst>
          </p:cNvPr>
          <p:cNvSpPr txBox="1"/>
          <p:nvPr/>
        </p:nvSpPr>
        <p:spPr>
          <a:xfrm>
            <a:off x="0" y="1713450"/>
            <a:ext cx="2971749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es-CO" sz="1400" b="1" kern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RPA</a:t>
            </a:r>
          </a:p>
          <a:p>
            <a:pPr algn="r">
              <a:defRPr/>
            </a:pPr>
            <a:r>
              <a:rPr lang="es-CO" sz="1400" b="1" kern="0" dirty="0" err="1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Robotic</a:t>
            </a:r>
            <a:r>
              <a:rPr lang="es-CO" sz="1400" b="1" kern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s-CO" sz="1400" b="1" kern="0" dirty="0" err="1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Process</a:t>
            </a:r>
            <a:r>
              <a:rPr lang="es-CO" sz="1400" b="1" kern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s-CO" sz="1400" b="1" kern="0" dirty="0" err="1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Automation</a:t>
            </a:r>
            <a:endParaRPr lang="es-CO" sz="1400" b="1" kern="0" dirty="0">
              <a:solidFill>
                <a:srgbClr val="00000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88" name="TextBox 74">
            <a:extLst>
              <a:ext uri="{FF2B5EF4-FFF2-40B4-BE49-F238E27FC236}">
                <a16:creationId xmlns:a16="http://schemas.microsoft.com/office/drawing/2014/main" id="{A86D9C53-C209-49B6-AA14-DFCD30EB17D0}"/>
              </a:ext>
            </a:extLst>
          </p:cNvPr>
          <p:cNvSpPr txBox="1"/>
          <p:nvPr/>
        </p:nvSpPr>
        <p:spPr>
          <a:xfrm>
            <a:off x="3321154" y="2099472"/>
            <a:ext cx="243905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es-CO" sz="4800" b="1" i="1" kern="0" dirty="0">
                <a:solidFill>
                  <a:srgbClr val="2FBAC9"/>
                </a:solidFill>
                <a:latin typeface="+mj-lt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89" name="TextBox 78">
            <a:extLst>
              <a:ext uri="{FF2B5EF4-FFF2-40B4-BE49-F238E27FC236}">
                <a16:creationId xmlns:a16="http://schemas.microsoft.com/office/drawing/2014/main" id="{9405BD85-43CC-47CC-8F11-2286D4473F32}"/>
              </a:ext>
            </a:extLst>
          </p:cNvPr>
          <p:cNvSpPr txBox="1"/>
          <p:nvPr/>
        </p:nvSpPr>
        <p:spPr>
          <a:xfrm>
            <a:off x="197700" y="4693527"/>
            <a:ext cx="2774050" cy="147732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>
              <a:defRPr sz="1400" b="1" kern="0">
                <a:solidFill>
                  <a:prstClr val="black">
                    <a:lumMod val="65000"/>
                    <a:lumOff val="35000"/>
                  </a:prstClr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s-CO" sz="1200" dirty="0" err="1">
                <a:latin typeface="+mj-lt"/>
              </a:rPr>
              <a:t>Comfiar</a:t>
            </a:r>
            <a:r>
              <a:rPr lang="es-CO" sz="1200" dirty="0">
                <a:latin typeface="+mj-lt"/>
              </a:rPr>
              <a:t> y Comfenalco Tolima</a:t>
            </a:r>
          </a:p>
          <a:p>
            <a:pPr>
              <a:defRPr/>
            </a:pPr>
            <a:r>
              <a:rPr lang="es-ES" sz="1200" b="0" dirty="0">
                <a:latin typeface="+mj-lt"/>
              </a:rPr>
              <a:t>Mantiene una comunicación bidireccional con el usuario, con el fin de informar y ser retroalimentado acerca de los diferentes servicios que ofrece la Caja, permitiendo una cercanía por los diferentes medios digitales.</a:t>
            </a:r>
            <a:endParaRPr lang="es-CO" sz="1200" b="0" dirty="0">
              <a:latin typeface="+mj-lt"/>
            </a:endParaRPr>
          </a:p>
        </p:txBody>
      </p:sp>
      <p:sp>
        <p:nvSpPr>
          <p:cNvPr id="90" name="TextBox 79">
            <a:extLst>
              <a:ext uri="{FF2B5EF4-FFF2-40B4-BE49-F238E27FC236}">
                <a16:creationId xmlns:a16="http://schemas.microsoft.com/office/drawing/2014/main" id="{E2AA6E82-7898-4D34-9DED-2081B9AD514A}"/>
              </a:ext>
            </a:extLst>
          </p:cNvPr>
          <p:cNvSpPr txBox="1"/>
          <p:nvPr/>
        </p:nvSpPr>
        <p:spPr>
          <a:xfrm>
            <a:off x="735448" y="4421182"/>
            <a:ext cx="2236301" cy="21544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es-CO" sz="1400" b="1" kern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Marketing digital</a:t>
            </a:r>
          </a:p>
        </p:txBody>
      </p:sp>
      <p:sp>
        <p:nvSpPr>
          <p:cNvPr id="91" name="TextBox 80">
            <a:extLst>
              <a:ext uri="{FF2B5EF4-FFF2-40B4-BE49-F238E27FC236}">
                <a16:creationId xmlns:a16="http://schemas.microsoft.com/office/drawing/2014/main" id="{E253C16B-B776-427E-952E-A96EAF0784D0}"/>
              </a:ext>
            </a:extLst>
          </p:cNvPr>
          <p:cNvSpPr txBox="1"/>
          <p:nvPr/>
        </p:nvSpPr>
        <p:spPr>
          <a:xfrm>
            <a:off x="3321154" y="4788146"/>
            <a:ext cx="243905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es-CO" sz="4800" b="1" i="1" kern="0" dirty="0">
                <a:solidFill>
                  <a:srgbClr val="FFFFFF">
                    <a:lumMod val="75000"/>
                  </a:srgbClr>
                </a:solidFill>
                <a:latin typeface="+mj-lt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92" name="TextBox 87">
            <a:extLst>
              <a:ext uri="{FF2B5EF4-FFF2-40B4-BE49-F238E27FC236}">
                <a16:creationId xmlns:a16="http://schemas.microsoft.com/office/drawing/2014/main" id="{724A79E1-1C7A-424A-93C8-54940AB97B63}"/>
              </a:ext>
            </a:extLst>
          </p:cNvPr>
          <p:cNvSpPr txBox="1"/>
          <p:nvPr/>
        </p:nvSpPr>
        <p:spPr>
          <a:xfrm>
            <a:off x="9419573" y="1985795"/>
            <a:ext cx="2574727" cy="129266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s-ES" sz="12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Confa</a:t>
            </a:r>
            <a:r>
              <a:rPr lang="es-ES" sz="12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 y </a:t>
            </a:r>
            <a:r>
              <a:rPr lang="es-ES" sz="12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Comfamiliar</a:t>
            </a:r>
            <a:r>
              <a:rPr lang="es-ES" sz="12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 Nariño</a:t>
            </a:r>
          </a:p>
          <a:p>
            <a:pPr>
              <a:defRPr/>
            </a:pPr>
            <a:r>
              <a:rPr lang="es-ES" sz="1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Es una herramienta que permite plasmar en un mapa, cada una de las etapas,  interacciones, canales y elementos por los  que atraviesa nuestro cliente desde un punto  a otro de nuestro servicio.</a:t>
            </a:r>
          </a:p>
        </p:txBody>
      </p:sp>
      <p:sp>
        <p:nvSpPr>
          <p:cNvPr id="93" name="TextBox 88">
            <a:extLst>
              <a:ext uri="{FF2B5EF4-FFF2-40B4-BE49-F238E27FC236}">
                <a16:creationId xmlns:a16="http://schemas.microsoft.com/office/drawing/2014/main" id="{B928F44D-03F1-47A1-BBE9-9477D874DE32}"/>
              </a:ext>
            </a:extLst>
          </p:cNvPr>
          <p:cNvSpPr txBox="1"/>
          <p:nvPr/>
        </p:nvSpPr>
        <p:spPr>
          <a:xfrm>
            <a:off x="9419573" y="1713450"/>
            <a:ext cx="2236301" cy="21544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s-CO" sz="1400" b="1" kern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Experiencia de cliente</a:t>
            </a:r>
          </a:p>
        </p:txBody>
      </p:sp>
      <p:sp>
        <p:nvSpPr>
          <p:cNvPr id="94" name="TextBox 89">
            <a:extLst>
              <a:ext uri="{FF2B5EF4-FFF2-40B4-BE49-F238E27FC236}">
                <a16:creationId xmlns:a16="http://schemas.microsoft.com/office/drawing/2014/main" id="{25667B7C-6498-4980-AD9E-9E61DF176017}"/>
              </a:ext>
            </a:extLst>
          </p:cNvPr>
          <p:cNvSpPr txBox="1"/>
          <p:nvPr/>
        </p:nvSpPr>
        <p:spPr>
          <a:xfrm>
            <a:off x="8681706" y="2099472"/>
            <a:ext cx="243905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es-CO" sz="4800" b="1" i="1" kern="0" dirty="0">
                <a:solidFill>
                  <a:srgbClr val="2FBAC9"/>
                </a:solidFill>
                <a:latin typeface="+mj-lt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95" name="TextBox 84">
            <a:extLst>
              <a:ext uri="{FF2B5EF4-FFF2-40B4-BE49-F238E27FC236}">
                <a16:creationId xmlns:a16="http://schemas.microsoft.com/office/drawing/2014/main" id="{8866152E-3816-4472-AC94-E1DB9761257F}"/>
              </a:ext>
            </a:extLst>
          </p:cNvPr>
          <p:cNvSpPr txBox="1"/>
          <p:nvPr/>
        </p:nvSpPr>
        <p:spPr>
          <a:xfrm>
            <a:off x="9419573" y="4693527"/>
            <a:ext cx="2574727" cy="166199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s-ES" sz="12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Confa</a:t>
            </a:r>
            <a:r>
              <a:rPr lang="es-ES" sz="12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 y </a:t>
            </a:r>
            <a:r>
              <a:rPr lang="es-ES" sz="12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Comfamiliar</a:t>
            </a:r>
            <a:r>
              <a:rPr lang="es-ES" sz="12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 Nariño</a:t>
            </a:r>
          </a:p>
          <a:p>
            <a:pPr>
              <a:defRPr/>
            </a:pPr>
            <a:r>
              <a:rPr lang="es-ES" sz="1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Comprensión de las necesidades, expectativas y/o percepciones del cliente con relación a los productos o servicios de la  corporación,  para comprender y elaborar un plan de acción sistemático en todos los niveles de la organización.</a:t>
            </a:r>
          </a:p>
        </p:txBody>
      </p:sp>
      <p:sp>
        <p:nvSpPr>
          <p:cNvPr id="96" name="TextBox 85">
            <a:extLst>
              <a:ext uri="{FF2B5EF4-FFF2-40B4-BE49-F238E27FC236}">
                <a16:creationId xmlns:a16="http://schemas.microsoft.com/office/drawing/2014/main" id="{3832E992-18E4-4326-91C7-78DDDF0FF554}"/>
              </a:ext>
            </a:extLst>
          </p:cNvPr>
          <p:cNvSpPr txBox="1"/>
          <p:nvPr/>
        </p:nvSpPr>
        <p:spPr>
          <a:xfrm>
            <a:off x="9419573" y="4421182"/>
            <a:ext cx="2236301" cy="21544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s-ES" sz="1400" b="1" kern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Voz de cliente</a:t>
            </a:r>
          </a:p>
        </p:txBody>
      </p:sp>
      <p:sp>
        <p:nvSpPr>
          <p:cNvPr id="97" name="TextBox 86">
            <a:extLst>
              <a:ext uri="{FF2B5EF4-FFF2-40B4-BE49-F238E27FC236}">
                <a16:creationId xmlns:a16="http://schemas.microsoft.com/office/drawing/2014/main" id="{7969CABB-028B-4589-8B13-2B4FB70747E5}"/>
              </a:ext>
            </a:extLst>
          </p:cNvPr>
          <p:cNvSpPr txBox="1"/>
          <p:nvPr/>
        </p:nvSpPr>
        <p:spPr>
          <a:xfrm>
            <a:off x="8681706" y="4788146"/>
            <a:ext cx="243905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es-CO" sz="4800" b="1" i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  <a:cs typeface="Segoe UI" panose="020B0502040204020203" pitchFamily="34" charset="0"/>
              </a:rPr>
              <a:t>4</a:t>
            </a:r>
          </a:p>
        </p:txBody>
      </p:sp>
      <p:grpSp>
        <p:nvGrpSpPr>
          <p:cNvPr id="98" name="Group 91">
            <a:extLst>
              <a:ext uri="{FF2B5EF4-FFF2-40B4-BE49-F238E27FC236}">
                <a16:creationId xmlns:a16="http://schemas.microsoft.com/office/drawing/2014/main" id="{30652332-912D-4637-A396-40EDDD8A03F8}"/>
              </a:ext>
            </a:extLst>
          </p:cNvPr>
          <p:cNvGrpSpPr/>
          <p:nvPr/>
        </p:nvGrpSpPr>
        <p:grpSpPr>
          <a:xfrm>
            <a:off x="4581198" y="2286741"/>
            <a:ext cx="410394" cy="456460"/>
            <a:chOff x="5578475" y="5060951"/>
            <a:chExt cx="311150" cy="346075"/>
          </a:xfrm>
        </p:grpSpPr>
        <p:sp>
          <p:nvSpPr>
            <p:cNvPr id="99" name="Freeform 342">
              <a:extLst>
                <a:ext uri="{FF2B5EF4-FFF2-40B4-BE49-F238E27FC236}">
                  <a16:creationId xmlns:a16="http://schemas.microsoft.com/office/drawing/2014/main" id="{3AC0067C-2123-4D72-8C11-3749761FA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5" y="5060951"/>
              <a:ext cx="311150" cy="346075"/>
            </a:xfrm>
            <a:custGeom>
              <a:avLst/>
              <a:gdLst>
                <a:gd name="T0" fmla="*/ 74 w 83"/>
                <a:gd name="T1" fmla="*/ 32 h 92"/>
                <a:gd name="T2" fmla="*/ 38 w 83"/>
                <a:gd name="T3" fmla="*/ 0 h 92"/>
                <a:gd name="T4" fmla="*/ 0 w 83"/>
                <a:gd name="T5" fmla="*/ 38 h 92"/>
                <a:gd name="T6" fmla="*/ 16 w 83"/>
                <a:gd name="T7" fmla="*/ 69 h 92"/>
                <a:gd name="T8" fmla="*/ 16 w 83"/>
                <a:gd name="T9" fmla="*/ 92 h 92"/>
                <a:gd name="T10" fmla="*/ 56 w 83"/>
                <a:gd name="T11" fmla="*/ 92 h 92"/>
                <a:gd name="T12" fmla="*/ 56 w 83"/>
                <a:gd name="T13" fmla="*/ 78 h 92"/>
                <a:gd name="T14" fmla="*/ 71 w 83"/>
                <a:gd name="T15" fmla="*/ 75 h 92"/>
                <a:gd name="T16" fmla="*/ 74 w 83"/>
                <a:gd name="T17" fmla="*/ 56 h 92"/>
                <a:gd name="T18" fmla="*/ 80 w 83"/>
                <a:gd name="T19" fmla="*/ 56 h 92"/>
                <a:gd name="T20" fmla="*/ 82 w 83"/>
                <a:gd name="T21" fmla="*/ 55 h 92"/>
                <a:gd name="T22" fmla="*/ 83 w 83"/>
                <a:gd name="T23" fmla="*/ 52 h 92"/>
                <a:gd name="T24" fmla="*/ 74 w 83"/>
                <a:gd name="T25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92">
                  <a:moveTo>
                    <a:pt x="74" y="32"/>
                  </a:moveTo>
                  <a:cubicBezTo>
                    <a:pt x="74" y="11"/>
                    <a:pt x="55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0"/>
                    <a:pt x="4" y="62"/>
                    <a:pt x="16" y="6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64" y="78"/>
                    <a:pt x="68" y="78"/>
                    <a:pt x="71" y="75"/>
                  </a:cubicBezTo>
                  <a:cubicBezTo>
                    <a:pt x="74" y="71"/>
                    <a:pt x="74" y="56"/>
                    <a:pt x="74" y="56"/>
                  </a:cubicBezTo>
                  <a:cubicBezTo>
                    <a:pt x="74" y="56"/>
                    <a:pt x="78" y="56"/>
                    <a:pt x="80" y="56"/>
                  </a:cubicBezTo>
                  <a:cubicBezTo>
                    <a:pt x="81" y="56"/>
                    <a:pt x="82" y="56"/>
                    <a:pt x="82" y="55"/>
                  </a:cubicBezTo>
                  <a:cubicBezTo>
                    <a:pt x="83" y="54"/>
                    <a:pt x="83" y="53"/>
                    <a:pt x="83" y="52"/>
                  </a:cubicBezTo>
                  <a:cubicBezTo>
                    <a:pt x="83" y="46"/>
                    <a:pt x="74" y="35"/>
                    <a:pt x="74" y="32"/>
                  </a:cubicBezTo>
                  <a:close/>
                </a:path>
              </a:pathLst>
            </a:custGeom>
            <a:noFill/>
            <a:ln w="15875" cap="flat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0" name="Freeform 343">
              <a:extLst>
                <a:ext uri="{FF2B5EF4-FFF2-40B4-BE49-F238E27FC236}">
                  <a16:creationId xmlns:a16="http://schemas.microsoft.com/office/drawing/2014/main" id="{20E8B7E5-CF7C-47BD-A934-1616CED19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8" y="5106988"/>
              <a:ext cx="107950" cy="192088"/>
            </a:xfrm>
            <a:custGeom>
              <a:avLst/>
              <a:gdLst>
                <a:gd name="T0" fmla="*/ 26 w 68"/>
                <a:gd name="T1" fmla="*/ 0 h 121"/>
                <a:gd name="T2" fmla="*/ 61 w 68"/>
                <a:gd name="T3" fmla="*/ 0 h 121"/>
                <a:gd name="T4" fmla="*/ 45 w 68"/>
                <a:gd name="T5" fmla="*/ 38 h 121"/>
                <a:gd name="T6" fmla="*/ 68 w 68"/>
                <a:gd name="T7" fmla="*/ 38 h 121"/>
                <a:gd name="T8" fmla="*/ 14 w 68"/>
                <a:gd name="T9" fmla="*/ 121 h 121"/>
                <a:gd name="T10" fmla="*/ 26 w 68"/>
                <a:gd name="T11" fmla="*/ 66 h 121"/>
                <a:gd name="T12" fmla="*/ 0 w 68"/>
                <a:gd name="T13" fmla="*/ 66 h 121"/>
                <a:gd name="T14" fmla="*/ 26 w 68"/>
                <a:gd name="T1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21">
                  <a:moveTo>
                    <a:pt x="26" y="0"/>
                  </a:moveTo>
                  <a:lnTo>
                    <a:pt x="61" y="0"/>
                  </a:lnTo>
                  <a:lnTo>
                    <a:pt x="45" y="38"/>
                  </a:lnTo>
                  <a:lnTo>
                    <a:pt x="68" y="38"/>
                  </a:lnTo>
                  <a:lnTo>
                    <a:pt x="14" y="121"/>
                  </a:lnTo>
                  <a:lnTo>
                    <a:pt x="26" y="66"/>
                  </a:lnTo>
                  <a:lnTo>
                    <a:pt x="0" y="66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5875" cap="flat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01" name="Group 94">
            <a:extLst>
              <a:ext uri="{FF2B5EF4-FFF2-40B4-BE49-F238E27FC236}">
                <a16:creationId xmlns:a16="http://schemas.microsoft.com/office/drawing/2014/main" id="{401F1860-BC35-4FE1-8A1F-93FE060E8F4A}"/>
              </a:ext>
            </a:extLst>
          </p:cNvPr>
          <p:cNvGrpSpPr/>
          <p:nvPr/>
        </p:nvGrpSpPr>
        <p:grpSpPr>
          <a:xfrm>
            <a:off x="7233296" y="2286740"/>
            <a:ext cx="502570" cy="456462"/>
            <a:chOff x="1168401" y="747713"/>
            <a:chExt cx="346075" cy="314325"/>
          </a:xfrm>
        </p:grpSpPr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id="{4570C6F5-9B0A-4AB7-A469-245D4D0F6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401" y="747713"/>
              <a:ext cx="269875" cy="239713"/>
            </a:xfrm>
            <a:custGeom>
              <a:avLst/>
              <a:gdLst>
                <a:gd name="T0" fmla="*/ 56 w 72"/>
                <a:gd name="T1" fmla="*/ 0 h 64"/>
                <a:gd name="T2" fmla="*/ 16 w 72"/>
                <a:gd name="T3" fmla="*/ 0 h 64"/>
                <a:gd name="T4" fmla="*/ 0 w 72"/>
                <a:gd name="T5" fmla="*/ 16 h 64"/>
                <a:gd name="T6" fmla="*/ 0 w 72"/>
                <a:gd name="T7" fmla="*/ 32 h 64"/>
                <a:gd name="T8" fmla="*/ 16 w 72"/>
                <a:gd name="T9" fmla="*/ 48 h 64"/>
                <a:gd name="T10" fmla="*/ 22 w 72"/>
                <a:gd name="T11" fmla="*/ 48 h 64"/>
                <a:gd name="T12" fmla="*/ 22 w 72"/>
                <a:gd name="T13" fmla="*/ 64 h 64"/>
                <a:gd name="T14" fmla="*/ 38 w 72"/>
                <a:gd name="T15" fmla="*/ 48 h 64"/>
                <a:gd name="T16" fmla="*/ 56 w 72"/>
                <a:gd name="T17" fmla="*/ 48 h 64"/>
                <a:gd name="T18" fmla="*/ 72 w 72"/>
                <a:gd name="T19" fmla="*/ 32 h 64"/>
                <a:gd name="T20" fmla="*/ 72 w 72"/>
                <a:gd name="T21" fmla="*/ 16 h 64"/>
                <a:gd name="T22" fmla="*/ 56 w 72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64">
                  <a:moveTo>
                    <a:pt x="5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65" y="48"/>
                    <a:pt x="72" y="41"/>
                    <a:pt x="72" y="32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7"/>
                    <a:pt x="65" y="0"/>
                    <a:pt x="56" y="0"/>
                  </a:cubicBezTo>
                  <a:close/>
                </a:path>
              </a:pathLst>
            </a:cu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B7587679-ECE3-497B-9DCF-A06D1D22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501" y="912813"/>
              <a:ext cx="180975" cy="149225"/>
            </a:xfrm>
            <a:custGeom>
              <a:avLst/>
              <a:gdLst>
                <a:gd name="T0" fmla="*/ 0 w 48"/>
                <a:gd name="T1" fmla="*/ 18 h 40"/>
                <a:gd name="T2" fmla="*/ 10 w 48"/>
                <a:gd name="T3" fmla="*/ 28 h 40"/>
                <a:gd name="T4" fmla="*/ 20 w 48"/>
                <a:gd name="T5" fmla="*/ 28 h 40"/>
                <a:gd name="T6" fmla="*/ 32 w 48"/>
                <a:gd name="T7" fmla="*/ 40 h 40"/>
                <a:gd name="T8" fmla="*/ 32 w 48"/>
                <a:gd name="T9" fmla="*/ 28 h 40"/>
                <a:gd name="T10" fmla="*/ 38 w 48"/>
                <a:gd name="T11" fmla="*/ 28 h 40"/>
                <a:gd name="T12" fmla="*/ 48 w 48"/>
                <a:gd name="T13" fmla="*/ 18 h 40"/>
                <a:gd name="T14" fmla="*/ 48 w 48"/>
                <a:gd name="T15" fmla="*/ 10 h 40"/>
                <a:gd name="T16" fmla="*/ 38 w 4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0">
                  <a:moveTo>
                    <a:pt x="0" y="18"/>
                  </a:moveTo>
                  <a:cubicBezTo>
                    <a:pt x="0" y="24"/>
                    <a:pt x="4" y="28"/>
                    <a:pt x="1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4" y="28"/>
                    <a:pt x="48" y="24"/>
                    <a:pt x="48" y="18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4"/>
                    <a:pt x="44" y="0"/>
                    <a:pt x="38" y="0"/>
                  </a:cubicBezTo>
                </a:path>
              </a:pathLst>
            </a:cu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04" name="Group 97">
            <a:extLst>
              <a:ext uri="{FF2B5EF4-FFF2-40B4-BE49-F238E27FC236}">
                <a16:creationId xmlns:a16="http://schemas.microsoft.com/office/drawing/2014/main" id="{CE00CB02-2478-445F-B57D-26BF3D2B32FA}"/>
              </a:ext>
            </a:extLst>
          </p:cNvPr>
          <p:cNvGrpSpPr/>
          <p:nvPr/>
        </p:nvGrpSpPr>
        <p:grpSpPr>
          <a:xfrm>
            <a:off x="7245786" y="4964850"/>
            <a:ext cx="477588" cy="477588"/>
            <a:chOff x="4433888" y="2903538"/>
            <a:chExt cx="330200" cy="330200"/>
          </a:xfrm>
        </p:grpSpPr>
        <p:sp>
          <p:nvSpPr>
            <p:cNvPr id="105" name="Line 165">
              <a:extLst>
                <a:ext uri="{FF2B5EF4-FFF2-40B4-BE49-F238E27FC236}">
                  <a16:creationId xmlns:a16="http://schemas.microsoft.com/office/drawing/2014/main" id="{2FF1B0DF-64DE-4B9A-B861-040FE1B04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050" y="2970213"/>
              <a:ext cx="269875" cy="0"/>
            </a:xfrm>
            <a:prstGeom prst="line">
              <a:avLst/>
            </a:prstGeom>
            <a:noFill/>
            <a:ln w="15875" cap="rnd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6" name="Oval 166">
              <a:extLst>
                <a:ext uri="{FF2B5EF4-FFF2-40B4-BE49-F238E27FC236}">
                  <a16:creationId xmlns:a16="http://schemas.microsoft.com/office/drawing/2014/main" id="{571A43EB-70E7-490D-8520-C9A9DC873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3925" y="2955925"/>
              <a:ext cx="30163" cy="30163"/>
            </a:xfrm>
            <a:prstGeom prst="ellipse">
              <a:avLst/>
            </a:prstGeom>
            <a:noFill/>
            <a:ln w="15875" cap="rnd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7" name="Oval 167">
              <a:extLst>
                <a:ext uri="{FF2B5EF4-FFF2-40B4-BE49-F238E27FC236}">
                  <a16:creationId xmlns:a16="http://schemas.microsoft.com/office/drawing/2014/main" id="{EE734060-A84C-44F5-8266-648094218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888" y="2955925"/>
              <a:ext cx="30163" cy="30163"/>
            </a:xfrm>
            <a:prstGeom prst="ellipse">
              <a:avLst/>
            </a:prstGeom>
            <a:noFill/>
            <a:ln w="15875" cap="rnd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8" name="Freeform 168">
              <a:extLst>
                <a:ext uri="{FF2B5EF4-FFF2-40B4-BE49-F238E27FC236}">
                  <a16:creationId xmlns:a16="http://schemas.microsoft.com/office/drawing/2014/main" id="{828234B5-B1AD-4F5B-95DC-FCF40E36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2970213"/>
              <a:ext cx="195263" cy="263525"/>
            </a:xfrm>
            <a:custGeom>
              <a:avLst/>
              <a:gdLst>
                <a:gd name="T0" fmla="*/ 123 w 123"/>
                <a:gd name="T1" fmla="*/ 0 h 166"/>
                <a:gd name="T2" fmla="*/ 0 w 123"/>
                <a:gd name="T3" fmla="*/ 0 h 166"/>
                <a:gd name="T4" fmla="*/ 0 w 123"/>
                <a:gd name="T5" fmla="*/ 114 h 166"/>
                <a:gd name="T6" fmla="*/ 62 w 123"/>
                <a:gd name="T7" fmla="*/ 166 h 166"/>
                <a:gd name="T8" fmla="*/ 123 w 123"/>
                <a:gd name="T9" fmla="*/ 114 h 166"/>
                <a:gd name="T10" fmla="*/ 123 w 123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66">
                  <a:moveTo>
                    <a:pt x="123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62" y="166"/>
                  </a:lnTo>
                  <a:lnTo>
                    <a:pt x="123" y="114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15875" cap="rnd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" name="Freeform 169">
              <a:extLst>
                <a:ext uri="{FF2B5EF4-FFF2-40B4-BE49-F238E27FC236}">
                  <a16:creationId xmlns:a16="http://schemas.microsoft.com/office/drawing/2014/main" id="{2D032B76-AAAD-424D-AE8C-4909555DD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2903538"/>
              <a:ext cx="195263" cy="66675"/>
            </a:xfrm>
            <a:custGeom>
              <a:avLst/>
              <a:gdLst>
                <a:gd name="T0" fmla="*/ 0 w 123"/>
                <a:gd name="T1" fmla="*/ 42 h 42"/>
                <a:gd name="T2" fmla="*/ 62 w 123"/>
                <a:gd name="T3" fmla="*/ 0 h 42"/>
                <a:gd name="T4" fmla="*/ 123 w 123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42">
                  <a:moveTo>
                    <a:pt x="0" y="42"/>
                  </a:moveTo>
                  <a:lnTo>
                    <a:pt x="62" y="0"/>
                  </a:lnTo>
                  <a:lnTo>
                    <a:pt x="123" y="42"/>
                  </a:lnTo>
                </a:path>
              </a:pathLst>
            </a:custGeom>
            <a:noFill/>
            <a:ln w="15875" cap="rnd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" name="Freeform 170">
              <a:extLst>
                <a:ext uri="{FF2B5EF4-FFF2-40B4-BE49-F238E27FC236}">
                  <a16:creationId xmlns:a16="http://schemas.microsoft.com/office/drawing/2014/main" id="{44A1328C-315F-435C-B096-EC793B9FD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3011488"/>
              <a:ext cx="136525" cy="131763"/>
            </a:xfrm>
            <a:custGeom>
              <a:avLst/>
              <a:gdLst>
                <a:gd name="T0" fmla="*/ 43 w 86"/>
                <a:gd name="T1" fmla="*/ 0 h 83"/>
                <a:gd name="T2" fmla="*/ 52 w 86"/>
                <a:gd name="T3" fmla="*/ 31 h 83"/>
                <a:gd name="T4" fmla="*/ 86 w 86"/>
                <a:gd name="T5" fmla="*/ 31 h 83"/>
                <a:gd name="T6" fmla="*/ 59 w 86"/>
                <a:gd name="T7" fmla="*/ 50 h 83"/>
                <a:gd name="T8" fmla="*/ 69 w 86"/>
                <a:gd name="T9" fmla="*/ 83 h 83"/>
                <a:gd name="T10" fmla="*/ 43 w 86"/>
                <a:gd name="T11" fmla="*/ 62 h 83"/>
                <a:gd name="T12" fmla="*/ 17 w 86"/>
                <a:gd name="T13" fmla="*/ 83 h 83"/>
                <a:gd name="T14" fmla="*/ 26 w 86"/>
                <a:gd name="T15" fmla="*/ 50 h 83"/>
                <a:gd name="T16" fmla="*/ 0 w 86"/>
                <a:gd name="T17" fmla="*/ 31 h 83"/>
                <a:gd name="T18" fmla="*/ 33 w 86"/>
                <a:gd name="T19" fmla="*/ 31 h 83"/>
                <a:gd name="T20" fmla="*/ 43 w 86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83">
                  <a:moveTo>
                    <a:pt x="43" y="0"/>
                  </a:moveTo>
                  <a:lnTo>
                    <a:pt x="52" y="31"/>
                  </a:lnTo>
                  <a:lnTo>
                    <a:pt x="86" y="31"/>
                  </a:lnTo>
                  <a:lnTo>
                    <a:pt x="59" y="50"/>
                  </a:lnTo>
                  <a:lnTo>
                    <a:pt x="69" y="83"/>
                  </a:lnTo>
                  <a:lnTo>
                    <a:pt x="43" y="62"/>
                  </a:lnTo>
                  <a:lnTo>
                    <a:pt x="17" y="83"/>
                  </a:lnTo>
                  <a:lnTo>
                    <a:pt x="26" y="50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15875" cap="flat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11" name="Group 104">
            <a:extLst>
              <a:ext uri="{FF2B5EF4-FFF2-40B4-BE49-F238E27FC236}">
                <a16:creationId xmlns:a16="http://schemas.microsoft.com/office/drawing/2014/main" id="{095D424C-BD4F-4E0C-A277-02C1692DA518}"/>
              </a:ext>
            </a:extLst>
          </p:cNvPr>
          <p:cNvGrpSpPr/>
          <p:nvPr/>
        </p:nvGrpSpPr>
        <p:grpSpPr>
          <a:xfrm>
            <a:off x="4559121" y="4964850"/>
            <a:ext cx="454548" cy="477588"/>
            <a:chOff x="4113213" y="5051425"/>
            <a:chExt cx="344488" cy="361950"/>
          </a:xfrm>
          <a:solidFill>
            <a:srgbClr val="000000"/>
          </a:solidFill>
        </p:grpSpPr>
        <p:sp>
          <p:nvSpPr>
            <p:cNvPr id="112" name="Freeform 1563">
              <a:extLst>
                <a:ext uri="{FF2B5EF4-FFF2-40B4-BE49-F238E27FC236}">
                  <a16:creationId xmlns:a16="http://schemas.microsoft.com/office/drawing/2014/main" id="{96C37C87-CABC-4063-A8C2-C0EF9617CF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3213" y="5051425"/>
              <a:ext cx="344488" cy="60325"/>
            </a:xfrm>
            <a:custGeom>
              <a:avLst/>
              <a:gdLst>
                <a:gd name="T0" fmla="*/ 90 w 92"/>
                <a:gd name="T1" fmla="*/ 16 h 16"/>
                <a:gd name="T2" fmla="*/ 2 w 92"/>
                <a:gd name="T3" fmla="*/ 16 h 16"/>
                <a:gd name="T4" fmla="*/ 0 w 92"/>
                <a:gd name="T5" fmla="*/ 14 h 16"/>
                <a:gd name="T6" fmla="*/ 0 w 92"/>
                <a:gd name="T7" fmla="*/ 2 h 16"/>
                <a:gd name="T8" fmla="*/ 2 w 92"/>
                <a:gd name="T9" fmla="*/ 0 h 16"/>
                <a:gd name="T10" fmla="*/ 90 w 92"/>
                <a:gd name="T11" fmla="*/ 0 h 16"/>
                <a:gd name="T12" fmla="*/ 92 w 92"/>
                <a:gd name="T13" fmla="*/ 2 h 16"/>
                <a:gd name="T14" fmla="*/ 92 w 92"/>
                <a:gd name="T15" fmla="*/ 14 h 16"/>
                <a:gd name="T16" fmla="*/ 90 w 92"/>
                <a:gd name="T17" fmla="*/ 16 h 16"/>
                <a:gd name="T18" fmla="*/ 4 w 92"/>
                <a:gd name="T19" fmla="*/ 12 h 16"/>
                <a:gd name="T20" fmla="*/ 88 w 92"/>
                <a:gd name="T21" fmla="*/ 12 h 16"/>
                <a:gd name="T22" fmla="*/ 88 w 92"/>
                <a:gd name="T23" fmla="*/ 4 h 16"/>
                <a:gd name="T24" fmla="*/ 4 w 92"/>
                <a:gd name="T25" fmla="*/ 4 h 16"/>
                <a:gd name="T26" fmla="*/ 4 w 92"/>
                <a:gd name="T2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16">
                  <a:moveTo>
                    <a:pt x="90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1"/>
                    <a:pt x="92" y="2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5"/>
                    <a:pt x="91" y="16"/>
                    <a:pt x="90" y="16"/>
                  </a:cubicBezTo>
                  <a:close/>
                  <a:moveTo>
                    <a:pt x="4" y="12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" name="Freeform 1564">
              <a:extLst>
                <a:ext uri="{FF2B5EF4-FFF2-40B4-BE49-F238E27FC236}">
                  <a16:creationId xmlns:a16="http://schemas.microsoft.com/office/drawing/2014/main" id="{513AEE5E-857C-490F-A60C-06FE2A76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5307013"/>
              <a:ext cx="344488" cy="15875"/>
            </a:xfrm>
            <a:custGeom>
              <a:avLst/>
              <a:gdLst>
                <a:gd name="T0" fmla="*/ 90 w 92"/>
                <a:gd name="T1" fmla="*/ 4 h 4"/>
                <a:gd name="T2" fmla="*/ 2 w 92"/>
                <a:gd name="T3" fmla="*/ 4 h 4"/>
                <a:gd name="T4" fmla="*/ 0 w 92"/>
                <a:gd name="T5" fmla="*/ 2 h 4"/>
                <a:gd name="T6" fmla="*/ 2 w 92"/>
                <a:gd name="T7" fmla="*/ 0 h 4"/>
                <a:gd name="T8" fmla="*/ 90 w 92"/>
                <a:gd name="T9" fmla="*/ 0 h 4"/>
                <a:gd name="T10" fmla="*/ 92 w 92"/>
                <a:gd name="T11" fmla="*/ 2 h 4"/>
                <a:gd name="T12" fmla="*/ 90 w 9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">
                  <a:moveTo>
                    <a:pt x="9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1"/>
                    <a:pt x="92" y="2"/>
                  </a:cubicBezTo>
                  <a:cubicBezTo>
                    <a:pt x="92" y="3"/>
                    <a:pt x="91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4" name="Freeform 1565">
              <a:extLst>
                <a:ext uri="{FF2B5EF4-FFF2-40B4-BE49-F238E27FC236}">
                  <a16:creationId xmlns:a16="http://schemas.microsoft.com/office/drawing/2014/main" id="{68CA0C63-F697-46F9-82CC-DAC69F163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5097463"/>
              <a:ext cx="284163" cy="225425"/>
            </a:xfrm>
            <a:custGeom>
              <a:avLst/>
              <a:gdLst>
                <a:gd name="T0" fmla="*/ 74 w 76"/>
                <a:gd name="T1" fmla="*/ 60 h 60"/>
                <a:gd name="T2" fmla="*/ 2 w 76"/>
                <a:gd name="T3" fmla="*/ 60 h 60"/>
                <a:gd name="T4" fmla="*/ 0 w 76"/>
                <a:gd name="T5" fmla="*/ 58 h 60"/>
                <a:gd name="T6" fmla="*/ 0 w 76"/>
                <a:gd name="T7" fmla="*/ 2 h 60"/>
                <a:gd name="T8" fmla="*/ 2 w 76"/>
                <a:gd name="T9" fmla="*/ 0 h 60"/>
                <a:gd name="T10" fmla="*/ 74 w 76"/>
                <a:gd name="T11" fmla="*/ 0 h 60"/>
                <a:gd name="T12" fmla="*/ 76 w 76"/>
                <a:gd name="T13" fmla="*/ 2 h 60"/>
                <a:gd name="T14" fmla="*/ 76 w 76"/>
                <a:gd name="T15" fmla="*/ 58 h 60"/>
                <a:gd name="T16" fmla="*/ 74 w 76"/>
                <a:gd name="T17" fmla="*/ 60 h 60"/>
                <a:gd name="T18" fmla="*/ 4 w 76"/>
                <a:gd name="T19" fmla="*/ 56 h 60"/>
                <a:gd name="T20" fmla="*/ 72 w 76"/>
                <a:gd name="T21" fmla="*/ 56 h 60"/>
                <a:gd name="T22" fmla="*/ 72 w 76"/>
                <a:gd name="T23" fmla="*/ 4 h 60"/>
                <a:gd name="T24" fmla="*/ 4 w 76"/>
                <a:gd name="T25" fmla="*/ 4 h 60"/>
                <a:gd name="T26" fmla="*/ 4 w 76"/>
                <a:gd name="T2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60">
                  <a:moveTo>
                    <a:pt x="74" y="60"/>
                  </a:move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6" y="1"/>
                    <a:pt x="76" y="2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9"/>
                    <a:pt x="75" y="60"/>
                    <a:pt x="74" y="60"/>
                  </a:cubicBezTo>
                  <a:close/>
                  <a:moveTo>
                    <a:pt x="4" y="56"/>
                  </a:moveTo>
                  <a:cubicBezTo>
                    <a:pt x="72" y="56"/>
                    <a:pt x="72" y="56"/>
                    <a:pt x="72" y="5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5" name="Rectangle 1566">
              <a:extLst>
                <a:ext uri="{FF2B5EF4-FFF2-40B4-BE49-F238E27FC236}">
                  <a16:creationId xmlns:a16="http://schemas.microsoft.com/office/drawing/2014/main" id="{BA5697EF-EFAE-472C-9FC5-B439C46FE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313" y="5314950"/>
              <a:ext cx="1428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6" name="Freeform 1567">
              <a:extLst>
                <a:ext uri="{FF2B5EF4-FFF2-40B4-BE49-F238E27FC236}">
                  <a16:creationId xmlns:a16="http://schemas.microsoft.com/office/drawing/2014/main" id="{9868A260-11EA-4485-BC5A-8AF61E95BA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6088" y="5353050"/>
              <a:ext cx="58738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7" name="Freeform 1568">
              <a:extLst>
                <a:ext uri="{FF2B5EF4-FFF2-40B4-BE49-F238E27FC236}">
                  <a16:creationId xmlns:a16="http://schemas.microsoft.com/office/drawing/2014/main" id="{6250E1C7-1CC3-41C1-87BA-00783FE9E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8150" y="5127625"/>
              <a:ext cx="74613" cy="60325"/>
            </a:xfrm>
            <a:custGeom>
              <a:avLst/>
              <a:gdLst>
                <a:gd name="T0" fmla="*/ 18 w 20"/>
                <a:gd name="T1" fmla="*/ 16 h 16"/>
                <a:gd name="T2" fmla="*/ 2 w 20"/>
                <a:gd name="T3" fmla="*/ 16 h 16"/>
                <a:gd name="T4" fmla="*/ 0 w 20"/>
                <a:gd name="T5" fmla="*/ 14 h 16"/>
                <a:gd name="T6" fmla="*/ 0 w 20"/>
                <a:gd name="T7" fmla="*/ 2 h 16"/>
                <a:gd name="T8" fmla="*/ 2 w 20"/>
                <a:gd name="T9" fmla="*/ 0 h 16"/>
                <a:gd name="T10" fmla="*/ 18 w 20"/>
                <a:gd name="T11" fmla="*/ 0 h 16"/>
                <a:gd name="T12" fmla="*/ 20 w 20"/>
                <a:gd name="T13" fmla="*/ 2 h 16"/>
                <a:gd name="T14" fmla="*/ 20 w 20"/>
                <a:gd name="T15" fmla="*/ 14 h 16"/>
                <a:gd name="T16" fmla="*/ 18 w 20"/>
                <a:gd name="T17" fmla="*/ 16 h 16"/>
                <a:gd name="T18" fmla="*/ 4 w 20"/>
                <a:gd name="T19" fmla="*/ 12 h 16"/>
                <a:gd name="T20" fmla="*/ 16 w 20"/>
                <a:gd name="T21" fmla="*/ 12 h 16"/>
                <a:gd name="T22" fmla="*/ 16 w 20"/>
                <a:gd name="T23" fmla="*/ 4 h 16"/>
                <a:gd name="T24" fmla="*/ 4 w 20"/>
                <a:gd name="T25" fmla="*/ 4 h 16"/>
                <a:gd name="T26" fmla="*/ 4 w 20"/>
                <a:gd name="T2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6">
                  <a:moveTo>
                    <a:pt x="18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19" y="16"/>
                    <a:pt x="18" y="16"/>
                  </a:cubicBezTo>
                  <a:close/>
                  <a:moveTo>
                    <a:pt x="4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8" name="Freeform 1569">
              <a:extLst>
                <a:ext uri="{FF2B5EF4-FFF2-40B4-BE49-F238E27FC236}">
                  <a16:creationId xmlns:a16="http://schemas.microsoft.com/office/drawing/2014/main" id="{9F340872-9EBC-45BB-A073-F9F58A409D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6088" y="5218113"/>
              <a:ext cx="58738" cy="58738"/>
            </a:xfrm>
            <a:custGeom>
              <a:avLst/>
              <a:gdLst>
                <a:gd name="T0" fmla="*/ 14 w 16"/>
                <a:gd name="T1" fmla="*/ 16 h 16"/>
                <a:gd name="T2" fmla="*/ 2 w 16"/>
                <a:gd name="T3" fmla="*/ 16 h 16"/>
                <a:gd name="T4" fmla="*/ 0 w 16"/>
                <a:gd name="T5" fmla="*/ 14 h 16"/>
                <a:gd name="T6" fmla="*/ 0 w 16"/>
                <a:gd name="T7" fmla="*/ 2 h 16"/>
                <a:gd name="T8" fmla="*/ 2 w 16"/>
                <a:gd name="T9" fmla="*/ 0 h 16"/>
                <a:gd name="T10" fmla="*/ 14 w 16"/>
                <a:gd name="T11" fmla="*/ 0 h 16"/>
                <a:gd name="T12" fmla="*/ 16 w 16"/>
                <a:gd name="T13" fmla="*/ 2 h 16"/>
                <a:gd name="T14" fmla="*/ 16 w 16"/>
                <a:gd name="T15" fmla="*/ 14 h 16"/>
                <a:gd name="T16" fmla="*/ 14 w 16"/>
                <a:gd name="T17" fmla="*/ 16 h 16"/>
                <a:gd name="T18" fmla="*/ 4 w 16"/>
                <a:gd name="T19" fmla="*/ 12 h 16"/>
                <a:gd name="T20" fmla="*/ 12 w 16"/>
                <a:gd name="T21" fmla="*/ 12 h 16"/>
                <a:gd name="T22" fmla="*/ 12 w 16"/>
                <a:gd name="T23" fmla="*/ 4 h 16"/>
                <a:gd name="T24" fmla="*/ 4 w 16"/>
                <a:gd name="T25" fmla="*/ 4 h 16"/>
                <a:gd name="T26" fmla="*/ 4 w 16"/>
                <a:gd name="T2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6">
                  <a:moveTo>
                    <a:pt x="14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5" y="16"/>
                    <a:pt x="14" y="16"/>
                  </a:cubicBezTo>
                  <a:close/>
                  <a:moveTo>
                    <a:pt x="4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9" name="Freeform 1570">
              <a:extLst>
                <a:ext uri="{FF2B5EF4-FFF2-40B4-BE49-F238E27FC236}">
                  <a16:creationId xmlns:a16="http://schemas.microsoft.com/office/drawing/2014/main" id="{764733AA-6B69-4F52-818A-F9F06C6936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8638" y="5218113"/>
              <a:ext cx="60325" cy="58738"/>
            </a:xfrm>
            <a:custGeom>
              <a:avLst/>
              <a:gdLst>
                <a:gd name="T0" fmla="*/ 14 w 16"/>
                <a:gd name="T1" fmla="*/ 16 h 16"/>
                <a:gd name="T2" fmla="*/ 2 w 16"/>
                <a:gd name="T3" fmla="*/ 16 h 16"/>
                <a:gd name="T4" fmla="*/ 0 w 16"/>
                <a:gd name="T5" fmla="*/ 14 h 16"/>
                <a:gd name="T6" fmla="*/ 0 w 16"/>
                <a:gd name="T7" fmla="*/ 2 h 16"/>
                <a:gd name="T8" fmla="*/ 2 w 16"/>
                <a:gd name="T9" fmla="*/ 0 h 16"/>
                <a:gd name="T10" fmla="*/ 14 w 16"/>
                <a:gd name="T11" fmla="*/ 0 h 16"/>
                <a:gd name="T12" fmla="*/ 16 w 16"/>
                <a:gd name="T13" fmla="*/ 2 h 16"/>
                <a:gd name="T14" fmla="*/ 16 w 16"/>
                <a:gd name="T15" fmla="*/ 14 h 16"/>
                <a:gd name="T16" fmla="*/ 14 w 16"/>
                <a:gd name="T17" fmla="*/ 16 h 16"/>
                <a:gd name="T18" fmla="*/ 4 w 16"/>
                <a:gd name="T19" fmla="*/ 12 h 16"/>
                <a:gd name="T20" fmla="*/ 12 w 16"/>
                <a:gd name="T21" fmla="*/ 12 h 16"/>
                <a:gd name="T22" fmla="*/ 12 w 16"/>
                <a:gd name="T23" fmla="*/ 4 h 16"/>
                <a:gd name="T24" fmla="*/ 4 w 16"/>
                <a:gd name="T25" fmla="*/ 4 h 16"/>
                <a:gd name="T26" fmla="*/ 4 w 16"/>
                <a:gd name="T2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6">
                  <a:moveTo>
                    <a:pt x="14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5" y="16"/>
                    <a:pt x="14" y="16"/>
                  </a:cubicBezTo>
                  <a:close/>
                  <a:moveTo>
                    <a:pt x="4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0" name="Freeform 1571">
              <a:extLst>
                <a:ext uri="{FF2B5EF4-FFF2-40B4-BE49-F238E27FC236}">
                  <a16:creationId xmlns:a16="http://schemas.microsoft.com/office/drawing/2014/main" id="{EBF4A55D-57FE-4204-9481-C90534DC6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3538" y="5218113"/>
              <a:ext cx="58738" cy="58738"/>
            </a:xfrm>
            <a:custGeom>
              <a:avLst/>
              <a:gdLst>
                <a:gd name="T0" fmla="*/ 14 w 16"/>
                <a:gd name="T1" fmla="*/ 16 h 16"/>
                <a:gd name="T2" fmla="*/ 2 w 16"/>
                <a:gd name="T3" fmla="*/ 16 h 16"/>
                <a:gd name="T4" fmla="*/ 0 w 16"/>
                <a:gd name="T5" fmla="*/ 14 h 16"/>
                <a:gd name="T6" fmla="*/ 0 w 16"/>
                <a:gd name="T7" fmla="*/ 2 h 16"/>
                <a:gd name="T8" fmla="*/ 2 w 16"/>
                <a:gd name="T9" fmla="*/ 0 h 16"/>
                <a:gd name="T10" fmla="*/ 14 w 16"/>
                <a:gd name="T11" fmla="*/ 0 h 16"/>
                <a:gd name="T12" fmla="*/ 16 w 16"/>
                <a:gd name="T13" fmla="*/ 2 h 16"/>
                <a:gd name="T14" fmla="*/ 16 w 16"/>
                <a:gd name="T15" fmla="*/ 14 h 16"/>
                <a:gd name="T16" fmla="*/ 14 w 16"/>
                <a:gd name="T17" fmla="*/ 16 h 16"/>
                <a:gd name="T18" fmla="*/ 4 w 16"/>
                <a:gd name="T19" fmla="*/ 12 h 16"/>
                <a:gd name="T20" fmla="*/ 12 w 16"/>
                <a:gd name="T21" fmla="*/ 12 h 16"/>
                <a:gd name="T22" fmla="*/ 12 w 16"/>
                <a:gd name="T23" fmla="*/ 4 h 16"/>
                <a:gd name="T24" fmla="*/ 4 w 16"/>
                <a:gd name="T25" fmla="*/ 4 h 16"/>
                <a:gd name="T26" fmla="*/ 4 w 16"/>
                <a:gd name="T2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6">
                  <a:moveTo>
                    <a:pt x="14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5" y="16"/>
                    <a:pt x="14" y="16"/>
                  </a:cubicBezTo>
                  <a:close/>
                  <a:moveTo>
                    <a:pt x="4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1" name="Freeform 1572">
              <a:extLst>
                <a:ext uri="{FF2B5EF4-FFF2-40B4-BE49-F238E27FC236}">
                  <a16:creationId xmlns:a16="http://schemas.microsoft.com/office/drawing/2014/main" id="{FC332424-C196-4EB2-9C66-FAC24F892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5" y="5157788"/>
              <a:ext cx="60325" cy="74613"/>
            </a:xfrm>
            <a:custGeom>
              <a:avLst/>
              <a:gdLst>
                <a:gd name="T0" fmla="*/ 14 w 16"/>
                <a:gd name="T1" fmla="*/ 20 h 20"/>
                <a:gd name="T2" fmla="*/ 12 w 16"/>
                <a:gd name="T3" fmla="*/ 18 h 20"/>
                <a:gd name="T4" fmla="*/ 12 w 16"/>
                <a:gd name="T5" fmla="*/ 4 h 20"/>
                <a:gd name="T6" fmla="*/ 2 w 16"/>
                <a:gd name="T7" fmla="*/ 4 h 20"/>
                <a:gd name="T8" fmla="*/ 0 w 16"/>
                <a:gd name="T9" fmla="*/ 2 h 20"/>
                <a:gd name="T10" fmla="*/ 2 w 16"/>
                <a:gd name="T11" fmla="*/ 0 h 20"/>
                <a:gd name="T12" fmla="*/ 14 w 16"/>
                <a:gd name="T13" fmla="*/ 0 h 20"/>
                <a:gd name="T14" fmla="*/ 16 w 16"/>
                <a:gd name="T15" fmla="*/ 2 h 20"/>
                <a:gd name="T16" fmla="*/ 16 w 16"/>
                <a:gd name="T17" fmla="*/ 18 h 20"/>
                <a:gd name="T18" fmla="*/ 14 w 16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0">
                  <a:moveTo>
                    <a:pt x="14" y="20"/>
                  </a:moveTo>
                  <a:cubicBezTo>
                    <a:pt x="13" y="20"/>
                    <a:pt x="12" y="19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2" name="Freeform 1573">
              <a:extLst>
                <a:ext uri="{FF2B5EF4-FFF2-40B4-BE49-F238E27FC236}">
                  <a16:creationId xmlns:a16="http://schemas.microsoft.com/office/drawing/2014/main" id="{BE6F5906-8A04-400F-9B85-8D2F65698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0" y="5157788"/>
              <a:ext cx="58738" cy="74613"/>
            </a:xfrm>
            <a:custGeom>
              <a:avLst/>
              <a:gdLst>
                <a:gd name="T0" fmla="*/ 2 w 16"/>
                <a:gd name="T1" fmla="*/ 20 h 20"/>
                <a:gd name="T2" fmla="*/ 0 w 16"/>
                <a:gd name="T3" fmla="*/ 18 h 20"/>
                <a:gd name="T4" fmla="*/ 0 w 16"/>
                <a:gd name="T5" fmla="*/ 2 h 20"/>
                <a:gd name="T6" fmla="*/ 2 w 16"/>
                <a:gd name="T7" fmla="*/ 0 h 20"/>
                <a:gd name="T8" fmla="*/ 14 w 16"/>
                <a:gd name="T9" fmla="*/ 0 h 20"/>
                <a:gd name="T10" fmla="*/ 16 w 16"/>
                <a:gd name="T11" fmla="*/ 2 h 20"/>
                <a:gd name="T12" fmla="*/ 14 w 16"/>
                <a:gd name="T13" fmla="*/ 4 h 20"/>
                <a:gd name="T14" fmla="*/ 4 w 16"/>
                <a:gd name="T15" fmla="*/ 4 h 20"/>
                <a:gd name="T16" fmla="*/ 4 w 16"/>
                <a:gd name="T17" fmla="*/ 18 h 20"/>
                <a:gd name="T18" fmla="*/ 2 w 16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0">
                  <a:moveTo>
                    <a:pt x="2" y="20"/>
                  </a:move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3" name="Rectangle 1574">
              <a:extLst>
                <a:ext uri="{FF2B5EF4-FFF2-40B4-BE49-F238E27FC236}">
                  <a16:creationId xmlns:a16="http://schemas.microsoft.com/office/drawing/2014/main" id="{84BC78E9-6BF3-4932-B716-6B823BA86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313" y="5180013"/>
              <a:ext cx="142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03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15101"/>
            <a:chOff x="197699" y="177800"/>
            <a:chExt cx="11796602" cy="615101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16" name="Text Box 2">
            <a:extLst>
              <a:ext uri="{FF2B5EF4-FFF2-40B4-BE49-F238E27FC236}">
                <a16:creationId xmlns:a16="http://schemas.microsoft.com/office/drawing/2014/main" id="{51D5AA0D-9CE0-4221-94EA-5C9C0AC66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1" y="390482"/>
            <a:ext cx="1056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 b="1">
                <a:latin typeface="+mj-lt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3. ATENCIÓN DE PQR Y PLANES DE MEJORA</a:t>
            </a:r>
          </a:p>
        </p:txBody>
      </p:sp>
      <p:pic>
        <p:nvPicPr>
          <p:cNvPr id="17" name="Picture 32" descr="A group of people in a room&#10;&#10;Description automatically generated">
            <a:extLst>
              <a:ext uri="{FF2B5EF4-FFF2-40B4-BE49-F238E27FC236}">
                <a16:creationId xmlns:a16="http://schemas.microsoft.com/office/drawing/2014/main" id="{2075A1B3-6E69-4963-8536-4B5C23CA7C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r="43426" b="8889"/>
          <a:stretch>
            <a:fillRect/>
          </a:stretch>
        </p:blipFill>
        <p:spPr>
          <a:xfrm>
            <a:off x="0" y="1553016"/>
            <a:ext cx="5562600" cy="5318233"/>
          </a:xfrm>
          <a:custGeom>
            <a:avLst/>
            <a:gdLst>
              <a:gd name="connsiteX0" fmla="*/ 0 w 5562600"/>
              <a:gd name="connsiteY0" fmla="*/ 0 h 6248400"/>
              <a:gd name="connsiteX1" fmla="*/ 5562600 w 5562600"/>
              <a:gd name="connsiteY1" fmla="*/ 0 h 6248400"/>
              <a:gd name="connsiteX2" fmla="*/ 5562600 w 5562600"/>
              <a:gd name="connsiteY2" fmla="*/ 6172415 h 6248400"/>
              <a:gd name="connsiteX3" fmla="*/ 5486615 w 5562600"/>
              <a:gd name="connsiteY3" fmla="*/ 6248400 h 6248400"/>
              <a:gd name="connsiteX4" fmla="*/ 75985 w 5562600"/>
              <a:gd name="connsiteY4" fmla="*/ 6248400 h 6248400"/>
              <a:gd name="connsiteX5" fmla="*/ 0 w 5562600"/>
              <a:gd name="connsiteY5" fmla="*/ 6172415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2600" h="6248400">
                <a:moveTo>
                  <a:pt x="0" y="0"/>
                </a:moveTo>
                <a:lnTo>
                  <a:pt x="5562600" y="0"/>
                </a:lnTo>
                <a:lnTo>
                  <a:pt x="5562600" y="6172415"/>
                </a:lnTo>
                <a:cubicBezTo>
                  <a:pt x="5562600" y="6214380"/>
                  <a:pt x="5528580" y="6248400"/>
                  <a:pt x="5486615" y="6248400"/>
                </a:cubicBezTo>
                <a:lnTo>
                  <a:pt x="75985" y="6248400"/>
                </a:lnTo>
                <a:cubicBezTo>
                  <a:pt x="34020" y="6248400"/>
                  <a:pt x="0" y="6214380"/>
                  <a:pt x="0" y="6172415"/>
                </a:cubicBezTo>
                <a:close/>
              </a:path>
            </a:pathLst>
          </a:custGeom>
        </p:spPr>
      </p:pic>
      <p:sp>
        <p:nvSpPr>
          <p:cNvPr id="18" name="Round Same Side Corner Rectangle 2">
            <a:extLst>
              <a:ext uri="{FF2B5EF4-FFF2-40B4-BE49-F238E27FC236}">
                <a16:creationId xmlns:a16="http://schemas.microsoft.com/office/drawing/2014/main" id="{6CCDF3D2-A7E9-4E34-AE62-E08F94F0D566}"/>
              </a:ext>
            </a:extLst>
          </p:cNvPr>
          <p:cNvSpPr/>
          <p:nvPr/>
        </p:nvSpPr>
        <p:spPr>
          <a:xfrm flipV="1">
            <a:off x="0" y="1553018"/>
            <a:ext cx="5562600" cy="5318232"/>
          </a:xfrm>
          <a:prstGeom prst="round2SameRect">
            <a:avLst>
              <a:gd name="adj1" fmla="val 1366"/>
              <a:gd name="adj2" fmla="val 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95000"/>
                  <a:lumOff val="5000"/>
                  <a:alpha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7E604E-084E-4D91-8DC7-40E14FD533DC}"/>
              </a:ext>
            </a:extLst>
          </p:cNvPr>
          <p:cNvSpPr txBox="1">
            <a:spLocks/>
          </p:cNvSpPr>
          <p:nvPr/>
        </p:nvSpPr>
        <p:spPr>
          <a:xfrm>
            <a:off x="402081" y="1622094"/>
            <a:ext cx="4815587" cy="14795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Circular 007/2019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DDC0C5B-03AF-4F60-88DF-736E19DD3B2C}"/>
              </a:ext>
            </a:extLst>
          </p:cNvPr>
          <p:cNvSpPr/>
          <p:nvPr/>
        </p:nvSpPr>
        <p:spPr>
          <a:xfrm>
            <a:off x="402081" y="2923446"/>
            <a:ext cx="4938545" cy="34009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es-ES" sz="13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Por la cual se imparten instrucciones generales y condiciones</a:t>
            </a:r>
          </a:p>
          <a:p>
            <a:r>
              <a:rPr lang="es-ES" sz="13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técnicas de remisión de datos de las Cajas de Compensación Familiar a la Superintendencia del Subsidio Familiar con fines de inspección, vigilancia y control.</a:t>
            </a:r>
          </a:p>
          <a:p>
            <a:endParaRPr lang="es-ES" sz="13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  <a:p>
            <a:r>
              <a:rPr lang="es-ES" sz="13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Los integrantes del COMTAC participaron con la Superintendencia en la definición y desarrollo de los siguientes temas:</a:t>
            </a:r>
          </a:p>
          <a:p>
            <a:endParaRPr lang="es-ES" sz="13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s-ES" sz="13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Diferenciación de las modalidades de derecho de petición.</a:t>
            </a:r>
          </a:p>
          <a:p>
            <a:pPr marL="342900" indent="-342900">
              <a:buAutoNum type="arabicPeriod"/>
            </a:pPr>
            <a:r>
              <a:rPr lang="es-ES" sz="13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Definición de tipologías a reportar con aplicación transversal a todas las cajas.</a:t>
            </a:r>
          </a:p>
          <a:p>
            <a:pPr marL="342900" indent="-342900">
              <a:buAutoNum type="arabicPeriod"/>
            </a:pPr>
            <a:r>
              <a:rPr lang="es-ES" sz="13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Definiciones o aclaraciones de las tipologías a reportar.</a:t>
            </a:r>
          </a:p>
          <a:p>
            <a:pPr marL="342900" indent="-342900">
              <a:buAutoNum type="arabicPeriod"/>
            </a:pPr>
            <a:r>
              <a:rPr lang="es-ES" sz="13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Socialización a las cajas de la zona para realizar los ajustes internos o implementar los cambios requeridos oportunamente.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5A29F2A-EF20-401C-99C1-314349BA9726}"/>
              </a:ext>
            </a:extLst>
          </p:cNvPr>
          <p:cNvSpPr txBox="1"/>
          <p:nvPr/>
        </p:nvSpPr>
        <p:spPr>
          <a:xfrm>
            <a:off x="5751444" y="1742752"/>
            <a:ext cx="695325" cy="63190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1" u="none" strike="noStrike" kern="0" cap="none" spc="0" normalizeH="0" baseline="0" dirty="0">
                <a:ln>
                  <a:noFill/>
                </a:ln>
                <a:solidFill>
                  <a:srgbClr val="2FBAC9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EB8A4506-E61F-4AC9-B210-4E93A0676EA9}"/>
              </a:ext>
            </a:extLst>
          </p:cNvPr>
          <p:cNvSpPr/>
          <p:nvPr/>
        </p:nvSpPr>
        <p:spPr>
          <a:xfrm>
            <a:off x="6636814" y="1853169"/>
            <a:ext cx="5382908" cy="17235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s-CO" sz="1400" b="1" dirty="0">
                <a:latin typeface="+mj-lt"/>
                <a:cs typeface="Segoe UI" panose="020B0502040204020203" pitchFamily="34" charset="0"/>
              </a:rPr>
              <a:t>4-104B INFORMACIÓN PETICIONES, QUEJAS Y RECLAMOS (PQR)</a:t>
            </a:r>
          </a:p>
          <a:p>
            <a:endParaRPr lang="es-CO" sz="1400" dirty="0"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+mj-lt"/>
                <a:cs typeface="Segoe UI" panose="020B0502040204020203" pitchFamily="34" charset="0"/>
              </a:rPr>
              <a:t>Modalidad de derecho de petición: Solicitudes y peticiones; quejas, reclamos y denuncias; Felicitaciones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+mj-lt"/>
                <a:cs typeface="Segoe UI" panose="020B0502040204020203" pitchFamily="34" charset="0"/>
              </a:rPr>
              <a:t>Mes de trámite de la PQRSF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+mj-lt"/>
                <a:cs typeface="Segoe UI" panose="020B0502040204020203" pitchFamily="34" charset="0"/>
              </a:rPr>
              <a:t>Volumetría de PQRSF resueltas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+mj-lt"/>
                <a:cs typeface="Segoe UI" panose="020B0502040204020203" pitchFamily="34" charset="0"/>
              </a:rPr>
              <a:t>Porcentaje de satisfacción con la respuesta de PQRSF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+mj-lt"/>
                <a:cs typeface="Segoe UI" panose="020B0502040204020203" pitchFamily="34" charset="0"/>
              </a:rPr>
              <a:t>Oportunidad de la respuesta de PQRSF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E6613D-7252-4FB4-8AC9-D0765741E598}"/>
              </a:ext>
            </a:extLst>
          </p:cNvPr>
          <p:cNvCxnSpPr>
            <a:cxnSpLocks/>
          </p:cNvCxnSpPr>
          <p:nvPr/>
        </p:nvCxnSpPr>
        <p:spPr>
          <a:xfrm>
            <a:off x="6096000" y="3855303"/>
            <a:ext cx="55444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6">
            <a:extLst>
              <a:ext uri="{FF2B5EF4-FFF2-40B4-BE49-F238E27FC236}">
                <a16:creationId xmlns:a16="http://schemas.microsoft.com/office/drawing/2014/main" id="{3351D827-16DC-46FE-8CB2-A90C34E80CCC}"/>
              </a:ext>
            </a:extLst>
          </p:cNvPr>
          <p:cNvSpPr/>
          <p:nvPr/>
        </p:nvSpPr>
        <p:spPr>
          <a:xfrm>
            <a:off x="6056886" y="1336663"/>
            <a:ext cx="5601713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es-CO" sz="1400">
                <a:latin typeface="+mj-lt"/>
                <a:cs typeface="Segoe UI" panose="020B0502040204020203" pitchFamily="34" charset="0"/>
              </a:rPr>
              <a:t>La circular contiene los siguientes capítulos: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1A461367-C2DD-4A2E-A924-4BE2D711824A}"/>
              </a:ext>
            </a:extLst>
          </p:cNvPr>
          <p:cNvSpPr txBox="1"/>
          <p:nvPr/>
        </p:nvSpPr>
        <p:spPr>
          <a:xfrm>
            <a:off x="5751444" y="3869243"/>
            <a:ext cx="695325" cy="63190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i="1" kern="0" dirty="0">
                <a:solidFill>
                  <a:srgbClr val="2FBAC9"/>
                </a:solidFill>
                <a:latin typeface="+mj-lt"/>
                <a:cs typeface="Segoe UI" panose="020B0502040204020203" pitchFamily="34" charset="0"/>
              </a:rPr>
              <a:t>2</a:t>
            </a:r>
            <a:endParaRPr kumimoji="0" lang="es-CO" sz="3600" b="1" i="1" u="none" strike="noStrike" kern="0" cap="none" spc="0" normalizeH="0" baseline="0" dirty="0">
              <a:ln>
                <a:noFill/>
              </a:ln>
              <a:solidFill>
                <a:srgbClr val="2FBAC9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74FE16A5-F6B3-4CA5-B895-766BD983D553}"/>
              </a:ext>
            </a:extLst>
          </p:cNvPr>
          <p:cNvSpPr/>
          <p:nvPr/>
        </p:nvSpPr>
        <p:spPr>
          <a:xfrm>
            <a:off x="6636814" y="3979660"/>
            <a:ext cx="5382908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s-CO" sz="1400" b="1" dirty="0">
                <a:latin typeface="+mj-lt"/>
                <a:cs typeface="Segoe UI" panose="020B0502040204020203" pitchFamily="34" charset="0"/>
              </a:rPr>
              <a:t>4-104C CLASIFICACIÓN DE PQR</a:t>
            </a:r>
          </a:p>
          <a:p>
            <a:endParaRPr lang="es-CO" sz="1400" dirty="0"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+mj-lt"/>
                <a:cs typeface="Segoe UI" panose="020B0502040204020203" pitchFamily="34" charset="0"/>
              </a:rPr>
              <a:t>Clasificación de quejas y reclamos por motivos de reclamación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+mj-lt"/>
                <a:cs typeface="Segoe UI" panose="020B0502040204020203" pitchFamily="34" charset="0"/>
              </a:rPr>
              <a:t>Volumetría por motivo</a:t>
            </a:r>
          </a:p>
        </p:txBody>
      </p:sp>
      <p:cxnSp>
        <p:nvCxnSpPr>
          <p:cNvPr id="28" name="Straight Connector 23">
            <a:extLst>
              <a:ext uri="{FF2B5EF4-FFF2-40B4-BE49-F238E27FC236}">
                <a16:creationId xmlns:a16="http://schemas.microsoft.com/office/drawing/2014/main" id="{9D282CB8-DBAD-436F-A860-D20C5A2E496A}"/>
              </a:ext>
            </a:extLst>
          </p:cNvPr>
          <p:cNvCxnSpPr>
            <a:cxnSpLocks/>
          </p:cNvCxnSpPr>
          <p:nvPr/>
        </p:nvCxnSpPr>
        <p:spPr>
          <a:xfrm>
            <a:off x="6096000" y="5248807"/>
            <a:ext cx="55444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>
            <a:extLst>
              <a:ext uri="{FF2B5EF4-FFF2-40B4-BE49-F238E27FC236}">
                <a16:creationId xmlns:a16="http://schemas.microsoft.com/office/drawing/2014/main" id="{B0B9E0F9-F4C4-4E88-9352-F376A492E25A}"/>
              </a:ext>
            </a:extLst>
          </p:cNvPr>
          <p:cNvSpPr txBox="1"/>
          <p:nvPr/>
        </p:nvSpPr>
        <p:spPr>
          <a:xfrm>
            <a:off x="5751444" y="5262747"/>
            <a:ext cx="695325" cy="63190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1" u="none" strike="noStrike" kern="0" cap="none" spc="0" normalizeH="0" baseline="0" dirty="0">
                <a:ln>
                  <a:noFill/>
                </a:ln>
                <a:solidFill>
                  <a:srgbClr val="2FBAC9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3</a:t>
            </a:r>
            <a:endParaRPr kumimoji="0" lang="es-CO" sz="3600" b="1" i="1" u="none" strike="noStrike" kern="0" cap="none" spc="0" normalizeH="0" baseline="0" dirty="0">
              <a:ln>
                <a:noFill/>
              </a:ln>
              <a:solidFill>
                <a:srgbClr val="2FBAC9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3F35372E-A93C-40A9-B1C5-17AE12B7DA35}"/>
              </a:ext>
            </a:extLst>
          </p:cNvPr>
          <p:cNvSpPr/>
          <p:nvPr/>
        </p:nvSpPr>
        <p:spPr>
          <a:xfrm>
            <a:off x="6636814" y="5373164"/>
            <a:ext cx="5382908" cy="1292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s-ES" sz="1400" b="1" dirty="0">
                <a:latin typeface="+mj-lt"/>
                <a:cs typeface="Segoe UI" panose="020B0502040204020203" pitchFamily="34" charset="0"/>
              </a:rPr>
              <a:t>4-104D GESTIÓN DE ACCIONES DE MEJORA</a:t>
            </a:r>
            <a:endParaRPr lang="es-CO" sz="1400" dirty="0"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cs typeface="Segoe UI" panose="020B0502040204020203" pitchFamily="34" charset="0"/>
              </a:rPr>
              <a:t>Identificación de los 3 temas recurrentes de quejas y reclamos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cs typeface="Segoe UI" panose="020B0502040204020203" pitchFamily="34" charset="0"/>
              </a:rPr>
              <a:t>Análisis y gestión de causa-raíz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+mj-lt"/>
                <a:cs typeface="Segoe UI" panose="020B0502040204020203" pitchFamily="34" charset="0"/>
              </a:rPr>
              <a:t>Acciones de mejora implementadas</a:t>
            </a:r>
          </a:p>
        </p:txBody>
      </p:sp>
    </p:spTree>
    <p:extLst>
      <p:ext uri="{BB962C8B-B14F-4D97-AF65-F5344CB8AC3E}">
        <p14:creationId xmlns:p14="http://schemas.microsoft.com/office/powerpoint/2010/main" val="363562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15101"/>
            <a:chOff x="197699" y="177800"/>
            <a:chExt cx="11796602" cy="615101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38F4FA2C-DF33-4EBC-A906-5F382C863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1" y="390482"/>
            <a:ext cx="1056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 b="1">
                <a:latin typeface="+mj-lt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black"/>
                </a:solidFill>
                <a:latin typeface="Century Gothic"/>
              </a:rPr>
              <a:t>4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. REGLAMENTO COMTAC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3C19B5-0914-43D9-B981-83BB4AACDD3B}"/>
              </a:ext>
            </a:extLst>
          </p:cNvPr>
          <p:cNvSpPr txBox="1"/>
          <p:nvPr/>
        </p:nvSpPr>
        <p:spPr>
          <a:xfrm>
            <a:off x="672067" y="1145372"/>
            <a:ext cx="113222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0000"/>
                </a:solidFill>
                <a:latin typeface="Segoe UI Light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</a:rPr>
              <a:t>Levantamiento de la evolución del comité y encuentros nacionales desde sus inicios para recoger las lecciones aprendidas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</a:rPr>
              <a:t>Identificación de oportunidades de mejora para una gestión más eficiente del comité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</a:rPr>
              <a:t>Especificación de las definiciones y responsabilidades del comité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</a:rPr>
              <a:t>Búsqueda de continuidad del comité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</a:rPr>
              <a:t>Elaboración de un reglamento como guía práctica para el correcto funcionamiento del comité</a:t>
            </a:r>
            <a:endParaRPr lang="es-CO" sz="1400" dirty="0">
              <a:latin typeface="+mj-lt"/>
            </a:endParaRPr>
          </a:p>
        </p:txBody>
      </p:sp>
      <p:sp>
        <p:nvSpPr>
          <p:cNvPr id="182" name="Rectangle: Top Corners Rounded 27">
            <a:extLst>
              <a:ext uri="{FF2B5EF4-FFF2-40B4-BE49-F238E27FC236}">
                <a16:creationId xmlns:a16="http://schemas.microsoft.com/office/drawing/2014/main" id="{AE3E6ADF-FB97-4F0E-8FCD-45879AD7E628}"/>
              </a:ext>
            </a:extLst>
          </p:cNvPr>
          <p:cNvSpPr/>
          <p:nvPr/>
        </p:nvSpPr>
        <p:spPr>
          <a:xfrm>
            <a:off x="665901" y="2511782"/>
            <a:ext cx="2633817" cy="468000"/>
          </a:xfrm>
          <a:prstGeom prst="round2SameRect">
            <a:avLst/>
          </a:prstGeom>
          <a:solidFill>
            <a:srgbClr val="1F87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FUNCIONES COMTAC</a:t>
            </a:r>
          </a:p>
        </p:txBody>
      </p:sp>
      <p:sp>
        <p:nvSpPr>
          <p:cNvPr id="183" name="Rectangle 28">
            <a:extLst>
              <a:ext uri="{FF2B5EF4-FFF2-40B4-BE49-F238E27FC236}">
                <a16:creationId xmlns:a16="http://schemas.microsoft.com/office/drawing/2014/main" id="{BFE3E9FB-1E62-4F05-8208-1877211A2DC3}"/>
              </a:ext>
            </a:extLst>
          </p:cNvPr>
          <p:cNvSpPr/>
          <p:nvPr/>
        </p:nvSpPr>
        <p:spPr>
          <a:xfrm>
            <a:off x="665901" y="3008599"/>
            <a:ext cx="2633817" cy="154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4" name="Rectangle: Top Corners Rounded 29">
            <a:extLst>
              <a:ext uri="{FF2B5EF4-FFF2-40B4-BE49-F238E27FC236}">
                <a16:creationId xmlns:a16="http://schemas.microsoft.com/office/drawing/2014/main" id="{936D1968-92A9-4771-906D-9457F27EA6A0}"/>
              </a:ext>
            </a:extLst>
          </p:cNvPr>
          <p:cNvSpPr/>
          <p:nvPr/>
        </p:nvSpPr>
        <p:spPr>
          <a:xfrm>
            <a:off x="3524338" y="2511782"/>
            <a:ext cx="2808000" cy="468000"/>
          </a:xfrm>
          <a:prstGeom prst="round2SameRect">
            <a:avLst/>
          </a:prstGeom>
          <a:solidFill>
            <a:srgbClr val="1737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ORGANIZACIÓN</a:t>
            </a:r>
          </a:p>
        </p:txBody>
      </p:sp>
      <p:sp>
        <p:nvSpPr>
          <p:cNvPr id="185" name="Rectangle 31">
            <a:extLst>
              <a:ext uri="{FF2B5EF4-FFF2-40B4-BE49-F238E27FC236}">
                <a16:creationId xmlns:a16="http://schemas.microsoft.com/office/drawing/2014/main" id="{32AB7C81-4C1F-4CC3-8F01-1D6ECC3F9C9F}"/>
              </a:ext>
            </a:extLst>
          </p:cNvPr>
          <p:cNvSpPr/>
          <p:nvPr/>
        </p:nvSpPr>
        <p:spPr>
          <a:xfrm>
            <a:off x="3524338" y="3008599"/>
            <a:ext cx="2808000" cy="154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6" name="Rectangle: Top Corners Rounded 33">
            <a:extLst>
              <a:ext uri="{FF2B5EF4-FFF2-40B4-BE49-F238E27FC236}">
                <a16:creationId xmlns:a16="http://schemas.microsoft.com/office/drawing/2014/main" id="{93E70F1D-4A04-4F39-BCF0-7F401C9EFB6E}"/>
              </a:ext>
            </a:extLst>
          </p:cNvPr>
          <p:cNvSpPr/>
          <p:nvPr/>
        </p:nvSpPr>
        <p:spPr>
          <a:xfrm>
            <a:off x="6515298" y="2511782"/>
            <a:ext cx="2633817" cy="468000"/>
          </a:xfrm>
          <a:prstGeom prst="round2SameRect">
            <a:avLst/>
          </a:prstGeom>
          <a:solidFill>
            <a:srgbClr val="1F87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VIGENCIA</a:t>
            </a:r>
          </a:p>
        </p:txBody>
      </p:sp>
      <p:sp>
        <p:nvSpPr>
          <p:cNvPr id="187" name="Rectangle 34">
            <a:extLst>
              <a:ext uri="{FF2B5EF4-FFF2-40B4-BE49-F238E27FC236}">
                <a16:creationId xmlns:a16="http://schemas.microsoft.com/office/drawing/2014/main" id="{28B61E21-8EAD-45FC-81C9-808AA95AEA68}"/>
              </a:ext>
            </a:extLst>
          </p:cNvPr>
          <p:cNvSpPr/>
          <p:nvPr/>
        </p:nvSpPr>
        <p:spPr>
          <a:xfrm>
            <a:off x="6515298" y="3008599"/>
            <a:ext cx="2633817" cy="154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8" name="Rectangle: Top Corners Rounded 48">
            <a:extLst>
              <a:ext uri="{FF2B5EF4-FFF2-40B4-BE49-F238E27FC236}">
                <a16:creationId xmlns:a16="http://schemas.microsoft.com/office/drawing/2014/main" id="{0ED84D0D-E9D4-45EB-9018-DC1B85DFEBEC}"/>
              </a:ext>
            </a:extLst>
          </p:cNvPr>
          <p:cNvSpPr/>
          <p:nvPr/>
        </p:nvSpPr>
        <p:spPr>
          <a:xfrm>
            <a:off x="9360484" y="2511782"/>
            <a:ext cx="2633817" cy="468000"/>
          </a:xfrm>
          <a:prstGeom prst="round2SameRect">
            <a:avLst/>
          </a:prstGeom>
          <a:solidFill>
            <a:srgbClr val="1737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COORDINACIÓN DEL COMTAC</a:t>
            </a:r>
          </a:p>
        </p:txBody>
      </p:sp>
      <p:sp>
        <p:nvSpPr>
          <p:cNvPr id="189" name="Rectangle 49">
            <a:extLst>
              <a:ext uri="{FF2B5EF4-FFF2-40B4-BE49-F238E27FC236}">
                <a16:creationId xmlns:a16="http://schemas.microsoft.com/office/drawing/2014/main" id="{4A91787A-00D4-4800-B65E-D0A6F5E29E82}"/>
              </a:ext>
            </a:extLst>
          </p:cNvPr>
          <p:cNvSpPr/>
          <p:nvPr/>
        </p:nvSpPr>
        <p:spPr>
          <a:xfrm>
            <a:off x="9360484" y="3008599"/>
            <a:ext cx="2633817" cy="154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8" name="Rectangle 57">
            <a:extLst>
              <a:ext uri="{FF2B5EF4-FFF2-40B4-BE49-F238E27FC236}">
                <a16:creationId xmlns:a16="http://schemas.microsoft.com/office/drawing/2014/main" id="{EE12FF5D-0A85-41FF-A51A-A4646E4F6411}"/>
              </a:ext>
            </a:extLst>
          </p:cNvPr>
          <p:cNvSpPr/>
          <p:nvPr/>
        </p:nvSpPr>
        <p:spPr>
          <a:xfrm>
            <a:off x="706777" y="3072928"/>
            <a:ext cx="2520000" cy="6771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Definición de los principios por los cuales se rige el </a:t>
            </a:r>
            <a:r>
              <a:rPr lang="es-CO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Comtac</a:t>
            </a: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Definición de funciones del </a:t>
            </a:r>
            <a:r>
              <a:rPr lang="es-CO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Comtac</a:t>
            </a: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.  </a:t>
            </a:r>
          </a:p>
        </p:txBody>
      </p:sp>
      <p:sp>
        <p:nvSpPr>
          <p:cNvPr id="199" name="Rectangle 58">
            <a:extLst>
              <a:ext uri="{FF2B5EF4-FFF2-40B4-BE49-F238E27FC236}">
                <a16:creationId xmlns:a16="http://schemas.microsoft.com/office/drawing/2014/main" id="{263C4B9B-6961-4A38-BA6B-AC3564927E56}"/>
              </a:ext>
            </a:extLst>
          </p:cNvPr>
          <p:cNvSpPr/>
          <p:nvPr/>
        </p:nvSpPr>
        <p:spPr>
          <a:xfrm>
            <a:off x="3613489" y="3072928"/>
            <a:ext cx="2520000" cy="6771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Conformación del </a:t>
            </a:r>
            <a:r>
              <a:rPr lang="es-CO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Comtac</a:t>
            </a: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: SSF y Cajas.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Suplencias por ausencia justificada y ausencia temporal.</a:t>
            </a:r>
          </a:p>
        </p:txBody>
      </p:sp>
      <p:sp>
        <p:nvSpPr>
          <p:cNvPr id="200" name="Rectangle 59">
            <a:extLst>
              <a:ext uri="{FF2B5EF4-FFF2-40B4-BE49-F238E27FC236}">
                <a16:creationId xmlns:a16="http://schemas.microsoft.com/office/drawing/2014/main" id="{FA157D85-4E7F-484B-A084-E66E8EC2BDB5}"/>
              </a:ext>
            </a:extLst>
          </p:cNvPr>
          <p:cNvSpPr/>
          <p:nvPr/>
        </p:nvSpPr>
        <p:spPr>
          <a:xfrm>
            <a:off x="6564692" y="3072928"/>
            <a:ext cx="2520000" cy="11849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Elección de representantes de zona en los encuentros de Atención e Interacción con el ciudadano.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Periodo de representantes establecido en acto administrativo durante 2 años.</a:t>
            </a:r>
          </a:p>
        </p:txBody>
      </p:sp>
      <p:sp>
        <p:nvSpPr>
          <p:cNvPr id="201" name="Rectangle 60">
            <a:extLst>
              <a:ext uri="{FF2B5EF4-FFF2-40B4-BE49-F238E27FC236}">
                <a16:creationId xmlns:a16="http://schemas.microsoft.com/office/drawing/2014/main" id="{8A25B63D-7873-4124-8AF7-0F48C5E15F67}"/>
              </a:ext>
            </a:extLst>
          </p:cNvPr>
          <p:cNvSpPr/>
          <p:nvPr/>
        </p:nvSpPr>
        <p:spPr>
          <a:xfrm>
            <a:off x="9409878" y="3072928"/>
            <a:ext cx="2520000" cy="10156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Coordinación del </a:t>
            </a:r>
            <a:r>
              <a:rPr lang="es-CO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Comtac</a:t>
            </a: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 a cargo de la Oficina de Protección al Usuario de la Superintendencia.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Funciones de la coordinación del </a:t>
            </a:r>
            <a:r>
              <a:rPr lang="es-CO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Comtac</a:t>
            </a: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39" name="Rectangle: Top Corners Rounded 27">
            <a:extLst>
              <a:ext uri="{FF2B5EF4-FFF2-40B4-BE49-F238E27FC236}">
                <a16:creationId xmlns:a16="http://schemas.microsoft.com/office/drawing/2014/main" id="{E2FF22E0-27AB-409C-8C20-C3D9F4736078}"/>
              </a:ext>
            </a:extLst>
          </p:cNvPr>
          <p:cNvSpPr/>
          <p:nvPr/>
        </p:nvSpPr>
        <p:spPr>
          <a:xfrm>
            <a:off x="665901" y="4668527"/>
            <a:ext cx="2633817" cy="468000"/>
          </a:xfrm>
          <a:prstGeom prst="round2SameRect">
            <a:avLst/>
          </a:prstGeom>
          <a:solidFill>
            <a:srgbClr val="1F87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FUNCIONES DE LOS MIEMBROS DEL COMTAC</a:t>
            </a:r>
          </a:p>
        </p:txBody>
      </p:sp>
      <p:sp>
        <p:nvSpPr>
          <p:cNvPr id="241" name="Rectangle 28">
            <a:extLst>
              <a:ext uri="{FF2B5EF4-FFF2-40B4-BE49-F238E27FC236}">
                <a16:creationId xmlns:a16="http://schemas.microsoft.com/office/drawing/2014/main" id="{98DF8E85-08DD-474B-A984-DB2E518910DC}"/>
              </a:ext>
            </a:extLst>
          </p:cNvPr>
          <p:cNvSpPr/>
          <p:nvPr/>
        </p:nvSpPr>
        <p:spPr>
          <a:xfrm>
            <a:off x="665901" y="5165344"/>
            <a:ext cx="2633817" cy="154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3" name="Rectangle: Top Corners Rounded 29">
            <a:extLst>
              <a:ext uri="{FF2B5EF4-FFF2-40B4-BE49-F238E27FC236}">
                <a16:creationId xmlns:a16="http://schemas.microsoft.com/office/drawing/2014/main" id="{3AC6F65F-7358-47E8-BA91-12E659662B8F}"/>
              </a:ext>
            </a:extLst>
          </p:cNvPr>
          <p:cNvSpPr/>
          <p:nvPr/>
        </p:nvSpPr>
        <p:spPr>
          <a:xfrm>
            <a:off x="3524338" y="4668527"/>
            <a:ext cx="2808000" cy="468000"/>
          </a:xfrm>
          <a:prstGeom prst="round2SameRect">
            <a:avLst/>
          </a:prstGeom>
          <a:solidFill>
            <a:srgbClr val="1737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SESIONES</a:t>
            </a:r>
          </a:p>
        </p:txBody>
      </p:sp>
      <p:sp>
        <p:nvSpPr>
          <p:cNvPr id="245" name="Rectangle 31">
            <a:extLst>
              <a:ext uri="{FF2B5EF4-FFF2-40B4-BE49-F238E27FC236}">
                <a16:creationId xmlns:a16="http://schemas.microsoft.com/office/drawing/2014/main" id="{CAF101FB-B41B-4480-9EE8-A9A3D1BA578E}"/>
              </a:ext>
            </a:extLst>
          </p:cNvPr>
          <p:cNvSpPr/>
          <p:nvPr/>
        </p:nvSpPr>
        <p:spPr>
          <a:xfrm>
            <a:off x="3524338" y="5165344"/>
            <a:ext cx="2808000" cy="154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7" name="Rectangle: Top Corners Rounded 33">
            <a:extLst>
              <a:ext uri="{FF2B5EF4-FFF2-40B4-BE49-F238E27FC236}">
                <a16:creationId xmlns:a16="http://schemas.microsoft.com/office/drawing/2014/main" id="{1E9B1E5D-909E-4076-9E26-1ABA32DB64D0}"/>
              </a:ext>
            </a:extLst>
          </p:cNvPr>
          <p:cNvSpPr/>
          <p:nvPr/>
        </p:nvSpPr>
        <p:spPr>
          <a:xfrm>
            <a:off x="6515298" y="4668527"/>
            <a:ext cx="2633817" cy="468000"/>
          </a:xfrm>
          <a:prstGeom prst="round2SameRect">
            <a:avLst/>
          </a:prstGeom>
          <a:solidFill>
            <a:srgbClr val="1F87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ACTAS</a:t>
            </a:r>
          </a:p>
        </p:txBody>
      </p:sp>
      <p:sp>
        <p:nvSpPr>
          <p:cNvPr id="249" name="Rectangle 34">
            <a:extLst>
              <a:ext uri="{FF2B5EF4-FFF2-40B4-BE49-F238E27FC236}">
                <a16:creationId xmlns:a16="http://schemas.microsoft.com/office/drawing/2014/main" id="{E6CCBE2C-2012-47E8-B049-F0E25560C54A}"/>
              </a:ext>
            </a:extLst>
          </p:cNvPr>
          <p:cNvSpPr/>
          <p:nvPr/>
        </p:nvSpPr>
        <p:spPr>
          <a:xfrm>
            <a:off x="6515298" y="5165344"/>
            <a:ext cx="2633817" cy="154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1" name="Rectangle: Top Corners Rounded 48">
            <a:extLst>
              <a:ext uri="{FF2B5EF4-FFF2-40B4-BE49-F238E27FC236}">
                <a16:creationId xmlns:a16="http://schemas.microsoft.com/office/drawing/2014/main" id="{31CAB418-AAB8-474D-A1EE-5BDA9BF51D75}"/>
              </a:ext>
            </a:extLst>
          </p:cNvPr>
          <p:cNvSpPr/>
          <p:nvPr/>
        </p:nvSpPr>
        <p:spPr>
          <a:xfrm>
            <a:off x="9360484" y="4668527"/>
            <a:ext cx="2633817" cy="468000"/>
          </a:xfrm>
          <a:prstGeom prst="round2SameRect">
            <a:avLst/>
          </a:prstGeom>
          <a:solidFill>
            <a:srgbClr val="1737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REFORMA DEL REGLAMENTO</a:t>
            </a:r>
          </a:p>
        </p:txBody>
      </p:sp>
      <p:sp>
        <p:nvSpPr>
          <p:cNvPr id="253" name="Rectangle 49">
            <a:extLst>
              <a:ext uri="{FF2B5EF4-FFF2-40B4-BE49-F238E27FC236}">
                <a16:creationId xmlns:a16="http://schemas.microsoft.com/office/drawing/2014/main" id="{B4FDA742-4200-4148-9B37-EA83AD7ED5BB}"/>
              </a:ext>
            </a:extLst>
          </p:cNvPr>
          <p:cNvSpPr/>
          <p:nvPr/>
        </p:nvSpPr>
        <p:spPr>
          <a:xfrm>
            <a:off x="9360484" y="5165344"/>
            <a:ext cx="2633817" cy="154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5" name="Rectangle 57">
            <a:extLst>
              <a:ext uri="{FF2B5EF4-FFF2-40B4-BE49-F238E27FC236}">
                <a16:creationId xmlns:a16="http://schemas.microsoft.com/office/drawing/2014/main" id="{4F6BA102-0433-479A-8AE3-021AAAA8FC0F}"/>
              </a:ext>
            </a:extLst>
          </p:cNvPr>
          <p:cNvSpPr/>
          <p:nvPr/>
        </p:nvSpPr>
        <p:spPr>
          <a:xfrm>
            <a:off x="706777" y="5189917"/>
            <a:ext cx="2520000" cy="5078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Funciones de las Cajas de Compensación como miembros del </a:t>
            </a:r>
            <a:r>
              <a:rPr lang="es-CO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Comtac</a:t>
            </a: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57" name="Rectangle 58">
            <a:extLst>
              <a:ext uri="{FF2B5EF4-FFF2-40B4-BE49-F238E27FC236}">
                <a16:creationId xmlns:a16="http://schemas.microsoft.com/office/drawing/2014/main" id="{252E3749-1B40-46B9-AD69-D31A112CDD8C}"/>
              </a:ext>
            </a:extLst>
          </p:cNvPr>
          <p:cNvSpPr/>
          <p:nvPr/>
        </p:nvSpPr>
        <p:spPr>
          <a:xfrm>
            <a:off x="3613487" y="5189917"/>
            <a:ext cx="2736000" cy="11849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Reuniones </a:t>
            </a: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ordinarias trimestrales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Reuniones extraordinarias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Reuniones no presenciales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Sesiones ordinarias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Sesiones extraordinarias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Quorum</a:t>
            </a:r>
          </a:p>
        </p:txBody>
      </p:sp>
      <p:sp>
        <p:nvSpPr>
          <p:cNvPr id="259" name="Rectangle 59">
            <a:extLst>
              <a:ext uri="{FF2B5EF4-FFF2-40B4-BE49-F238E27FC236}">
                <a16:creationId xmlns:a16="http://schemas.microsoft.com/office/drawing/2014/main" id="{2316A549-2EA7-4EE3-8942-3CE240FCF038}"/>
              </a:ext>
            </a:extLst>
          </p:cNvPr>
          <p:cNvSpPr/>
          <p:nvPr/>
        </p:nvSpPr>
        <p:spPr>
          <a:xfrm>
            <a:off x="6564692" y="5189917"/>
            <a:ext cx="2520000" cy="15234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Actas de las sesiones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Contenido mínimo del acta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Secretaría para elaboración del acta.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Elaboración del acta 10 días, correcciones 5 días y remisión a Coordinación 5 días.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Publicación en el portal SSF en 10 días.</a:t>
            </a:r>
          </a:p>
        </p:txBody>
      </p:sp>
      <p:sp>
        <p:nvSpPr>
          <p:cNvPr id="261" name="Rectangle 60">
            <a:extLst>
              <a:ext uri="{FF2B5EF4-FFF2-40B4-BE49-F238E27FC236}">
                <a16:creationId xmlns:a16="http://schemas.microsoft.com/office/drawing/2014/main" id="{C4215E38-EC61-4AF4-A743-7195957720C9}"/>
              </a:ext>
            </a:extLst>
          </p:cNvPr>
          <p:cNvSpPr/>
          <p:nvPr/>
        </p:nvSpPr>
        <p:spPr>
          <a:xfrm>
            <a:off x="9409878" y="5189917"/>
            <a:ext cx="2520000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Reforma del reglamento</a:t>
            </a:r>
          </a:p>
        </p:txBody>
      </p:sp>
    </p:spTree>
    <p:extLst>
      <p:ext uri="{BB962C8B-B14F-4D97-AF65-F5344CB8AC3E}">
        <p14:creationId xmlns:p14="http://schemas.microsoft.com/office/powerpoint/2010/main" val="247595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15101"/>
            <a:chOff x="197699" y="177800"/>
            <a:chExt cx="11796602" cy="615101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B50537D1-7414-49EC-966F-C18547676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1" y="390482"/>
            <a:ext cx="1056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 b="1">
                <a:latin typeface="+mj-lt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5. MODIFICACIÓN CIRCULAR 004/2016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C17C2C4-C750-4BBF-8EDA-DD376436A8A6}"/>
              </a:ext>
            </a:extLst>
          </p:cNvPr>
          <p:cNvSpPr/>
          <p:nvPr/>
        </p:nvSpPr>
        <p:spPr>
          <a:xfrm>
            <a:off x="1219939" y="2754260"/>
            <a:ext cx="4896000" cy="741992"/>
          </a:xfrm>
          <a:prstGeom prst="roundRect">
            <a:avLst>
              <a:gd name="adj" fmla="val 14130"/>
            </a:avLst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73375B6E-929F-4F1D-8B19-F9B305951D51}"/>
              </a:ext>
            </a:extLst>
          </p:cNvPr>
          <p:cNvSpPr/>
          <p:nvPr/>
        </p:nvSpPr>
        <p:spPr>
          <a:xfrm>
            <a:off x="819478" y="2735237"/>
            <a:ext cx="780038" cy="780038"/>
          </a:xfrm>
          <a:prstGeom prst="ellipse">
            <a:avLst/>
          </a:prstGeom>
          <a:solidFill>
            <a:srgbClr val="2FBAC9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423DC08-14A6-4FF6-BC16-F2BC02E6B95D}"/>
              </a:ext>
            </a:extLst>
          </p:cNvPr>
          <p:cNvSpPr/>
          <p:nvPr/>
        </p:nvSpPr>
        <p:spPr>
          <a:xfrm>
            <a:off x="1743714" y="3002146"/>
            <a:ext cx="2340000" cy="2000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ANTECEDENTES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5A0C4F-0E4D-4805-9A9D-C970E91C1F44}"/>
              </a:ext>
            </a:extLst>
          </p:cNvPr>
          <p:cNvSpPr txBox="1"/>
          <p:nvPr/>
        </p:nvSpPr>
        <p:spPr>
          <a:xfrm>
            <a:off x="694784" y="1116613"/>
            <a:ext cx="112519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La participación del COMTAC se concentró en las siguientes actividades:</a:t>
            </a:r>
          </a:p>
          <a:p>
            <a:endParaRPr lang="es-ES" sz="1400" dirty="0">
              <a:solidFill>
                <a:srgbClr val="000000"/>
              </a:solidFill>
              <a:latin typeface="+mj-lt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s-ES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Levantamiento de todas las normas que guardan relación en materia de Atención al Cliente/Ciudadano</a:t>
            </a:r>
          </a:p>
          <a:p>
            <a:pPr marL="342900" indent="-342900">
              <a:buAutoNum type="arabicPeriod"/>
            </a:pPr>
            <a:r>
              <a:rPr lang="es-ES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Análisis detallado de la circular 004/2016 e identificación de la normativa que sirve de guía para ésta circular</a:t>
            </a:r>
          </a:p>
          <a:p>
            <a:pPr marL="342900" indent="-342900">
              <a:buAutoNum type="arabicPeriod"/>
            </a:pPr>
            <a:r>
              <a:rPr lang="es-ES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Socialización con todas las Cajas para identificación de ajustes al proyecto de circular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FECCE543-986D-43BA-BC69-EE92420ECE0D}"/>
              </a:ext>
            </a:extLst>
          </p:cNvPr>
          <p:cNvSpPr/>
          <p:nvPr/>
        </p:nvSpPr>
        <p:spPr>
          <a:xfrm>
            <a:off x="1219939" y="3807306"/>
            <a:ext cx="4896000" cy="741992"/>
          </a:xfrm>
          <a:prstGeom prst="roundRect">
            <a:avLst>
              <a:gd name="adj" fmla="val 14130"/>
            </a:avLst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A8282CB0-FD3C-4BB9-B535-365C675730E7}"/>
              </a:ext>
            </a:extLst>
          </p:cNvPr>
          <p:cNvSpPr/>
          <p:nvPr/>
        </p:nvSpPr>
        <p:spPr>
          <a:xfrm>
            <a:off x="819478" y="3788283"/>
            <a:ext cx="780038" cy="780038"/>
          </a:xfrm>
          <a:prstGeom prst="ellipse">
            <a:avLst/>
          </a:prstGeom>
          <a:solidFill>
            <a:srgbClr val="2FBAC9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FFFFFF"/>
                </a:solidFill>
                <a:latin typeface="+mj-lt"/>
              </a:rPr>
              <a:t>2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E5D78E50-5DF9-45C8-BFE9-471E1430F0F3}"/>
              </a:ext>
            </a:extLst>
          </p:cNvPr>
          <p:cNvSpPr/>
          <p:nvPr/>
        </p:nvSpPr>
        <p:spPr>
          <a:xfrm>
            <a:off x="1743714" y="3976111"/>
            <a:ext cx="2340000" cy="40011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ESTRUCTURA ADMINISTRATIVA</a:t>
            </a: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25F22B88-75B5-49F4-BEB8-23566BB9336D}"/>
              </a:ext>
            </a:extLst>
          </p:cNvPr>
          <p:cNvSpPr/>
          <p:nvPr/>
        </p:nvSpPr>
        <p:spPr>
          <a:xfrm>
            <a:off x="1219939" y="4865386"/>
            <a:ext cx="4896000" cy="741992"/>
          </a:xfrm>
          <a:prstGeom prst="roundRect">
            <a:avLst>
              <a:gd name="adj" fmla="val 14130"/>
            </a:avLst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Oval 12">
            <a:extLst>
              <a:ext uri="{FF2B5EF4-FFF2-40B4-BE49-F238E27FC236}">
                <a16:creationId xmlns:a16="http://schemas.microsoft.com/office/drawing/2014/main" id="{0CB2BC67-42F9-4C7B-9707-423C43A722FE}"/>
              </a:ext>
            </a:extLst>
          </p:cNvPr>
          <p:cNvSpPr/>
          <p:nvPr/>
        </p:nvSpPr>
        <p:spPr>
          <a:xfrm>
            <a:off x="819478" y="4846363"/>
            <a:ext cx="780038" cy="780038"/>
          </a:xfrm>
          <a:prstGeom prst="ellipse">
            <a:avLst/>
          </a:prstGeom>
          <a:solidFill>
            <a:srgbClr val="2FBAC9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19ECD27E-88FC-4672-A3D0-A92BDFB17712}"/>
              </a:ext>
            </a:extLst>
          </p:cNvPr>
          <p:cNvSpPr/>
          <p:nvPr/>
        </p:nvSpPr>
        <p:spPr>
          <a:xfrm>
            <a:off x="1743714" y="4941426"/>
            <a:ext cx="1492300" cy="6001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PROTOCOLOS DE ATENCIÓN AL CIUDADANO</a:t>
            </a:r>
            <a:endParaRPr kumimoji="0" lang="es-CO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3812D7D6-7F46-4B73-B915-353C79A48E08}"/>
              </a:ext>
            </a:extLst>
          </p:cNvPr>
          <p:cNvSpPr/>
          <p:nvPr/>
        </p:nvSpPr>
        <p:spPr>
          <a:xfrm>
            <a:off x="1219939" y="5922682"/>
            <a:ext cx="4896000" cy="741992"/>
          </a:xfrm>
          <a:prstGeom prst="roundRect">
            <a:avLst>
              <a:gd name="adj" fmla="val 14130"/>
            </a:avLst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" name="Oval 12">
            <a:extLst>
              <a:ext uri="{FF2B5EF4-FFF2-40B4-BE49-F238E27FC236}">
                <a16:creationId xmlns:a16="http://schemas.microsoft.com/office/drawing/2014/main" id="{FF9364EB-544E-43DF-9DCA-01FA2A0AC28A}"/>
              </a:ext>
            </a:extLst>
          </p:cNvPr>
          <p:cNvSpPr/>
          <p:nvPr/>
        </p:nvSpPr>
        <p:spPr>
          <a:xfrm>
            <a:off x="819478" y="5903659"/>
            <a:ext cx="780038" cy="780038"/>
          </a:xfrm>
          <a:prstGeom prst="ellipse">
            <a:avLst/>
          </a:prstGeom>
          <a:solidFill>
            <a:srgbClr val="2FBAC9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FFFFFF"/>
                </a:solidFill>
                <a:latin typeface="+mj-lt"/>
              </a:rPr>
              <a:t>4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B9F36A53-2127-4D4B-A0DE-047F98150BCB}"/>
              </a:ext>
            </a:extLst>
          </p:cNvPr>
          <p:cNvSpPr/>
          <p:nvPr/>
        </p:nvSpPr>
        <p:spPr>
          <a:xfrm>
            <a:off x="1743714" y="6185956"/>
            <a:ext cx="1440000" cy="2000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CANALES DE ATENCIÓN</a:t>
            </a:r>
            <a:endParaRPr kumimoji="0" lang="es-CO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516B395E-1C9B-43E7-BC30-3E163299568B}"/>
              </a:ext>
            </a:extLst>
          </p:cNvPr>
          <p:cNvSpPr/>
          <p:nvPr/>
        </p:nvSpPr>
        <p:spPr>
          <a:xfrm>
            <a:off x="6678962" y="2754260"/>
            <a:ext cx="5148000" cy="741992"/>
          </a:xfrm>
          <a:prstGeom prst="roundRect">
            <a:avLst>
              <a:gd name="adj" fmla="val 14130"/>
            </a:avLst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Oval 12">
            <a:extLst>
              <a:ext uri="{FF2B5EF4-FFF2-40B4-BE49-F238E27FC236}">
                <a16:creationId xmlns:a16="http://schemas.microsoft.com/office/drawing/2014/main" id="{37FBAA58-25E3-4A10-B531-AA2ABA7DD09D}"/>
              </a:ext>
            </a:extLst>
          </p:cNvPr>
          <p:cNvSpPr/>
          <p:nvPr/>
        </p:nvSpPr>
        <p:spPr>
          <a:xfrm>
            <a:off x="6278501" y="2735237"/>
            <a:ext cx="780038" cy="780038"/>
          </a:xfrm>
          <a:prstGeom prst="ellipse">
            <a:avLst/>
          </a:prstGeom>
          <a:solidFill>
            <a:srgbClr val="2FBAC9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9666684F-CB9E-4894-AA5D-AE2DEC426502}"/>
              </a:ext>
            </a:extLst>
          </p:cNvPr>
          <p:cNvSpPr/>
          <p:nvPr/>
        </p:nvSpPr>
        <p:spPr>
          <a:xfrm>
            <a:off x="7202737" y="2802091"/>
            <a:ext cx="2340000" cy="6001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POLÍTICA RESARCIMIENTO Y/O RECONEXIÓN CON EL AFILIADO</a:t>
            </a:r>
            <a:endParaRPr kumimoji="0" lang="es-CO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79F0822A-F830-4FF8-AB79-38C1BBEFBFE2}"/>
              </a:ext>
            </a:extLst>
          </p:cNvPr>
          <p:cNvSpPr/>
          <p:nvPr/>
        </p:nvSpPr>
        <p:spPr>
          <a:xfrm>
            <a:off x="6678962" y="3807306"/>
            <a:ext cx="5148000" cy="741992"/>
          </a:xfrm>
          <a:prstGeom prst="roundRect">
            <a:avLst>
              <a:gd name="adj" fmla="val 14130"/>
            </a:avLst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2" name="Oval 12">
            <a:extLst>
              <a:ext uri="{FF2B5EF4-FFF2-40B4-BE49-F238E27FC236}">
                <a16:creationId xmlns:a16="http://schemas.microsoft.com/office/drawing/2014/main" id="{F813FCFE-A347-4D7F-9A53-7DA227273E1B}"/>
              </a:ext>
            </a:extLst>
          </p:cNvPr>
          <p:cNvSpPr/>
          <p:nvPr/>
        </p:nvSpPr>
        <p:spPr>
          <a:xfrm>
            <a:off x="6278501" y="3788283"/>
            <a:ext cx="780038" cy="780038"/>
          </a:xfrm>
          <a:prstGeom prst="ellipse">
            <a:avLst/>
          </a:prstGeom>
          <a:solidFill>
            <a:srgbClr val="2FBAC9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AC0A3304-4837-40D4-BF6E-30FB2336F161}"/>
              </a:ext>
            </a:extLst>
          </p:cNvPr>
          <p:cNvSpPr/>
          <p:nvPr/>
        </p:nvSpPr>
        <p:spPr>
          <a:xfrm>
            <a:off x="7202737" y="4076139"/>
            <a:ext cx="2340000" cy="2000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MANEJO DE CONCESIONES</a:t>
            </a:r>
            <a:endParaRPr kumimoji="0" lang="es-CO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9225F81E-8C08-44D1-9F4B-86F31CA49C09}"/>
              </a:ext>
            </a:extLst>
          </p:cNvPr>
          <p:cNvSpPr/>
          <p:nvPr/>
        </p:nvSpPr>
        <p:spPr>
          <a:xfrm>
            <a:off x="6678962" y="4865386"/>
            <a:ext cx="5148000" cy="741992"/>
          </a:xfrm>
          <a:prstGeom prst="roundRect">
            <a:avLst>
              <a:gd name="adj" fmla="val 14130"/>
            </a:avLst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8" name="Oval 12">
            <a:extLst>
              <a:ext uri="{FF2B5EF4-FFF2-40B4-BE49-F238E27FC236}">
                <a16:creationId xmlns:a16="http://schemas.microsoft.com/office/drawing/2014/main" id="{9783E7BA-869B-419F-958B-EA457CD8AC97}"/>
              </a:ext>
            </a:extLst>
          </p:cNvPr>
          <p:cNvSpPr/>
          <p:nvPr/>
        </p:nvSpPr>
        <p:spPr>
          <a:xfrm>
            <a:off x="6278501" y="4846363"/>
            <a:ext cx="780038" cy="780038"/>
          </a:xfrm>
          <a:prstGeom prst="ellipse">
            <a:avLst/>
          </a:prstGeom>
          <a:solidFill>
            <a:srgbClr val="2FBAC9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FFFFFF"/>
                </a:solidFill>
                <a:latin typeface="+mj-lt"/>
              </a:rPr>
              <a:t>7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11DF0E9D-E2E0-4420-8E93-E33203D0833C}"/>
              </a:ext>
            </a:extLst>
          </p:cNvPr>
          <p:cNvSpPr/>
          <p:nvPr/>
        </p:nvSpPr>
        <p:spPr>
          <a:xfrm>
            <a:off x="7202737" y="5147471"/>
            <a:ext cx="2340000" cy="2000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CAPACITACIÓN</a:t>
            </a:r>
            <a:endParaRPr kumimoji="0" lang="es-CO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52" name="Rounded Rectangle 3">
            <a:extLst>
              <a:ext uri="{FF2B5EF4-FFF2-40B4-BE49-F238E27FC236}">
                <a16:creationId xmlns:a16="http://schemas.microsoft.com/office/drawing/2014/main" id="{54901732-38B5-4429-86A5-E3F9203E97BD}"/>
              </a:ext>
            </a:extLst>
          </p:cNvPr>
          <p:cNvSpPr/>
          <p:nvPr/>
        </p:nvSpPr>
        <p:spPr>
          <a:xfrm>
            <a:off x="6678962" y="5922682"/>
            <a:ext cx="5148000" cy="741992"/>
          </a:xfrm>
          <a:prstGeom prst="roundRect">
            <a:avLst>
              <a:gd name="adj" fmla="val 14130"/>
            </a:avLst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Oval 12">
            <a:extLst>
              <a:ext uri="{FF2B5EF4-FFF2-40B4-BE49-F238E27FC236}">
                <a16:creationId xmlns:a16="http://schemas.microsoft.com/office/drawing/2014/main" id="{DC3B2EC7-EE59-462E-A308-043E2A3A094A}"/>
              </a:ext>
            </a:extLst>
          </p:cNvPr>
          <p:cNvSpPr/>
          <p:nvPr/>
        </p:nvSpPr>
        <p:spPr>
          <a:xfrm>
            <a:off x="6278501" y="5903659"/>
            <a:ext cx="780038" cy="780038"/>
          </a:xfrm>
          <a:prstGeom prst="ellipse">
            <a:avLst/>
          </a:prstGeom>
          <a:solidFill>
            <a:srgbClr val="2FBAC9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FFFFFF"/>
                </a:solidFill>
                <a:latin typeface="+mj-lt"/>
              </a:rPr>
              <a:t>8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13">
            <a:extLst>
              <a:ext uri="{FF2B5EF4-FFF2-40B4-BE49-F238E27FC236}">
                <a16:creationId xmlns:a16="http://schemas.microsoft.com/office/drawing/2014/main" id="{095A04E7-002D-4828-B4D2-3C3E341BE2C4}"/>
              </a:ext>
            </a:extLst>
          </p:cNvPr>
          <p:cNvSpPr/>
          <p:nvPr/>
        </p:nvSpPr>
        <p:spPr>
          <a:xfrm>
            <a:off x="7202737" y="6185956"/>
            <a:ext cx="2340000" cy="2000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INDICADORES</a:t>
            </a:r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DAE38838-5A40-4A5E-8F3E-B11CBCF3A240}"/>
              </a:ext>
            </a:extLst>
          </p:cNvPr>
          <p:cNvSpPr/>
          <p:nvPr/>
        </p:nvSpPr>
        <p:spPr>
          <a:xfrm>
            <a:off x="3275769" y="4674638"/>
            <a:ext cx="2844000" cy="1066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tx1"/>
                </a:solidFill>
                <a:latin typeface="+mj-lt"/>
              </a:rPr>
              <a:t>Política de gestión de PQRSF y aprobación por Consejo Directivo.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+mj-lt"/>
              </a:rPr>
              <a:t>Lineamientos de atención de PQRSF.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Accesibilidad en páginas web.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Protocolos para inclusión a población  LGTBI.</a:t>
            </a:r>
            <a:endParaRPr lang="es-E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FE8F168B-FF18-437D-9F06-E412FA07D808}"/>
              </a:ext>
            </a:extLst>
          </p:cNvPr>
          <p:cNvSpPr/>
          <p:nvPr/>
        </p:nvSpPr>
        <p:spPr>
          <a:xfrm>
            <a:off x="3275769" y="5852636"/>
            <a:ext cx="2844000" cy="86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+mj-lt"/>
              </a:rPr>
              <a:t>Físicos: buzones de sugerencias.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+mj-lt"/>
              </a:rPr>
              <a:t>Digitales: opción de chat.</a:t>
            </a:r>
          </a:p>
        </p:txBody>
      </p:sp>
      <p:sp>
        <p:nvSpPr>
          <p:cNvPr id="64" name="Rectangle 13">
            <a:extLst>
              <a:ext uri="{FF2B5EF4-FFF2-40B4-BE49-F238E27FC236}">
                <a16:creationId xmlns:a16="http://schemas.microsoft.com/office/drawing/2014/main" id="{7CDF6C46-F09A-4F00-8486-F34A1C7AD14F}"/>
              </a:ext>
            </a:extLst>
          </p:cNvPr>
          <p:cNvSpPr/>
          <p:nvPr/>
        </p:nvSpPr>
        <p:spPr>
          <a:xfrm>
            <a:off x="9457297" y="2607274"/>
            <a:ext cx="2376000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+mj-lt"/>
              </a:rPr>
              <a:t>Política de resarcimiento, recursos y procedimientos para reconocer, reparar y compensar frente a fallas de servicio.</a:t>
            </a:r>
          </a:p>
        </p:txBody>
      </p:sp>
      <p:sp>
        <p:nvSpPr>
          <p:cNvPr id="66" name="Rectangle 13">
            <a:extLst>
              <a:ext uri="{FF2B5EF4-FFF2-40B4-BE49-F238E27FC236}">
                <a16:creationId xmlns:a16="http://schemas.microsoft.com/office/drawing/2014/main" id="{F11FBECD-07E4-4789-988D-2D9A527F04FC}"/>
              </a:ext>
            </a:extLst>
          </p:cNvPr>
          <p:cNvSpPr/>
          <p:nvPr/>
        </p:nvSpPr>
        <p:spPr>
          <a:xfrm>
            <a:off x="9450962" y="3698536"/>
            <a:ext cx="2376000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+mj-lt"/>
              </a:rPr>
              <a:t>Cláusulas de servicio al cliente en contratos de concesiones y arrendamiento.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+mj-lt"/>
              </a:rPr>
              <a:t>Validación por parte del Revisor Fiscal.</a:t>
            </a:r>
          </a:p>
        </p:txBody>
      </p:sp>
    </p:spTree>
    <p:extLst>
      <p:ext uri="{BB962C8B-B14F-4D97-AF65-F5344CB8AC3E}">
        <p14:creationId xmlns:p14="http://schemas.microsoft.com/office/powerpoint/2010/main" val="64967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15101"/>
            <a:chOff x="197699" y="177800"/>
            <a:chExt cx="11796602" cy="615101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5875147A-A3B8-4753-BF7D-F60AF34C3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1" y="390482"/>
            <a:ext cx="105664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 b="1">
                <a:latin typeface="+mj-lt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black"/>
                </a:solidFill>
                <a:latin typeface="Century Gothic"/>
              </a:rPr>
              <a:t>6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. PROYECTO DE CIRCULAR PARTICIPACIÓN Y CONTROL SOCIAL</a:t>
            </a:r>
          </a:p>
        </p:txBody>
      </p:sp>
      <p:pic>
        <p:nvPicPr>
          <p:cNvPr id="229" name="Picture 63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5FABCE5A-D44F-4A97-8610-768FC5220D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2" t="1055" r="12967" b="963"/>
          <a:stretch/>
        </p:blipFill>
        <p:spPr>
          <a:xfrm>
            <a:off x="7142922" y="2291993"/>
            <a:ext cx="5049078" cy="4565535"/>
          </a:xfrm>
          <a:custGeom>
            <a:avLst/>
            <a:gdLst>
              <a:gd name="connsiteX0" fmla="*/ 0 w 5562600"/>
              <a:gd name="connsiteY0" fmla="*/ 0 h 6248400"/>
              <a:gd name="connsiteX1" fmla="*/ 5562600 w 5562600"/>
              <a:gd name="connsiteY1" fmla="*/ 0 h 6248400"/>
              <a:gd name="connsiteX2" fmla="*/ 5562600 w 5562600"/>
              <a:gd name="connsiteY2" fmla="*/ 6172415 h 6248400"/>
              <a:gd name="connsiteX3" fmla="*/ 5486615 w 5562600"/>
              <a:gd name="connsiteY3" fmla="*/ 6248400 h 6248400"/>
              <a:gd name="connsiteX4" fmla="*/ 75985 w 5562600"/>
              <a:gd name="connsiteY4" fmla="*/ 6248400 h 6248400"/>
              <a:gd name="connsiteX5" fmla="*/ 0 w 5562600"/>
              <a:gd name="connsiteY5" fmla="*/ 6172415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2600" h="6248400">
                <a:moveTo>
                  <a:pt x="0" y="0"/>
                </a:moveTo>
                <a:lnTo>
                  <a:pt x="5562600" y="0"/>
                </a:lnTo>
                <a:lnTo>
                  <a:pt x="5562600" y="6172415"/>
                </a:lnTo>
                <a:cubicBezTo>
                  <a:pt x="5562600" y="6214380"/>
                  <a:pt x="5528580" y="6248400"/>
                  <a:pt x="5486615" y="6248400"/>
                </a:cubicBezTo>
                <a:lnTo>
                  <a:pt x="75985" y="6248400"/>
                </a:lnTo>
                <a:cubicBezTo>
                  <a:pt x="34020" y="6248400"/>
                  <a:pt x="0" y="6214380"/>
                  <a:pt x="0" y="6172415"/>
                </a:cubicBezTo>
                <a:close/>
              </a:path>
            </a:pathLst>
          </a:custGeom>
        </p:spPr>
      </p:pic>
      <p:sp>
        <p:nvSpPr>
          <p:cNvPr id="230" name="Round Same Side Corner Rectangle 2">
            <a:extLst>
              <a:ext uri="{FF2B5EF4-FFF2-40B4-BE49-F238E27FC236}">
                <a16:creationId xmlns:a16="http://schemas.microsoft.com/office/drawing/2014/main" id="{2F429825-BDCD-49B5-8873-1AEFB1C940D7}"/>
              </a:ext>
            </a:extLst>
          </p:cNvPr>
          <p:cNvSpPr/>
          <p:nvPr/>
        </p:nvSpPr>
        <p:spPr>
          <a:xfrm flipV="1">
            <a:off x="7142922" y="2291995"/>
            <a:ext cx="5049078" cy="4565534"/>
          </a:xfrm>
          <a:prstGeom prst="round2SameRect">
            <a:avLst>
              <a:gd name="adj1" fmla="val 1366"/>
              <a:gd name="adj2" fmla="val 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2" name="Rectangle: Rounded Corners 13">
            <a:extLst>
              <a:ext uri="{FF2B5EF4-FFF2-40B4-BE49-F238E27FC236}">
                <a16:creationId xmlns:a16="http://schemas.microsoft.com/office/drawing/2014/main" id="{8C850426-4D55-45E3-A380-94AB9AE1CF39}"/>
              </a:ext>
            </a:extLst>
          </p:cNvPr>
          <p:cNvSpPr/>
          <p:nvPr/>
        </p:nvSpPr>
        <p:spPr>
          <a:xfrm>
            <a:off x="893987" y="2823135"/>
            <a:ext cx="650412" cy="650412"/>
          </a:xfrm>
          <a:prstGeom prst="roundRect">
            <a:avLst>
              <a:gd name="adj" fmla="val 50000"/>
            </a:avLst>
          </a:prstGeom>
          <a:solidFill>
            <a:srgbClr val="2FBAC9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Rectangle: Rounded Corners 14">
            <a:extLst>
              <a:ext uri="{FF2B5EF4-FFF2-40B4-BE49-F238E27FC236}">
                <a16:creationId xmlns:a16="http://schemas.microsoft.com/office/drawing/2014/main" id="{2D75F1C4-E618-494D-9E5B-561947EEBD4D}"/>
              </a:ext>
            </a:extLst>
          </p:cNvPr>
          <p:cNvSpPr/>
          <p:nvPr/>
        </p:nvSpPr>
        <p:spPr>
          <a:xfrm>
            <a:off x="893987" y="3932675"/>
            <a:ext cx="650412" cy="650412"/>
          </a:xfrm>
          <a:prstGeom prst="roundRect">
            <a:avLst>
              <a:gd name="adj" fmla="val 50000"/>
            </a:avLst>
          </a:prstGeom>
          <a:solidFill>
            <a:srgbClr val="2FBAC9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Rectangle: Rounded Corners 15">
            <a:extLst>
              <a:ext uri="{FF2B5EF4-FFF2-40B4-BE49-F238E27FC236}">
                <a16:creationId xmlns:a16="http://schemas.microsoft.com/office/drawing/2014/main" id="{BFC2F447-0337-4A0B-BF7B-4571569E8AAA}"/>
              </a:ext>
            </a:extLst>
          </p:cNvPr>
          <p:cNvSpPr/>
          <p:nvPr/>
        </p:nvSpPr>
        <p:spPr>
          <a:xfrm>
            <a:off x="893987" y="5042215"/>
            <a:ext cx="650412" cy="650412"/>
          </a:xfrm>
          <a:prstGeom prst="roundRect">
            <a:avLst>
              <a:gd name="adj" fmla="val 50000"/>
            </a:avLst>
          </a:prstGeom>
          <a:solidFill>
            <a:srgbClr val="2FBAC9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Rectangle 17">
            <a:extLst>
              <a:ext uri="{FF2B5EF4-FFF2-40B4-BE49-F238E27FC236}">
                <a16:creationId xmlns:a16="http://schemas.microsoft.com/office/drawing/2014/main" id="{D3040D0A-F80E-499A-8480-D3F5F2951276}"/>
              </a:ext>
            </a:extLst>
          </p:cNvPr>
          <p:cNvSpPr/>
          <p:nvPr/>
        </p:nvSpPr>
        <p:spPr>
          <a:xfrm>
            <a:off x="1934646" y="2790615"/>
            <a:ext cx="4480661" cy="7154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s-CO" sz="1600" dirty="0">
                <a:latin typeface="Segoe UI Light" panose="020B0502040204020203" pitchFamily="34" charset="0"/>
                <a:cs typeface="Segoe UI" panose="020B0502040204020203" pitchFamily="34" charset="0"/>
              </a:rPr>
              <a:t>Consolidación de las buenas prácticas y dificultades de la ejecución de grupos focales en las Cajas de Compensación.</a:t>
            </a:r>
          </a:p>
        </p:txBody>
      </p:sp>
      <p:sp>
        <p:nvSpPr>
          <p:cNvPr id="237" name="Rectangle 18">
            <a:extLst>
              <a:ext uri="{FF2B5EF4-FFF2-40B4-BE49-F238E27FC236}">
                <a16:creationId xmlns:a16="http://schemas.microsoft.com/office/drawing/2014/main" id="{E776759A-794D-4F74-9570-5B227CF5E52D}"/>
              </a:ext>
            </a:extLst>
          </p:cNvPr>
          <p:cNvSpPr/>
          <p:nvPr/>
        </p:nvSpPr>
        <p:spPr>
          <a:xfrm>
            <a:off x="1934646" y="3900155"/>
            <a:ext cx="4480661" cy="7154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s-CO" sz="1600" dirty="0">
                <a:latin typeface="Segoe UI Light" panose="020B0502040204020203" pitchFamily="34" charset="0"/>
                <a:cs typeface="Segoe UI" panose="020B0502040204020203" pitchFamily="34" charset="0"/>
              </a:rPr>
              <a:t>Análisis y entendimiento del proyecto de circular de participación y control social.</a:t>
            </a:r>
          </a:p>
        </p:txBody>
      </p:sp>
      <p:sp>
        <p:nvSpPr>
          <p:cNvPr id="238" name="Rectangle 19">
            <a:extLst>
              <a:ext uri="{FF2B5EF4-FFF2-40B4-BE49-F238E27FC236}">
                <a16:creationId xmlns:a16="http://schemas.microsoft.com/office/drawing/2014/main" id="{A2CF37BB-D1D3-4C6C-9D58-3F48CBE73391}"/>
              </a:ext>
            </a:extLst>
          </p:cNvPr>
          <p:cNvSpPr/>
          <p:nvPr/>
        </p:nvSpPr>
        <p:spPr>
          <a:xfrm>
            <a:off x="1934646" y="5009695"/>
            <a:ext cx="4480661" cy="7154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s-ES" sz="1600" dirty="0">
                <a:latin typeface="Segoe UI Light" panose="020B0502040204020203" pitchFamily="34" charset="0"/>
                <a:cs typeface="Segoe UI" panose="020B0502040204020203" pitchFamily="34" charset="0"/>
              </a:rPr>
              <a:t>Socialización del proyecto de circular con las cajas de cada zona para identificación de ajustes y comentarios.</a:t>
            </a:r>
            <a:endParaRPr lang="es-CO" sz="1600" dirty="0"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7" name="Group 30">
            <a:extLst>
              <a:ext uri="{FF2B5EF4-FFF2-40B4-BE49-F238E27FC236}">
                <a16:creationId xmlns:a16="http://schemas.microsoft.com/office/drawing/2014/main" id="{AA5007BA-C4D0-4D40-B9A9-DC717D3E7E98}"/>
              </a:ext>
            </a:extLst>
          </p:cNvPr>
          <p:cNvGrpSpPr/>
          <p:nvPr/>
        </p:nvGrpSpPr>
        <p:grpSpPr>
          <a:xfrm>
            <a:off x="1089784" y="3018335"/>
            <a:ext cx="258819" cy="260013"/>
            <a:chOff x="7005638" y="3978275"/>
            <a:chExt cx="344488" cy="346076"/>
          </a:xfrm>
        </p:grpSpPr>
        <p:sp>
          <p:nvSpPr>
            <p:cNvPr id="248" name="Line 253">
              <a:extLst>
                <a:ext uri="{FF2B5EF4-FFF2-40B4-BE49-F238E27FC236}">
                  <a16:creationId xmlns:a16="http://schemas.microsoft.com/office/drawing/2014/main" id="{3B743DC8-43DF-4990-A506-2CB84014C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0088" y="4068763"/>
              <a:ext cx="682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Line 254">
              <a:extLst>
                <a:ext uri="{FF2B5EF4-FFF2-40B4-BE49-F238E27FC236}">
                  <a16:creationId xmlns:a16="http://schemas.microsoft.com/office/drawing/2014/main" id="{9A9B3CCF-2939-4420-8549-527C90117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0088" y="4113213"/>
              <a:ext cx="1206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Line 255">
              <a:extLst>
                <a:ext uri="{FF2B5EF4-FFF2-40B4-BE49-F238E27FC236}">
                  <a16:creationId xmlns:a16="http://schemas.microsoft.com/office/drawing/2014/main" id="{18BC8375-A9BA-4B8C-A783-D41393272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0088" y="4159250"/>
              <a:ext cx="904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Line 256">
              <a:extLst>
                <a:ext uri="{FF2B5EF4-FFF2-40B4-BE49-F238E27FC236}">
                  <a16:creationId xmlns:a16="http://schemas.microsoft.com/office/drawing/2014/main" id="{0CE92732-37CA-42F9-8949-0B7B8C686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0088" y="4203700"/>
              <a:ext cx="746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Oval 257">
              <a:extLst>
                <a:ext uri="{FF2B5EF4-FFF2-40B4-BE49-F238E27FC236}">
                  <a16:creationId xmlns:a16="http://schemas.microsoft.com/office/drawing/2014/main" id="{33F205B7-9FEE-420B-8010-320870B0E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901" y="4173538"/>
              <a:ext cx="112713" cy="112713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Line 258">
              <a:extLst>
                <a:ext uri="{FF2B5EF4-FFF2-40B4-BE49-F238E27FC236}">
                  <a16:creationId xmlns:a16="http://schemas.microsoft.com/office/drawing/2014/main" id="{0FFB9CD7-532B-472D-BCAD-E943BDD93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7738" y="4271963"/>
              <a:ext cx="52388" cy="523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259">
              <a:extLst>
                <a:ext uri="{FF2B5EF4-FFF2-40B4-BE49-F238E27FC236}">
                  <a16:creationId xmlns:a16="http://schemas.microsoft.com/office/drawing/2014/main" id="{21F815A2-C491-400A-9928-468391BF3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3978275"/>
              <a:ext cx="239713" cy="315913"/>
            </a:xfrm>
            <a:custGeom>
              <a:avLst/>
              <a:gdLst>
                <a:gd name="T0" fmla="*/ 113 w 151"/>
                <a:gd name="T1" fmla="*/ 199 h 199"/>
                <a:gd name="T2" fmla="*/ 0 w 151"/>
                <a:gd name="T3" fmla="*/ 199 h 199"/>
                <a:gd name="T4" fmla="*/ 0 w 151"/>
                <a:gd name="T5" fmla="*/ 0 h 199"/>
                <a:gd name="T6" fmla="*/ 104 w 151"/>
                <a:gd name="T7" fmla="*/ 0 h 199"/>
                <a:gd name="T8" fmla="*/ 151 w 151"/>
                <a:gd name="T9" fmla="*/ 47 h 199"/>
                <a:gd name="T10" fmla="*/ 151 w 151"/>
                <a:gd name="T11" fmla="*/ 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9">
                  <a:moveTo>
                    <a:pt x="113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99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260">
              <a:extLst>
                <a:ext uri="{FF2B5EF4-FFF2-40B4-BE49-F238E27FC236}">
                  <a16:creationId xmlns:a16="http://schemas.microsoft.com/office/drawing/2014/main" id="{67C306DA-0401-4E58-8729-FAA9D93EC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8" y="3978275"/>
              <a:ext cx="74613" cy="74613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6" name="Group 39">
            <a:extLst>
              <a:ext uri="{FF2B5EF4-FFF2-40B4-BE49-F238E27FC236}">
                <a16:creationId xmlns:a16="http://schemas.microsoft.com/office/drawing/2014/main" id="{E15F2A44-D54A-4AF0-9F83-351E6A006B58}"/>
              </a:ext>
            </a:extLst>
          </p:cNvPr>
          <p:cNvGrpSpPr/>
          <p:nvPr/>
        </p:nvGrpSpPr>
        <p:grpSpPr>
          <a:xfrm>
            <a:off x="1046156" y="4160250"/>
            <a:ext cx="346075" cy="195263"/>
            <a:chOff x="4119563" y="4054475"/>
            <a:chExt cx="346075" cy="195263"/>
          </a:xfrm>
        </p:grpSpPr>
        <p:sp>
          <p:nvSpPr>
            <p:cNvPr id="257" name="Oval 146">
              <a:extLst>
                <a:ext uri="{FF2B5EF4-FFF2-40B4-BE49-F238E27FC236}">
                  <a16:creationId xmlns:a16="http://schemas.microsoft.com/office/drawing/2014/main" id="{A471B9A6-539D-439F-B244-1F82985E3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563" y="4054475"/>
              <a:ext cx="346075" cy="195263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Oval 147">
              <a:extLst>
                <a:ext uri="{FF2B5EF4-FFF2-40B4-BE49-F238E27FC236}">
                  <a16:creationId xmlns:a16="http://schemas.microsoft.com/office/drawing/2014/main" id="{489D883A-02C0-462E-84FB-52683312C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276" y="4090988"/>
              <a:ext cx="120650" cy="12065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148">
              <a:extLst>
                <a:ext uri="{FF2B5EF4-FFF2-40B4-BE49-F238E27FC236}">
                  <a16:creationId xmlns:a16="http://schemas.microsoft.com/office/drawing/2014/main" id="{7E715879-6937-4549-8305-E7638DBB8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4121150"/>
              <a:ext cx="60325" cy="60325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8 h 16"/>
                <a:gd name="T4" fmla="*/ 8 w 16"/>
                <a:gd name="T5" fmla="*/ 16 h 16"/>
                <a:gd name="T6" fmla="*/ 0 w 16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0" name="Group 53">
            <a:extLst>
              <a:ext uri="{FF2B5EF4-FFF2-40B4-BE49-F238E27FC236}">
                <a16:creationId xmlns:a16="http://schemas.microsoft.com/office/drawing/2014/main" id="{7625EF86-AFE0-4CA9-AC1A-BCCE0A28550F}"/>
              </a:ext>
            </a:extLst>
          </p:cNvPr>
          <p:cNvGrpSpPr/>
          <p:nvPr/>
        </p:nvGrpSpPr>
        <p:grpSpPr>
          <a:xfrm>
            <a:off x="1077761" y="5210114"/>
            <a:ext cx="282864" cy="314614"/>
            <a:chOff x="6299200" y="5060951"/>
            <a:chExt cx="311150" cy="346075"/>
          </a:xfrm>
        </p:grpSpPr>
        <p:sp>
          <p:nvSpPr>
            <p:cNvPr id="271" name="Freeform 344">
              <a:extLst>
                <a:ext uri="{FF2B5EF4-FFF2-40B4-BE49-F238E27FC236}">
                  <a16:creationId xmlns:a16="http://schemas.microsoft.com/office/drawing/2014/main" id="{C54A14E0-6151-4D28-B014-5BE9B68F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0" y="5060951"/>
              <a:ext cx="311150" cy="346075"/>
            </a:xfrm>
            <a:custGeom>
              <a:avLst/>
              <a:gdLst>
                <a:gd name="T0" fmla="*/ 74 w 83"/>
                <a:gd name="T1" fmla="*/ 32 h 92"/>
                <a:gd name="T2" fmla="*/ 38 w 83"/>
                <a:gd name="T3" fmla="*/ 0 h 92"/>
                <a:gd name="T4" fmla="*/ 0 w 83"/>
                <a:gd name="T5" fmla="*/ 38 h 92"/>
                <a:gd name="T6" fmla="*/ 16 w 83"/>
                <a:gd name="T7" fmla="*/ 69 h 92"/>
                <a:gd name="T8" fmla="*/ 16 w 83"/>
                <a:gd name="T9" fmla="*/ 92 h 92"/>
                <a:gd name="T10" fmla="*/ 56 w 83"/>
                <a:gd name="T11" fmla="*/ 92 h 92"/>
                <a:gd name="T12" fmla="*/ 56 w 83"/>
                <a:gd name="T13" fmla="*/ 78 h 92"/>
                <a:gd name="T14" fmla="*/ 71 w 83"/>
                <a:gd name="T15" fmla="*/ 75 h 92"/>
                <a:gd name="T16" fmla="*/ 74 w 83"/>
                <a:gd name="T17" fmla="*/ 56 h 92"/>
                <a:gd name="T18" fmla="*/ 80 w 83"/>
                <a:gd name="T19" fmla="*/ 56 h 92"/>
                <a:gd name="T20" fmla="*/ 82 w 83"/>
                <a:gd name="T21" fmla="*/ 55 h 92"/>
                <a:gd name="T22" fmla="*/ 83 w 83"/>
                <a:gd name="T23" fmla="*/ 52 h 92"/>
                <a:gd name="T24" fmla="*/ 74 w 83"/>
                <a:gd name="T25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92">
                  <a:moveTo>
                    <a:pt x="74" y="32"/>
                  </a:moveTo>
                  <a:cubicBezTo>
                    <a:pt x="74" y="11"/>
                    <a:pt x="55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0"/>
                    <a:pt x="4" y="62"/>
                    <a:pt x="16" y="6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64" y="78"/>
                    <a:pt x="68" y="78"/>
                    <a:pt x="71" y="75"/>
                  </a:cubicBezTo>
                  <a:cubicBezTo>
                    <a:pt x="74" y="71"/>
                    <a:pt x="74" y="56"/>
                    <a:pt x="74" y="56"/>
                  </a:cubicBezTo>
                  <a:cubicBezTo>
                    <a:pt x="74" y="56"/>
                    <a:pt x="78" y="56"/>
                    <a:pt x="80" y="56"/>
                  </a:cubicBezTo>
                  <a:cubicBezTo>
                    <a:pt x="81" y="56"/>
                    <a:pt x="82" y="56"/>
                    <a:pt x="82" y="55"/>
                  </a:cubicBezTo>
                  <a:cubicBezTo>
                    <a:pt x="83" y="54"/>
                    <a:pt x="83" y="53"/>
                    <a:pt x="83" y="52"/>
                  </a:cubicBezTo>
                  <a:cubicBezTo>
                    <a:pt x="83" y="46"/>
                    <a:pt x="74" y="35"/>
                    <a:pt x="74" y="32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Line 345">
              <a:extLst>
                <a:ext uri="{FF2B5EF4-FFF2-40B4-BE49-F238E27FC236}">
                  <a16:creationId xmlns:a16="http://schemas.microsoft.com/office/drawing/2014/main" id="{E2DA5BE3-52F5-4B19-A6BA-E34F0B51C1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4138" y="516731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Line 346">
              <a:extLst>
                <a:ext uri="{FF2B5EF4-FFF2-40B4-BE49-F238E27FC236}">
                  <a16:creationId xmlns:a16="http://schemas.microsoft.com/office/drawing/2014/main" id="{2232BDA0-B3B7-49B2-BA12-3992D25B4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975" y="5197476"/>
              <a:ext cx="904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Line 347">
              <a:extLst>
                <a:ext uri="{FF2B5EF4-FFF2-40B4-BE49-F238E27FC236}">
                  <a16:creationId xmlns:a16="http://schemas.microsoft.com/office/drawing/2014/main" id="{6BEA5758-337B-41A6-BD34-1FED2F80A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975" y="5227638"/>
              <a:ext cx="904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Line 348">
              <a:extLst>
                <a:ext uri="{FF2B5EF4-FFF2-40B4-BE49-F238E27FC236}">
                  <a16:creationId xmlns:a16="http://schemas.microsoft.com/office/drawing/2014/main" id="{A6C1CDFD-9A35-403D-949A-5DE2734BC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975" y="5257801"/>
              <a:ext cx="904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Rectangle 349">
              <a:extLst>
                <a:ext uri="{FF2B5EF4-FFF2-40B4-BE49-F238E27FC236}">
                  <a16:creationId xmlns:a16="http://schemas.microsoft.com/office/drawing/2014/main" id="{56429432-8CE4-4001-AF29-8F769FAB4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813" y="5137151"/>
              <a:ext cx="150813" cy="150813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77" name="Straight Connector 65">
            <a:extLst>
              <a:ext uri="{FF2B5EF4-FFF2-40B4-BE49-F238E27FC236}">
                <a16:creationId xmlns:a16="http://schemas.microsoft.com/office/drawing/2014/main" id="{47769086-65D6-4FD4-A299-C28803053C15}"/>
              </a:ext>
            </a:extLst>
          </p:cNvPr>
          <p:cNvCxnSpPr>
            <a:cxnSpLocks/>
          </p:cNvCxnSpPr>
          <p:nvPr/>
        </p:nvCxnSpPr>
        <p:spPr>
          <a:xfrm>
            <a:off x="1955794" y="3703111"/>
            <a:ext cx="4381500" cy="0"/>
          </a:xfrm>
          <a:prstGeom prst="line">
            <a:avLst/>
          </a:prstGeom>
          <a:ln>
            <a:solidFill>
              <a:srgbClr val="2FB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67">
            <a:extLst>
              <a:ext uri="{FF2B5EF4-FFF2-40B4-BE49-F238E27FC236}">
                <a16:creationId xmlns:a16="http://schemas.microsoft.com/office/drawing/2014/main" id="{98434922-4C92-4FF2-8035-D76FAFC3D69E}"/>
              </a:ext>
            </a:extLst>
          </p:cNvPr>
          <p:cNvCxnSpPr>
            <a:cxnSpLocks/>
          </p:cNvCxnSpPr>
          <p:nvPr/>
        </p:nvCxnSpPr>
        <p:spPr>
          <a:xfrm>
            <a:off x="1955794" y="4812651"/>
            <a:ext cx="4381500" cy="0"/>
          </a:xfrm>
          <a:prstGeom prst="line">
            <a:avLst/>
          </a:prstGeom>
          <a:ln>
            <a:solidFill>
              <a:srgbClr val="2FB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68">
            <a:extLst>
              <a:ext uri="{FF2B5EF4-FFF2-40B4-BE49-F238E27FC236}">
                <a16:creationId xmlns:a16="http://schemas.microsoft.com/office/drawing/2014/main" id="{13427E9A-F44A-4A29-B41C-B9CC9927E461}"/>
              </a:ext>
            </a:extLst>
          </p:cNvPr>
          <p:cNvCxnSpPr>
            <a:cxnSpLocks/>
          </p:cNvCxnSpPr>
          <p:nvPr/>
        </p:nvCxnSpPr>
        <p:spPr>
          <a:xfrm>
            <a:off x="1955794" y="5922192"/>
            <a:ext cx="4381500" cy="0"/>
          </a:xfrm>
          <a:prstGeom prst="line">
            <a:avLst/>
          </a:prstGeom>
          <a:ln>
            <a:solidFill>
              <a:srgbClr val="2FB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10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15101"/>
            <a:chOff x="197699" y="177800"/>
            <a:chExt cx="11796602" cy="615101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6" name="Text Box 2">
            <a:extLst>
              <a:ext uri="{FF2B5EF4-FFF2-40B4-BE49-F238E27FC236}">
                <a16:creationId xmlns:a16="http://schemas.microsoft.com/office/drawing/2014/main" id="{939F0F78-B2F7-4AC9-B585-DD82E682D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1" y="390482"/>
            <a:ext cx="1056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 b="1">
                <a:latin typeface="+mj-lt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black"/>
                </a:solidFill>
                <a:latin typeface="Century Gothic"/>
              </a:rPr>
              <a:t>7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. DIRECTORIO</a:t>
            </a:r>
          </a:p>
        </p:txBody>
      </p:sp>
      <p:pic>
        <p:nvPicPr>
          <p:cNvPr id="7" name="Picture 55" descr="A person sitting at a table in front of a window&#10;&#10;Description automatically generated">
            <a:extLst>
              <a:ext uri="{FF2B5EF4-FFF2-40B4-BE49-F238E27FC236}">
                <a16:creationId xmlns:a16="http://schemas.microsoft.com/office/drawing/2014/main" id="{F9AA04D2-84EA-432B-9353-5EBF474D2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47112" r="1077" b="31872"/>
          <a:stretch/>
        </p:blipFill>
        <p:spPr>
          <a:xfrm>
            <a:off x="-1" y="3760717"/>
            <a:ext cx="12191991" cy="116660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E4DDADF-67C2-4292-ABDA-F05DE0861821}"/>
              </a:ext>
            </a:extLst>
          </p:cNvPr>
          <p:cNvSpPr/>
          <p:nvPr/>
        </p:nvSpPr>
        <p:spPr>
          <a:xfrm>
            <a:off x="0" y="3760717"/>
            <a:ext cx="12192000" cy="1166605"/>
          </a:xfrm>
          <a:prstGeom prst="rect">
            <a:avLst/>
          </a:prstGeom>
          <a:gradFill flip="none" rotWithShape="1">
            <a:gsLst>
              <a:gs pos="0">
                <a:srgbClr val="000000">
                  <a:lumMod val="75000"/>
                  <a:lumOff val="25000"/>
                  <a:alpha val="55000"/>
                </a:srgbClr>
              </a:gs>
              <a:gs pos="100000">
                <a:srgbClr val="000000">
                  <a:lumMod val="95000"/>
                  <a:lumOff val="5000"/>
                </a:srgb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81ABD35B-E569-41C4-8F13-EB64069ECBB8}"/>
              </a:ext>
            </a:extLst>
          </p:cNvPr>
          <p:cNvSpPr/>
          <p:nvPr/>
        </p:nvSpPr>
        <p:spPr>
          <a:xfrm>
            <a:off x="533400" y="4744209"/>
            <a:ext cx="11125200" cy="411714"/>
          </a:xfrm>
          <a:prstGeom prst="roundRect">
            <a:avLst>
              <a:gd name="adj" fmla="val 50000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F5EEAB36-7366-4F14-BDA4-ECFFCBE7EEDA}"/>
              </a:ext>
            </a:extLst>
          </p:cNvPr>
          <p:cNvCxnSpPr>
            <a:cxnSpLocks/>
          </p:cNvCxnSpPr>
          <p:nvPr/>
        </p:nvCxnSpPr>
        <p:spPr>
          <a:xfrm>
            <a:off x="827314" y="4950066"/>
            <a:ext cx="10653486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C6069A23-6B55-4B9C-A46D-C8BF20185444}"/>
              </a:ext>
            </a:extLst>
          </p:cNvPr>
          <p:cNvSpPr/>
          <p:nvPr/>
        </p:nvSpPr>
        <p:spPr>
          <a:xfrm>
            <a:off x="533400" y="1352325"/>
            <a:ext cx="11125200" cy="193899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s-ES" sz="1400" dirty="0">
                <a:latin typeface="+mj-lt"/>
                <a:cs typeface="Segoe UI" panose="020B0502040204020203" pitchFamily="34" charset="0"/>
              </a:rPr>
              <a:t>El presente directorio tiene como finalidad consolidar la información de los contactos de las oficinas de atención al usuario de las Caja de Compensación. Además, consolida los canales de atención dispuestos a los usuarios con el fin de direccionarlos correctamente.</a:t>
            </a:r>
          </a:p>
          <a:p>
            <a:endParaRPr lang="es-ES" sz="1400" dirty="0">
              <a:latin typeface="+mj-lt"/>
              <a:cs typeface="Segoe UI" panose="020B0502040204020203" pitchFamily="34" charset="0"/>
            </a:endParaRPr>
          </a:p>
          <a:p>
            <a:r>
              <a:rPr lang="es-ES" sz="1400" dirty="0">
                <a:latin typeface="+mj-lt"/>
                <a:cs typeface="Segoe UI" panose="020B0502040204020203" pitchFamily="34" charset="0"/>
              </a:rPr>
              <a:t>El directorio es de uso exclusivo de Cajas de Compensación y Superintendencia de Subsidio Familiar y en ningún caso se podrá divulgar la información interna a los usuarios.</a:t>
            </a:r>
          </a:p>
          <a:p>
            <a:endParaRPr lang="es-ES" sz="1400" dirty="0">
              <a:latin typeface="+mj-lt"/>
              <a:cs typeface="Segoe UI" panose="020B0502040204020203" pitchFamily="34" charset="0"/>
            </a:endParaRPr>
          </a:p>
          <a:p>
            <a:r>
              <a:rPr lang="es-ES" sz="1400" dirty="0">
                <a:latin typeface="+mj-lt"/>
                <a:cs typeface="Segoe UI" panose="020B0502040204020203" pitchFamily="34" charset="0"/>
              </a:rPr>
              <a:t>El directorio reposa en el siguiente enlace: </a:t>
            </a:r>
          </a:p>
          <a:p>
            <a:r>
              <a:rPr lang="es-ES" sz="1400" dirty="0">
                <a:latin typeface="+mj-lt"/>
                <a:cs typeface="Segoe UI" panose="020B0502040204020203" pitchFamily="34" charset="0"/>
                <a:hlinkClick r:id="rId3"/>
              </a:rPr>
              <a:t>https://drive.google.com/file/d/1E5qduzxSZsPwSj2uK_3YLyYvwgLFOe9E/view?usp=sharing</a:t>
            </a:r>
            <a:r>
              <a:rPr lang="es-ES" sz="1400" dirty="0">
                <a:latin typeface="+mj-lt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D86E3A-2541-475D-8ADB-A78E6A10D7A1}"/>
              </a:ext>
            </a:extLst>
          </p:cNvPr>
          <p:cNvSpPr/>
          <p:nvPr/>
        </p:nvSpPr>
        <p:spPr>
          <a:xfrm>
            <a:off x="1675207" y="4196850"/>
            <a:ext cx="1386685" cy="1386685"/>
          </a:xfrm>
          <a:prstGeom prst="roundRect">
            <a:avLst>
              <a:gd name="adj" fmla="val 50000"/>
            </a:avLst>
          </a:prstGeom>
          <a:solidFill>
            <a:srgbClr val="2FBA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12D69A-A9A4-4685-91F9-05E3C7C411A5}"/>
              </a:ext>
            </a:extLst>
          </p:cNvPr>
          <p:cNvSpPr/>
          <p:nvPr/>
        </p:nvSpPr>
        <p:spPr>
          <a:xfrm>
            <a:off x="5402657" y="4196850"/>
            <a:ext cx="1386685" cy="1386685"/>
          </a:xfrm>
          <a:prstGeom prst="roundRect">
            <a:avLst>
              <a:gd name="adj" fmla="val 50000"/>
            </a:avLst>
          </a:prstGeom>
          <a:solidFill>
            <a:srgbClr val="2FBA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B51A2E6A-AF92-4BFA-AA56-237B1E4CFE1B}"/>
              </a:ext>
            </a:extLst>
          </p:cNvPr>
          <p:cNvSpPr/>
          <p:nvPr/>
        </p:nvSpPr>
        <p:spPr>
          <a:xfrm>
            <a:off x="9130108" y="4196850"/>
            <a:ext cx="1386685" cy="1386685"/>
          </a:xfrm>
          <a:prstGeom prst="roundRect">
            <a:avLst>
              <a:gd name="adj" fmla="val 50000"/>
            </a:avLst>
          </a:prstGeom>
          <a:solidFill>
            <a:srgbClr val="2FBA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Isosceles Triangle 17">
            <a:extLst>
              <a:ext uri="{FF2B5EF4-FFF2-40B4-BE49-F238E27FC236}">
                <a16:creationId xmlns:a16="http://schemas.microsoft.com/office/drawing/2014/main" id="{F919F7FD-0392-49A7-9A14-3F19F9446C8C}"/>
              </a:ext>
            </a:extLst>
          </p:cNvPr>
          <p:cNvSpPr/>
          <p:nvPr/>
        </p:nvSpPr>
        <p:spPr>
          <a:xfrm rot="5400000">
            <a:off x="4123307" y="4863315"/>
            <a:ext cx="198882" cy="171450"/>
          </a:xfrm>
          <a:prstGeom prst="triangle">
            <a:avLst/>
          </a:pr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Isosceles Triangle 18">
            <a:extLst>
              <a:ext uri="{FF2B5EF4-FFF2-40B4-BE49-F238E27FC236}">
                <a16:creationId xmlns:a16="http://schemas.microsoft.com/office/drawing/2014/main" id="{5CB0F5E1-7CCB-4354-86A1-985FE01414BF}"/>
              </a:ext>
            </a:extLst>
          </p:cNvPr>
          <p:cNvSpPr/>
          <p:nvPr/>
        </p:nvSpPr>
        <p:spPr>
          <a:xfrm rot="5400000">
            <a:off x="7831706" y="4863315"/>
            <a:ext cx="198882" cy="171450"/>
          </a:xfrm>
          <a:prstGeom prst="triangle">
            <a:avLst/>
          </a:pr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Rectangle: Rounded Corners 19">
            <a:extLst>
              <a:ext uri="{FF2B5EF4-FFF2-40B4-BE49-F238E27FC236}">
                <a16:creationId xmlns:a16="http://schemas.microsoft.com/office/drawing/2014/main" id="{50F3AE35-22C9-4B19-AE08-0F57EBBA6A77}"/>
              </a:ext>
            </a:extLst>
          </p:cNvPr>
          <p:cNvSpPr/>
          <p:nvPr/>
        </p:nvSpPr>
        <p:spPr>
          <a:xfrm>
            <a:off x="1931199" y="4459681"/>
            <a:ext cx="861023" cy="86102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66EE0886-19FF-436C-96D8-F5FBC8A4AD20}"/>
              </a:ext>
            </a:extLst>
          </p:cNvPr>
          <p:cNvSpPr/>
          <p:nvPr/>
        </p:nvSpPr>
        <p:spPr>
          <a:xfrm>
            <a:off x="5658649" y="4459681"/>
            <a:ext cx="861023" cy="86102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A08D9B-2194-4842-A72F-640836D89A6C}"/>
              </a:ext>
            </a:extLst>
          </p:cNvPr>
          <p:cNvSpPr/>
          <p:nvPr/>
        </p:nvSpPr>
        <p:spPr>
          <a:xfrm>
            <a:off x="9386100" y="4459681"/>
            <a:ext cx="861023" cy="86102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0B2E64-E906-4688-952B-7004E467F5A1}"/>
              </a:ext>
            </a:extLst>
          </p:cNvPr>
          <p:cNvSpPr/>
          <p:nvPr/>
        </p:nvSpPr>
        <p:spPr>
          <a:xfrm>
            <a:off x="714778" y="5668412"/>
            <a:ext cx="3322781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s-CO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Actualización del directorio de Cajas de Compensación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3093BE-045C-4E21-9F42-07E875582621}"/>
              </a:ext>
            </a:extLst>
          </p:cNvPr>
          <p:cNvSpPr/>
          <p:nvPr/>
        </p:nvSpPr>
        <p:spPr>
          <a:xfrm>
            <a:off x="4434609" y="5668412"/>
            <a:ext cx="3322781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s-CO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Definición de lineamientos de uso del directorio de Cajas de Compensación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A97568-201B-42BA-8657-CB5609D679D3}"/>
              </a:ext>
            </a:extLst>
          </p:cNvPr>
          <p:cNvSpPr/>
          <p:nvPr/>
        </p:nvSpPr>
        <p:spPr>
          <a:xfrm>
            <a:off x="8123960" y="5668412"/>
            <a:ext cx="3322781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s-CO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Socialización del directorio con las Cajas de Compensación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536E69-1133-42F3-9897-4FCBDB68952C}"/>
              </a:ext>
            </a:extLst>
          </p:cNvPr>
          <p:cNvGrpSpPr/>
          <p:nvPr/>
        </p:nvGrpSpPr>
        <p:grpSpPr>
          <a:xfrm>
            <a:off x="2213279" y="4699851"/>
            <a:ext cx="296863" cy="380683"/>
            <a:chOff x="3429001" y="2533651"/>
            <a:chExt cx="269875" cy="346075"/>
          </a:xfrm>
        </p:grpSpPr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4F8537B2-8F7C-47C7-BF13-CEC2C62B7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1" y="2654301"/>
              <a:ext cx="150813" cy="225425"/>
            </a:xfrm>
            <a:prstGeom prst="rect">
              <a:avLst/>
            </a:pr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33A0DE8-6B3B-4EC8-810A-83A972D99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1" y="2533651"/>
              <a:ext cx="149225" cy="346075"/>
            </a:xfrm>
            <a:custGeom>
              <a:avLst/>
              <a:gdLst>
                <a:gd name="T0" fmla="*/ 94 w 94"/>
                <a:gd name="T1" fmla="*/ 218 h 218"/>
                <a:gd name="T2" fmla="*/ 19 w 94"/>
                <a:gd name="T3" fmla="*/ 218 h 218"/>
                <a:gd name="T4" fmla="*/ 19 w 94"/>
                <a:gd name="T5" fmla="*/ 76 h 218"/>
                <a:gd name="T6" fmla="*/ 0 w 94"/>
                <a:gd name="T7" fmla="*/ 76 h 218"/>
                <a:gd name="T8" fmla="*/ 0 w 94"/>
                <a:gd name="T9" fmla="*/ 0 h 218"/>
                <a:gd name="T10" fmla="*/ 94 w 94"/>
                <a:gd name="T11" fmla="*/ 0 h 218"/>
                <a:gd name="T12" fmla="*/ 94 w 94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18">
                  <a:moveTo>
                    <a:pt x="94" y="218"/>
                  </a:moveTo>
                  <a:lnTo>
                    <a:pt x="19" y="218"/>
                  </a:lnTo>
                  <a:lnTo>
                    <a:pt x="19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18"/>
                  </a:lnTo>
                  <a:close/>
                </a:path>
              </a:pathLst>
            </a:cu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08BCEAFC-CCB9-49B3-8979-76DEF5EDA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3" y="2835276"/>
              <a:ext cx="44450" cy="44450"/>
            </a:xfrm>
            <a:prstGeom prst="rect">
              <a:avLst/>
            </a:pr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001BA1C0-E019-4386-B36B-9D33B0672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2835276"/>
              <a:ext cx="44450" cy="44450"/>
            </a:xfrm>
            <a:prstGeom prst="rect">
              <a:avLst/>
            </a:pr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5272C79B-0E13-4F25-8630-807B190FE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2684463"/>
              <a:ext cx="60325" cy="0"/>
            </a:xfrm>
            <a:prstGeom prst="line">
              <a:avLst/>
            </a:pr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" name="Line 22">
              <a:extLst>
                <a:ext uri="{FF2B5EF4-FFF2-40B4-BE49-F238E27FC236}">
                  <a16:creationId xmlns:a16="http://schemas.microsoft.com/office/drawing/2014/main" id="{BBE5BB76-DCC5-4D01-AF2F-46A2161D2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2714626"/>
              <a:ext cx="44450" cy="0"/>
            </a:xfrm>
            <a:prstGeom prst="line">
              <a:avLst/>
            </a:pr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3" name="Line 23">
              <a:extLst>
                <a:ext uri="{FF2B5EF4-FFF2-40B4-BE49-F238E27FC236}">
                  <a16:creationId xmlns:a16="http://schemas.microsoft.com/office/drawing/2014/main" id="{287929C3-ECA2-4DE8-B768-7BFB9FBFD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651" y="2593976"/>
              <a:ext cx="60325" cy="0"/>
            </a:xfrm>
            <a:prstGeom prst="line">
              <a:avLst/>
            </a:pr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4" name="Line 24">
              <a:extLst>
                <a:ext uri="{FF2B5EF4-FFF2-40B4-BE49-F238E27FC236}">
                  <a16:creationId xmlns:a16="http://schemas.microsoft.com/office/drawing/2014/main" id="{388058F6-1A93-4225-8E5D-D5B01A482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651" y="2563813"/>
              <a:ext cx="90488" cy="0"/>
            </a:xfrm>
            <a:prstGeom prst="line">
              <a:avLst/>
            </a:pr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" name="Line 25">
              <a:extLst>
                <a:ext uri="{FF2B5EF4-FFF2-40B4-BE49-F238E27FC236}">
                  <a16:creationId xmlns:a16="http://schemas.microsoft.com/office/drawing/2014/main" id="{2BD06F96-3C16-49D4-A43B-4EDF23D6E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651" y="2624138"/>
              <a:ext cx="44450" cy="0"/>
            </a:xfrm>
            <a:prstGeom prst="line">
              <a:avLst/>
            </a:pr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C1FA020B-58C2-4B62-BA89-A7AE69A58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2744788"/>
              <a:ext cx="30163" cy="0"/>
            </a:xfrm>
            <a:prstGeom prst="line">
              <a:avLst/>
            </a:pr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1EDECC-C8F7-4923-AEC8-64A069C24C78}"/>
              </a:ext>
            </a:extLst>
          </p:cNvPr>
          <p:cNvGrpSpPr/>
          <p:nvPr/>
        </p:nvGrpSpPr>
        <p:grpSpPr>
          <a:xfrm>
            <a:off x="5879784" y="4708669"/>
            <a:ext cx="418752" cy="363046"/>
            <a:chOff x="8447088" y="2925764"/>
            <a:chExt cx="346076" cy="300038"/>
          </a:xfrm>
        </p:grpSpPr>
        <p:sp>
          <p:nvSpPr>
            <p:cNvPr id="38" name="Freeform 145">
              <a:extLst>
                <a:ext uri="{FF2B5EF4-FFF2-40B4-BE49-F238E27FC236}">
                  <a16:creationId xmlns:a16="http://schemas.microsoft.com/office/drawing/2014/main" id="{AD21E416-20AA-4B54-A6E0-A0D2656BC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3030539"/>
              <a:ext cx="76200" cy="134938"/>
            </a:xfrm>
            <a:custGeom>
              <a:avLst/>
              <a:gdLst>
                <a:gd name="T0" fmla="*/ 0 w 20"/>
                <a:gd name="T1" fmla="*/ 0 h 36"/>
                <a:gd name="T2" fmla="*/ 0 w 20"/>
                <a:gd name="T3" fmla="*/ 12 h 36"/>
                <a:gd name="T4" fmla="*/ 4 w 20"/>
                <a:gd name="T5" fmla="*/ 18 h 36"/>
                <a:gd name="T6" fmla="*/ 4 w 20"/>
                <a:gd name="T7" fmla="*/ 36 h 36"/>
                <a:gd name="T8" fmla="*/ 16 w 20"/>
                <a:gd name="T9" fmla="*/ 36 h 36"/>
                <a:gd name="T10" fmla="*/ 16 w 20"/>
                <a:gd name="T11" fmla="*/ 18 h 36"/>
                <a:gd name="T12" fmla="*/ 20 w 20"/>
                <a:gd name="T13" fmla="*/ 12 h 36"/>
                <a:gd name="T14" fmla="*/ 20 w 20"/>
                <a:gd name="T15" fmla="*/ 0 h 36"/>
                <a:gd name="T16" fmla="*/ 0 w 20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5875" cap="flat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" name="Freeform 146">
              <a:extLst>
                <a:ext uri="{FF2B5EF4-FFF2-40B4-BE49-F238E27FC236}">
                  <a16:creationId xmlns:a16="http://schemas.microsoft.com/office/drawing/2014/main" id="{FB3D65F9-C616-4125-9494-001C732BD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1" y="3030539"/>
              <a:ext cx="74613" cy="134938"/>
            </a:xfrm>
            <a:custGeom>
              <a:avLst/>
              <a:gdLst>
                <a:gd name="T0" fmla="*/ 0 w 20"/>
                <a:gd name="T1" fmla="*/ 0 h 36"/>
                <a:gd name="T2" fmla="*/ 0 w 20"/>
                <a:gd name="T3" fmla="*/ 12 h 36"/>
                <a:gd name="T4" fmla="*/ 4 w 20"/>
                <a:gd name="T5" fmla="*/ 18 h 36"/>
                <a:gd name="T6" fmla="*/ 4 w 20"/>
                <a:gd name="T7" fmla="*/ 36 h 36"/>
                <a:gd name="T8" fmla="*/ 16 w 20"/>
                <a:gd name="T9" fmla="*/ 36 h 36"/>
                <a:gd name="T10" fmla="*/ 16 w 20"/>
                <a:gd name="T11" fmla="*/ 18 h 36"/>
                <a:gd name="T12" fmla="*/ 20 w 20"/>
                <a:gd name="T13" fmla="*/ 12 h 36"/>
                <a:gd name="T14" fmla="*/ 20 w 20"/>
                <a:gd name="T15" fmla="*/ 0 h 36"/>
                <a:gd name="T16" fmla="*/ 0 w 20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5875" cap="flat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" name="Freeform 147">
              <a:extLst>
                <a:ext uri="{FF2B5EF4-FFF2-40B4-BE49-F238E27FC236}">
                  <a16:creationId xmlns:a16="http://schemas.microsoft.com/office/drawing/2014/main" id="{6F9DE5AC-35F3-48FA-9713-97B2DADC8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7738" y="3030539"/>
              <a:ext cx="104775" cy="195263"/>
            </a:xfrm>
            <a:custGeom>
              <a:avLst/>
              <a:gdLst>
                <a:gd name="T0" fmla="*/ 0 w 28"/>
                <a:gd name="T1" fmla="*/ 0 h 52"/>
                <a:gd name="T2" fmla="*/ 28 w 28"/>
                <a:gd name="T3" fmla="*/ 0 h 52"/>
                <a:gd name="T4" fmla="*/ 28 w 28"/>
                <a:gd name="T5" fmla="*/ 20 h 52"/>
                <a:gd name="T6" fmla="*/ 20 w 28"/>
                <a:gd name="T7" fmla="*/ 28 h 52"/>
                <a:gd name="T8" fmla="*/ 20 w 28"/>
                <a:gd name="T9" fmla="*/ 52 h 52"/>
                <a:gd name="T10" fmla="*/ 8 w 28"/>
                <a:gd name="T11" fmla="*/ 52 h 52"/>
                <a:gd name="T12" fmla="*/ 8 w 28"/>
                <a:gd name="T13" fmla="*/ 28 h 52"/>
                <a:gd name="T14" fmla="*/ 0 w 28"/>
                <a:gd name="T15" fmla="*/ 20 h 52"/>
                <a:gd name="T16" fmla="*/ 0 w 28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5875" cap="flat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" name="Freeform 148">
              <a:extLst>
                <a:ext uri="{FF2B5EF4-FFF2-40B4-BE49-F238E27FC236}">
                  <a16:creationId xmlns:a16="http://schemas.microsoft.com/office/drawing/2014/main" id="{42FE6C54-23F3-42DF-AF36-5FE8BFBBF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2955926"/>
              <a:ext cx="44450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6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6 w 12"/>
                <a:gd name="T11" fmla="*/ 0 h 12"/>
                <a:gd name="T12" fmla="*/ 6 w 12"/>
                <a:gd name="T13" fmla="*/ 0 h 12"/>
                <a:gd name="T14" fmla="*/ 12 w 1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w="15875" cap="flat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2" name="Freeform 149">
              <a:extLst>
                <a:ext uri="{FF2B5EF4-FFF2-40B4-BE49-F238E27FC236}">
                  <a16:creationId xmlns:a16="http://schemas.microsoft.com/office/drawing/2014/main" id="{B45B1237-CC53-46BF-8509-DBA066FE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2838" y="2955926"/>
              <a:ext cx="46038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6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6 w 12"/>
                <a:gd name="T11" fmla="*/ 0 h 12"/>
                <a:gd name="T12" fmla="*/ 6 w 12"/>
                <a:gd name="T13" fmla="*/ 0 h 12"/>
                <a:gd name="T14" fmla="*/ 12 w 1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w="15875" cap="flat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" name="Freeform 150">
              <a:extLst>
                <a:ext uri="{FF2B5EF4-FFF2-40B4-BE49-F238E27FC236}">
                  <a16:creationId xmlns:a16="http://schemas.microsoft.com/office/drawing/2014/main" id="{7DB53BAD-C119-401C-B4F1-10BB0F3D8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2925764"/>
              <a:ext cx="74613" cy="74613"/>
            </a:xfrm>
            <a:custGeom>
              <a:avLst/>
              <a:gdLst>
                <a:gd name="T0" fmla="*/ 20 w 20"/>
                <a:gd name="T1" fmla="*/ 10 h 20"/>
                <a:gd name="T2" fmla="*/ 10 w 20"/>
                <a:gd name="T3" fmla="*/ 20 h 20"/>
                <a:gd name="T4" fmla="*/ 10 w 20"/>
                <a:gd name="T5" fmla="*/ 20 h 20"/>
                <a:gd name="T6" fmla="*/ 0 w 20"/>
                <a:gd name="T7" fmla="*/ 10 h 20"/>
                <a:gd name="T8" fmla="*/ 0 w 20"/>
                <a:gd name="T9" fmla="*/ 10 h 20"/>
                <a:gd name="T10" fmla="*/ 10 w 20"/>
                <a:gd name="T11" fmla="*/ 0 h 20"/>
                <a:gd name="T12" fmla="*/ 10 w 20"/>
                <a:gd name="T13" fmla="*/ 0 h 20"/>
                <a:gd name="T14" fmla="*/ 20 w 20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noFill/>
            <a:ln w="15875" cap="flat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956B3B-4FC7-4FBA-A840-3BCEDDD35F45}"/>
              </a:ext>
            </a:extLst>
          </p:cNvPr>
          <p:cNvGrpSpPr/>
          <p:nvPr/>
        </p:nvGrpSpPr>
        <p:grpSpPr>
          <a:xfrm>
            <a:off x="9612038" y="4680817"/>
            <a:ext cx="409146" cy="418751"/>
            <a:chOff x="2681288" y="4338638"/>
            <a:chExt cx="338137" cy="346075"/>
          </a:xfrm>
        </p:grpSpPr>
        <p:sp>
          <p:nvSpPr>
            <p:cNvPr id="45" name="Oval 334">
              <a:extLst>
                <a:ext uri="{FF2B5EF4-FFF2-40B4-BE49-F238E27FC236}">
                  <a16:creationId xmlns:a16="http://schemas.microsoft.com/office/drawing/2014/main" id="{6BE5C74C-7134-4CA3-8A4B-7A41CBCD2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450" y="4338638"/>
              <a:ext cx="104775" cy="106363"/>
            </a:xfrm>
            <a:prstGeom prst="ellipse">
              <a:avLst/>
            </a:prstGeom>
            <a:noFill/>
            <a:ln w="15875" cap="flat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" name="Freeform 335">
              <a:extLst>
                <a:ext uri="{FF2B5EF4-FFF2-40B4-BE49-F238E27FC236}">
                  <a16:creationId xmlns:a16="http://schemas.microsoft.com/office/drawing/2014/main" id="{4AC1E244-5C93-4FEA-A566-17CD46C73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4475163"/>
              <a:ext cx="165100" cy="209550"/>
            </a:xfrm>
            <a:custGeom>
              <a:avLst/>
              <a:gdLst>
                <a:gd name="T0" fmla="*/ 44 w 44"/>
                <a:gd name="T1" fmla="*/ 0 h 56"/>
                <a:gd name="T2" fmla="*/ 0 w 44"/>
                <a:gd name="T3" fmla="*/ 0 h 56"/>
                <a:gd name="T4" fmla="*/ 14 w 44"/>
                <a:gd name="T5" fmla="*/ 30 h 56"/>
                <a:gd name="T6" fmla="*/ 14 w 44"/>
                <a:gd name="T7" fmla="*/ 56 h 56"/>
                <a:gd name="T8" fmla="*/ 30 w 44"/>
                <a:gd name="T9" fmla="*/ 56 h 56"/>
                <a:gd name="T10" fmla="*/ 30 w 44"/>
                <a:gd name="T11" fmla="*/ 30 h 56"/>
                <a:gd name="T12" fmla="*/ 44 w 44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7" y="26"/>
                    <a:pt x="14" y="3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7" y="26"/>
                    <a:pt x="44" y="16"/>
                    <a:pt x="44" y="0"/>
                  </a:cubicBezTo>
                  <a:close/>
                </a:path>
              </a:pathLst>
            </a:custGeom>
            <a:noFill/>
            <a:ln w="15875" cap="flat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" name="Freeform 336">
              <a:extLst>
                <a:ext uri="{FF2B5EF4-FFF2-40B4-BE49-F238E27FC236}">
                  <a16:creationId xmlns:a16="http://schemas.microsoft.com/office/drawing/2014/main" id="{9E1B9EDD-A298-4D76-A9FF-EF4AD8537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4475163"/>
              <a:ext cx="30163" cy="104775"/>
            </a:xfrm>
            <a:custGeom>
              <a:avLst/>
              <a:gdLst>
                <a:gd name="T0" fmla="*/ 14 w 19"/>
                <a:gd name="T1" fmla="*/ 0 h 66"/>
                <a:gd name="T2" fmla="*/ 4 w 19"/>
                <a:gd name="T3" fmla="*/ 0 h 66"/>
                <a:gd name="T4" fmla="*/ 0 w 19"/>
                <a:gd name="T5" fmla="*/ 57 h 66"/>
                <a:gd name="T6" fmla="*/ 9 w 19"/>
                <a:gd name="T7" fmla="*/ 66 h 66"/>
                <a:gd name="T8" fmla="*/ 19 w 19"/>
                <a:gd name="T9" fmla="*/ 57 h 66"/>
                <a:gd name="T10" fmla="*/ 14 w 19"/>
                <a:gd name="T11" fmla="*/ 0 h 66"/>
                <a:gd name="T12" fmla="*/ 14 w 1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6">
                  <a:moveTo>
                    <a:pt x="14" y="0"/>
                  </a:moveTo>
                  <a:lnTo>
                    <a:pt x="4" y="0"/>
                  </a:lnTo>
                  <a:lnTo>
                    <a:pt x="0" y="57"/>
                  </a:lnTo>
                  <a:lnTo>
                    <a:pt x="9" y="66"/>
                  </a:lnTo>
                  <a:lnTo>
                    <a:pt x="19" y="5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5875" cap="flat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" name="Freeform 337">
              <a:extLst>
                <a:ext uri="{FF2B5EF4-FFF2-40B4-BE49-F238E27FC236}">
                  <a16:creationId xmlns:a16="http://schemas.microsoft.com/office/drawing/2014/main" id="{C7F65FE7-E2B0-4D0A-BE63-5622103E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4354513"/>
              <a:ext cx="150813" cy="180975"/>
            </a:xfrm>
            <a:custGeom>
              <a:avLst/>
              <a:gdLst>
                <a:gd name="T0" fmla="*/ 0 w 40"/>
                <a:gd name="T1" fmla="*/ 6 h 48"/>
                <a:gd name="T2" fmla="*/ 16 w 40"/>
                <a:gd name="T3" fmla="*/ 0 h 48"/>
                <a:gd name="T4" fmla="*/ 40 w 40"/>
                <a:gd name="T5" fmla="*/ 24 h 48"/>
                <a:gd name="T6" fmla="*/ 16 w 40"/>
                <a:gd name="T7" fmla="*/ 48 h 48"/>
                <a:gd name="T8" fmla="*/ 7 w 40"/>
                <a:gd name="T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8">
                  <a:moveTo>
                    <a:pt x="0" y="6"/>
                  </a:moveTo>
                  <a:cubicBezTo>
                    <a:pt x="5" y="2"/>
                    <a:pt x="10" y="0"/>
                    <a:pt x="16" y="0"/>
                  </a:cubicBezTo>
                  <a:cubicBezTo>
                    <a:pt x="29" y="0"/>
                    <a:pt x="40" y="11"/>
                    <a:pt x="40" y="24"/>
                  </a:cubicBezTo>
                  <a:cubicBezTo>
                    <a:pt x="40" y="37"/>
                    <a:pt x="29" y="48"/>
                    <a:pt x="16" y="48"/>
                  </a:cubicBezTo>
                  <a:cubicBezTo>
                    <a:pt x="13" y="48"/>
                    <a:pt x="9" y="47"/>
                    <a:pt x="7" y="46"/>
                  </a:cubicBezTo>
                </a:path>
              </a:pathLst>
            </a:cu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" name="Freeform 338">
              <a:extLst>
                <a:ext uri="{FF2B5EF4-FFF2-40B4-BE49-F238E27FC236}">
                  <a16:creationId xmlns:a16="http://schemas.microsoft.com/office/drawing/2014/main" id="{12E517C6-B197-40AF-A687-404306505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4338638"/>
              <a:ext cx="142875" cy="139700"/>
            </a:xfrm>
            <a:custGeom>
              <a:avLst/>
              <a:gdLst>
                <a:gd name="T0" fmla="*/ 90 w 90"/>
                <a:gd name="T1" fmla="*/ 0 h 88"/>
                <a:gd name="T2" fmla="*/ 24 w 90"/>
                <a:gd name="T3" fmla="*/ 88 h 88"/>
                <a:gd name="T4" fmla="*/ 0 w 90"/>
                <a:gd name="T5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8">
                  <a:moveTo>
                    <a:pt x="90" y="0"/>
                  </a:moveTo>
                  <a:lnTo>
                    <a:pt x="24" y="88"/>
                  </a:lnTo>
                  <a:lnTo>
                    <a:pt x="0" y="62"/>
                  </a:lnTo>
                </a:path>
              </a:pathLst>
            </a:custGeom>
            <a:noFill/>
            <a:ln w="15875" cap="rnd">
              <a:solidFill>
                <a:srgbClr val="2FBA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82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281D11E66244194D116FF75D32A6C" ma:contentTypeVersion="13" ma:contentTypeDescription="Create a new document." ma:contentTypeScope="" ma:versionID="8687e5657c2efb46905b3853bbec170d">
  <xsd:schema xmlns:xsd="http://www.w3.org/2001/XMLSchema" xmlns:xs="http://www.w3.org/2001/XMLSchema" xmlns:p="http://schemas.microsoft.com/office/2006/metadata/properties" xmlns:ns1="http://schemas.microsoft.com/sharepoint/v3" xmlns:ns3="e4c00771-0256-4926-b2f1-d79c2ccff6f5" xmlns:ns4="aac3c643-e11c-44bc-8885-eafed4c3459c" targetNamespace="http://schemas.microsoft.com/office/2006/metadata/properties" ma:root="true" ma:fieldsID="e6071ccccf5ab34ad6a103d37b89bbc5" ns1:_="" ns3:_="" ns4:_="">
    <xsd:import namespace="http://schemas.microsoft.com/sharepoint/v3"/>
    <xsd:import namespace="e4c00771-0256-4926-b2f1-d79c2ccff6f5"/>
    <xsd:import namespace="aac3c643-e11c-44bc-8885-eafed4c345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0771-0256-4926-b2f1-d79c2ccff6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3c643-e11c-44bc-8885-eafed4c345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5AA331-AF39-4473-82B0-E10FF4D01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c00771-0256-4926-b2f1-d79c2ccff6f5"/>
    <ds:schemaRef ds:uri="aac3c643-e11c-44bc-8885-eafed4c345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D4BA1B-D8A4-4755-B84E-E51C0B1245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267C80-D21F-4F73-9605-051E4E0EEE27}">
  <ds:schemaRefs>
    <ds:schemaRef ds:uri="http://purl.org/dc/terms/"/>
    <ds:schemaRef ds:uri="e4c00771-0256-4926-b2f1-d79c2ccff6f5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ac3c643-e11c-44bc-8885-eafed4c3459c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1265</Words>
  <Application>Microsoft Office PowerPoint</Application>
  <PresentationFormat>Panorámica</PresentationFormat>
  <Paragraphs>170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Segoe UI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john gaviria marin</cp:lastModifiedBy>
  <cp:revision>93</cp:revision>
  <dcterms:created xsi:type="dcterms:W3CDTF">2018-04-02T06:58:22Z</dcterms:created>
  <dcterms:modified xsi:type="dcterms:W3CDTF">2020-12-10T15:55:20Z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0x010100575281D11E66244194D116FF75D32A6C</vt:lpwstr>
  </property>
</Properties>
</file>