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9" r:id="rId2"/>
    <p:sldId id="283" r:id="rId3"/>
    <p:sldId id="282" r:id="rId4"/>
  </p:sldIdLst>
  <p:sldSz cx="9144000" cy="6858000" type="screen4x3"/>
  <p:notesSz cx="6858000" cy="9926638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4660"/>
  </p:normalViewPr>
  <p:slideViewPr>
    <p:cSldViewPr>
      <p:cViewPr varScale="1">
        <p:scale>
          <a:sx n="73" d="100"/>
          <a:sy n="73" d="100"/>
        </p:scale>
        <p:origin x="13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1B79F-6E94-4057-BAA2-9B00FC9D97D0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28273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9428273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41C64-812B-41D8-AEDC-BD8568F23D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636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191FD7-CCF4-0540-9381-BE2D0A8A250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83C3D2-44CD-E64A-9F66-43F1F01888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9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65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3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899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343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04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92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46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923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982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662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702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544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671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1A32-F4DA-40F7-95C2-4CE4C3C8E5B5}" type="datetimeFigureOut">
              <a:rPr lang="es-CO" smtClean="0"/>
              <a:t>14/05/2025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660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6372225" cy="6858000"/>
          </a:xfrm>
          <a:prstGeom prst="rect">
            <a:avLst/>
          </a:prstGeom>
          <a:solidFill>
            <a:srgbClr val="2278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pic>
        <p:nvPicPr>
          <p:cNvPr id="2051" name="Imagen 1" descr="fondo power poi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3347864" y="4509121"/>
            <a:ext cx="5364733" cy="193815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x-none" sz="2000" b="1" dirty="0">
                <a:latin typeface="Arial Narrow" panose="020B0606020202030204" pitchFamily="34" charset="0"/>
              </a:rPr>
              <a:t>INFORME </a:t>
            </a:r>
            <a:r>
              <a:rPr lang="es-CO" sz="2000" b="1" dirty="0" smtClean="0">
                <a:latin typeface="Arial Narrow" panose="020B0606020202030204" pitchFamily="34" charset="0"/>
              </a:rPr>
              <a:t>IV </a:t>
            </a:r>
            <a:r>
              <a:rPr lang="x-none" sz="2000" b="1" dirty="0">
                <a:latin typeface="Arial Narrow" panose="020B0606020202030204" pitchFamily="34" charset="0"/>
              </a:rPr>
              <a:t>TRIMESTRE 202</a:t>
            </a:r>
            <a:r>
              <a:rPr lang="es-CO" sz="2000" b="1" dirty="0">
                <a:latin typeface="Arial Narrow" panose="020B0606020202030204" pitchFamily="34" charset="0"/>
              </a:rPr>
              <a:t>2</a:t>
            </a:r>
            <a:endParaRPr lang="x-none" sz="2000" b="1" dirty="0">
              <a:latin typeface="Arial Narrow" panose="020B0606020202030204" pitchFamily="34" charset="0"/>
            </a:endParaRPr>
          </a:p>
          <a:p>
            <a:pPr algn="r"/>
            <a:r>
              <a:rPr lang="es-ES" sz="2000" b="1" dirty="0">
                <a:latin typeface="Arial Narrow" panose="020B0606020202030204" pitchFamily="34" charset="0"/>
              </a:rPr>
              <a:t>EJECUCI</a:t>
            </a:r>
            <a:r>
              <a:rPr lang="x-none" sz="2000" b="1" dirty="0" err="1">
                <a:latin typeface="Arial Narrow" panose="020B0606020202030204" pitchFamily="34" charset="0"/>
              </a:rPr>
              <a:t>Ó</a:t>
            </a:r>
            <a:r>
              <a:rPr lang="es-ES" sz="2000" b="1" dirty="0">
                <a:latin typeface="Arial Narrow" panose="020B0606020202030204" pitchFamily="34" charset="0"/>
              </a:rPr>
              <a:t>N DE LOS PROYECTOS DE INVERSI</a:t>
            </a:r>
            <a:r>
              <a:rPr lang="x-none" sz="2000" b="1" dirty="0" err="1">
                <a:latin typeface="Arial Narrow" panose="020B0606020202030204" pitchFamily="34" charset="0"/>
              </a:rPr>
              <a:t>Ó</a:t>
            </a:r>
            <a:r>
              <a:rPr lang="es-ES" sz="2000" b="1" dirty="0">
                <a:latin typeface="Arial Narrow" panose="020B0606020202030204" pitchFamily="34" charset="0"/>
              </a:rPr>
              <a:t>N</a:t>
            </a:r>
          </a:p>
          <a:p>
            <a:pPr algn="r"/>
            <a:endParaRPr lang="es-ES" sz="2000" b="1" dirty="0">
              <a:latin typeface="Arial Narrow" panose="020B0606020202030204" pitchFamily="34" charset="0"/>
            </a:endParaRPr>
          </a:p>
          <a:p>
            <a:pPr algn="r"/>
            <a:r>
              <a:rPr lang="es-ES" sz="2000" b="1" dirty="0" smtClean="0">
                <a:latin typeface="Arial Narrow" panose="020B0606020202030204" pitchFamily="34" charset="0"/>
              </a:rPr>
              <a:t>30 de diciembre de 2022</a:t>
            </a:r>
            <a:endParaRPr lang="x-none" sz="2000" b="1" dirty="0">
              <a:latin typeface="Arial Narrow" panose="020B0606020202030204" pitchFamily="34" charset="0"/>
            </a:endParaRPr>
          </a:p>
          <a:p>
            <a:pPr algn="r"/>
            <a:endParaRPr lang="x-none" sz="2600" b="1" dirty="0">
              <a:latin typeface="Arial Narrow" panose="020B0606020202030204" pitchFamily="34" charset="0"/>
            </a:endParaRPr>
          </a:p>
          <a:p>
            <a:pPr algn="r"/>
            <a:r>
              <a:rPr lang="x-none" sz="800" b="1" dirty="0">
                <a:latin typeface="Arial Narrow" panose="020B0606020202030204" pitchFamily="34" charset="0"/>
              </a:rPr>
              <a:t> </a:t>
            </a:r>
          </a:p>
          <a:p>
            <a:pPr algn="r"/>
            <a:endParaRPr lang="x-none" sz="800" b="1" dirty="0"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588224" y="6201051"/>
            <a:ext cx="22126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1000" dirty="0">
                <a:solidFill>
                  <a:schemeClr val="bg1"/>
                </a:solidFill>
              </a:rPr>
              <a:t>Elaboró: Oficina Asesora de Planeación</a:t>
            </a:r>
          </a:p>
        </p:txBody>
      </p:sp>
    </p:spTree>
    <p:extLst>
      <p:ext uri="{BB962C8B-B14F-4D97-AF65-F5344CB8AC3E}">
        <p14:creationId xmlns:p14="http://schemas.microsoft.com/office/powerpoint/2010/main" val="2922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Rectángulo redondeado 3"/>
          <p:cNvSpPr/>
          <p:nvPr/>
        </p:nvSpPr>
        <p:spPr>
          <a:xfrm>
            <a:off x="1043608" y="860444"/>
            <a:ext cx="6838492" cy="40764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EJECUCIÓN PRESUPUESTAL INVERSIÓN</a:t>
            </a:r>
          </a:p>
          <a:p>
            <a:pPr algn="ctr"/>
            <a:r>
              <a:rPr lang="x-none" sz="2000" dirty="0" smtClean="0"/>
              <a:t>C</a:t>
            </a:r>
            <a:r>
              <a:rPr lang="es-ES" sz="2000" dirty="0" smtClean="0"/>
              <a:t>ORTE: </a:t>
            </a:r>
            <a:r>
              <a:rPr lang="es-CO" sz="2000" dirty="0" smtClean="0"/>
              <a:t>30</a:t>
            </a:r>
            <a:r>
              <a:rPr lang="es-ES" sz="2000" dirty="0" smtClean="0"/>
              <a:t>/012/2022</a:t>
            </a:r>
            <a:endParaRPr lang="es-CO" sz="1500" dirty="0"/>
          </a:p>
        </p:txBody>
      </p:sp>
      <p:sp>
        <p:nvSpPr>
          <p:cNvPr id="10" name="Rectángulo 9"/>
          <p:cNvSpPr/>
          <p:nvPr/>
        </p:nvSpPr>
        <p:spPr>
          <a:xfrm>
            <a:off x="539552" y="6004599"/>
            <a:ext cx="2917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800" dirty="0"/>
              <a:t>Fuente: SIIF-Nación – Ministerio de Hacienda y Crédito Público </a:t>
            </a:r>
          </a:p>
          <a:p>
            <a:r>
              <a:rPr lang="x-none" sz="800" dirty="0"/>
              <a:t>               SPI-Departamento Nacional de Planeación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6337C112-42C9-4424-BA0F-79965C6C85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7785" y="321303"/>
            <a:ext cx="2682417" cy="432000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022926"/>
              </p:ext>
            </p:extLst>
          </p:nvPr>
        </p:nvGraphicFramePr>
        <p:xfrm>
          <a:off x="539552" y="1752064"/>
          <a:ext cx="8110650" cy="3768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4060">
                  <a:extLst>
                    <a:ext uri="{9D8B030D-6E8A-4147-A177-3AD203B41FA5}">
                      <a16:colId xmlns:a16="http://schemas.microsoft.com/office/drawing/2014/main" val="1657977692"/>
                    </a:ext>
                  </a:extLst>
                </a:gridCol>
                <a:gridCol w="769624">
                  <a:extLst>
                    <a:ext uri="{9D8B030D-6E8A-4147-A177-3AD203B41FA5}">
                      <a16:colId xmlns:a16="http://schemas.microsoft.com/office/drawing/2014/main" val="693573706"/>
                    </a:ext>
                  </a:extLst>
                </a:gridCol>
                <a:gridCol w="762223">
                  <a:extLst>
                    <a:ext uri="{9D8B030D-6E8A-4147-A177-3AD203B41FA5}">
                      <a16:colId xmlns:a16="http://schemas.microsoft.com/office/drawing/2014/main" val="4268409865"/>
                    </a:ext>
                  </a:extLst>
                </a:gridCol>
                <a:gridCol w="821426">
                  <a:extLst>
                    <a:ext uri="{9D8B030D-6E8A-4147-A177-3AD203B41FA5}">
                      <a16:colId xmlns:a16="http://schemas.microsoft.com/office/drawing/2014/main" val="1286327224"/>
                    </a:ext>
                  </a:extLst>
                </a:gridCol>
                <a:gridCol w="463747">
                  <a:extLst>
                    <a:ext uri="{9D8B030D-6E8A-4147-A177-3AD203B41FA5}">
                      <a16:colId xmlns:a16="http://schemas.microsoft.com/office/drawing/2014/main" val="1143992569"/>
                    </a:ext>
                  </a:extLst>
                </a:gridCol>
                <a:gridCol w="762223">
                  <a:extLst>
                    <a:ext uri="{9D8B030D-6E8A-4147-A177-3AD203B41FA5}">
                      <a16:colId xmlns:a16="http://schemas.microsoft.com/office/drawing/2014/main" val="2967385357"/>
                    </a:ext>
                  </a:extLst>
                </a:gridCol>
                <a:gridCol w="495815">
                  <a:extLst>
                    <a:ext uri="{9D8B030D-6E8A-4147-A177-3AD203B41FA5}">
                      <a16:colId xmlns:a16="http://schemas.microsoft.com/office/drawing/2014/main" val="2744058394"/>
                    </a:ext>
                  </a:extLst>
                </a:gridCol>
                <a:gridCol w="789357">
                  <a:extLst>
                    <a:ext uri="{9D8B030D-6E8A-4147-A177-3AD203B41FA5}">
                      <a16:colId xmlns:a16="http://schemas.microsoft.com/office/drawing/2014/main" val="4244232167"/>
                    </a:ext>
                  </a:extLst>
                </a:gridCol>
                <a:gridCol w="582152">
                  <a:extLst>
                    <a:ext uri="{9D8B030D-6E8A-4147-A177-3AD203B41FA5}">
                      <a16:colId xmlns:a16="http://schemas.microsoft.com/office/drawing/2014/main" val="2203772118"/>
                    </a:ext>
                  </a:extLst>
                </a:gridCol>
                <a:gridCol w="740023">
                  <a:extLst>
                    <a:ext uri="{9D8B030D-6E8A-4147-A177-3AD203B41FA5}">
                      <a16:colId xmlns:a16="http://schemas.microsoft.com/office/drawing/2014/main" val="2788303398"/>
                    </a:ext>
                  </a:extLst>
                </a:gridCol>
              </a:tblGrid>
              <a:tr h="35136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DESCRIPCIÓN PROYECTO INVERSIÓN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APROPIACIÓN VIGENTE (1)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CDP (2)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COMPROMISO (2)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 dirty="0">
                          <a:effectLst/>
                        </a:rPr>
                        <a:t>% COMP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OBLIGACIÓN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% OBLIG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PAGOS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%PAGOS/OBLIGADO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u="none" strike="noStrike">
                          <a:effectLst/>
                        </a:rPr>
                        <a:t>APROPIACIÓN  DISPONIBLE (3=1-2)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3346666"/>
                  </a:ext>
                </a:extLst>
              </a:tr>
              <a:tr h="44092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700" u="none" strike="noStrike">
                          <a:effectLst/>
                        </a:rPr>
                        <a:t>MODERNIZACION DE LA INSPECCION, VIGILANCIA Y CONTROL DE LA SUPERINTENDENCIA DEL SUBSIDIO FAMILIAR.  NACIONAL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$ 8.444.995.950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$ 7.950.365.031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$ 7.636.995.137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90,43%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$ 7.413.283.924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87,8%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$ 7.323.259.275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98,79%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$ 494.630.919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5880250"/>
                  </a:ext>
                </a:extLst>
              </a:tr>
              <a:tr h="3306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700" u="none" strike="noStrike">
                          <a:effectLst/>
                        </a:rPr>
                        <a:t>ESTUDIOS PARA LA GESTIÓN DEL CONOCIMIENTO DEL SISTEMA DEL SUBSIDIO FAMILIAR.  NACIONAL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$ 1.530.000.000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$ 1.530.000.000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$ 1.530.000.000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100,00%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$ 153.000.000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10,0%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$ 153.000.000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100,00%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335564"/>
                  </a:ext>
                </a:extLst>
              </a:tr>
              <a:tr h="44092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700" u="none" strike="noStrike">
                          <a:effectLst/>
                        </a:rPr>
                        <a:t>IMPLEMENTACIÓN DEL SISTEMA INTEGRADO DE GESTIÓN DOCUMENTAL DE LA SUPERINTENDENCIA DEL SUBSIDIO FAMILIAR  BOGOTÁ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$ 235.720.000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$ 167.452.675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$ 157.708.683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66,91%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$ 132.140.532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56,1%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$ 132.140.532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100,00%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$ 68.267.325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9098064"/>
                  </a:ext>
                </a:extLst>
              </a:tr>
              <a:tr h="77162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700" u="none" strike="noStrike">
                          <a:effectLst/>
                        </a:rPr>
                        <a:t>FORTALECIMIENTO DE LA GESTIÓN DE LA TECNOLOGÍA DE LA INFORMACIÓN Y LAS COMUNICACIONES (TICS) DE LA SUPERINTENDENCIA DEL SUBSIDIO FAMILIAR,  BAJO EL MARCO DE REFERENCIA DE ARQUITECTURA EMPRESARIAL (MRAE).  NACIONAL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$ 3.687.568.597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$ 3.365.331.355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$ 3.267.331.355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88,60%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$ 2.257.718.435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61,2%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$ 2.257.718.435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100,00%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$ 322.237.242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1325710"/>
                  </a:ext>
                </a:extLst>
              </a:tr>
              <a:tr h="44092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700" u="none" strike="noStrike">
                          <a:effectLst/>
                        </a:rPr>
                        <a:t>FORTALECIMIENTO ESTRATÉGICO DEL TALENTO HUMANO PARA LA GESTIÓN ORGANIZACIONAL DE LA SUPERINTENDENCIA DEL SUBSIDIO FAMILIAR.  BOGOTÁ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$ 687.200.000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$ 664.293.331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$ 663.055.597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96,49%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$ 656.466.322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95,5%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$ 656.466.322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100,00%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$ 22.906.669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9807534"/>
                  </a:ext>
                </a:extLst>
              </a:tr>
              <a:tr h="3306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700" u="none" strike="noStrike">
                          <a:effectLst/>
                        </a:rPr>
                        <a:t>MEJORAMIENTO DEL PROCESO DE INTERACCIÓN CON EL CIUDADANO EN LA SUPERINTENDENCIA DE SUBSIDIO FAMILIAR.  NACIONAL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$ 1.895.290.232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$ 1.522.410.173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 dirty="0">
                          <a:effectLst/>
                        </a:rPr>
                        <a:t>$ 1.522.410.173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 dirty="0">
                          <a:effectLst/>
                        </a:rPr>
                        <a:t>80,33%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$ 1.449.992.150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76,5%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$ 1.419.297.181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97,88%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$ 372.880.059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54839043"/>
                  </a:ext>
                </a:extLst>
              </a:tr>
              <a:tr h="5511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700" u="none" strike="noStrike">
                          <a:effectLst/>
                        </a:rPr>
                        <a:t>IMPLEMENTACION DEL MODELO DE PLANEACION Y GESTION EN EL MARCO DE LA ARQUITECTURA EMPRESARIAL DE LA SUPERINTENDENCIA DEL SUBSIDIO FAMILIAR  NACIONAL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$ 4.802.600.000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$ 4.496.870.939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 dirty="0">
                          <a:effectLst/>
                        </a:rPr>
                        <a:t>$ 4.206.893.624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87,60%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$ 3.486.326.047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72,6%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$ 3.477.274.580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99,74%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$ 305.729.061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0412083"/>
                  </a:ext>
                </a:extLst>
              </a:tr>
              <a:tr h="110231"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700" u="none" strike="noStrike">
                          <a:effectLst/>
                        </a:rPr>
                        <a:t>TOTAL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$ 21.283.374.779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$ 19.696.723.504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$ 18.984.394.569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89,20%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$ 15.548.927.409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73,06%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$ 15.419.156.324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99,17%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$ 1.586.651.275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7270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16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Rectángulo 9"/>
          <p:cNvSpPr/>
          <p:nvPr/>
        </p:nvSpPr>
        <p:spPr>
          <a:xfrm>
            <a:off x="561754" y="5871297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600" dirty="0"/>
              <a:t>Fuente: SIIF-Nación – Ministerio de Hacienda y Crédito Público </a:t>
            </a:r>
          </a:p>
          <a:p>
            <a:r>
              <a:rPr lang="x-none" sz="600" dirty="0"/>
              <a:t>               SPI-Departamento Nacional de Planeación</a:t>
            </a:r>
          </a:p>
          <a:p>
            <a:r>
              <a:rPr lang="es-CO" sz="600" dirty="0"/>
              <a:t>              </a:t>
            </a:r>
            <a:r>
              <a:rPr lang="x-none" sz="600" dirty="0"/>
              <a:t>Corte: 3</a:t>
            </a:r>
            <a:r>
              <a:rPr lang="es-ES" sz="600" dirty="0"/>
              <a:t>0</a:t>
            </a:r>
            <a:r>
              <a:rPr lang="x-none" sz="600" dirty="0"/>
              <a:t>/</a:t>
            </a:r>
            <a:r>
              <a:rPr lang="es-CO" sz="600" dirty="0" smtClean="0"/>
              <a:t>09</a:t>
            </a:r>
            <a:r>
              <a:rPr lang="x-none" sz="600" dirty="0" smtClean="0"/>
              <a:t>/202</a:t>
            </a:r>
            <a:r>
              <a:rPr lang="es-CO" sz="600" dirty="0"/>
              <a:t>2</a:t>
            </a:r>
            <a:endParaRPr lang="x-none" sz="6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337C112-42C9-4424-BA0F-79965C6C85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7785" y="321303"/>
            <a:ext cx="2682417" cy="4320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700808"/>
            <a:ext cx="8456866" cy="354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6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 Power Point" id="{6CFFCC78-DFFA-4828-B453-330CFDC76396}" vid="{A3291A50-899F-4D56-BE79-C05A3E13D7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3372</TotalTime>
  <Words>382</Words>
  <Application>Microsoft Office PowerPoint</Application>
  <PresentationFormat>Presentación en pantalla (4:3)</PresentationFormat>
  <Paragraphs>106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Emilio Vidarte Coronado</dc:creator>
  <cp:lastModifiedBy>Blanca</cp:lastModifiedBy>
  <cp:revision>213</cp:revision>
  <cp:lastPrinted>2022-02-03T15:09:39Z</cp:lastPrinted>
  <dcterms:created xsi:type="dcterms:W3CDTF">2015-02-25T13:32:47Z</dcterms:created>
  <dcterms:modified xsi:type="dcterms:W3CDTF">2025-05-14T15:18:02Z</dcterms:modified>
</cp:coreProperties>
</file>