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embeddedFontLst>
    <p:embeddedFont>
      <p:font typeface="Arial Narrow" panose="020B0606020202030204" pitchFamily="34" charset="0"/>
      <p:regular r:id="rId14"/>
      <p:bold r:id="rId15"/>
      <p:italic r:id="rId16"/>
      <p:boldItalic r:id="rId17"/>
    </p:embeddedFont>
    <p:embeddedFont>
      <p:font typeface="Monotype Corsiva" panose="03010101010201010101" pitchFamily="66" charset="0"/>
      <p:italic r:id="rId18"/>
    </p:embeddedFont>
    <p:embeddedFont>
      <p:font typeface="Montserrat" panose="000005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i+v92Z4MVYx65BbQk988tLzpzr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71C3A2B-C473-42CC-B773-086420458FF6}">
  <a:tblStyle styleId="{871C3A2B-C473-42CC-B773-086420458FF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Admin\Documents\2.%20GESTI&#211;N%20DE%20CALIDAD\CALIDAD%202021\8.%20Seguimiento%20Circular%20Externa-%20Atenci&#243;n%20al%20cliente\Seguimiento%20%20Circular%20Externa%20008\I%20Trimestre\Copia%20de%20Matriz%20de%20cumplimiento%20circular%2000008%20CAJASA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H:\Admin\Documents\2.%20GESTI&#211;N%20DE%20CALIDAD\CALIDAD%202021\8.%20Seguimiento%20Circular%20Externa-%20Atenci&#243;n%20al%20cliente\Seguimiento%20%20Circular%20Externa%20008\I%20Trimestre\Matriz%20de%20cumplimiento%20circular%2000008%20de%202020-%20COMFANORT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H:\Admin\Documents\2.%20GESTI&#211;N%20DE%20CALIDAD\CALIDAD%202021\8.%20Seguimiento%20Circular%20Externa-%20Atenci&#243;n%20al%20cliente\Seguimiento%20%20Circular%20Externa%20008\I%20Trimestre\Matriz%20de%20cumplimiento%20circular%2000008%20de%202020%20COMFENALC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H:\Admin\Documents\2.%20GESTI&#211;N%20DE%20CALIDAD\CALIDAD%202021\8.%20Seguimiento%20Circular%20Externa-%20Atenci&#243;n%20al%20cliente\Seguimiento%20%20Circular%20Externa%20008\I%20Trimestre\Matriz%20de%20cumplimiento%20circular%2000008%20de%202020%20CAFAB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H:\Admin\Documents\2.%20GESTI&#211;N%20DE%20CALIDAD\CALIDAD%202021\8.%20Seguimiento%20Circular%20Externa-%20Atenci&#243;n%20al%20cliente\Seguimiento%20%20Circular%20Externa%20008\I%20Trimestre\Matriz%20de%20cumplimiento%20circular%200008%20de%202020-%20COMFAORIENT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7520307211855"/>
          <c:y val="0.13516077300114371"/>
          <c:w val="0.4564499590277078"/>
          <c:h val="0.71514620642542759"/>
        </c:manualLayout>
      </c:layout>
      <c:doughnutChart>
        <c:varyColors val="1"/>
        <c:ser>
          <c:idx val="0"/>
          <c:order val="0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07E-4C90-B4A9-13588614E52E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07E-4C90-B4A9-13588614E52E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07E-4C90-B4A9-13588614E52E}"/>
              </c:ext>
            </c:extLst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07E-4C90-B4A9-13588614E52E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07E-4C90-B4A9-13588614E52E}"/>
              </c:ext>
            </c:extLst>
          </c:dPt>
          <c:dPt>
            <c:idx val="5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07E-4C90-B4A9-13588614E5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07E-4C90-B4A9-13588614E52E}"/>
              </c:ext>
            </c:extLst>
          </c:dPt>
          <c:dPt>
            <c:idx val="7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07E-4C90-B4A9-13588614E52E}"/>
              </c:ext>
            </c:extLst>
          </c:dPt>
          <c:dPt>
            <c:idx val="8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07E-4C90-B4A9-13588614E52E}"/>
              </c:ext>
            </c:extLst>
          </c:dPt>
          <c:dPt>
            <c:idx val="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07E-4C90-B4A9-13588614E52E}"/>
              </c:ext>
            </c:extLst>
          </c:dPt>
          <c:dPt>
            <c:idx val="1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07E-4C90-B4A9-13588614E52E}"/>
              </c:ext>
            </c:extLst>
          </c:dPt>
          <c:dPt>
            <c:idx val="1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07E-4C90-B4A9-13588614E52E}"/>
              </c:ext>
            </c:extLst>
          </c:dPt>
          <c:dPt>
            <c:idx val="1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07E-4C90-B4A9-13588614E52E}"/>
              </c:ext>
            </c:extLst>
          </c:dPt>
          <c:dPt>
            <c:idx val="1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07E-4C90-B4A9-13588614E52E}"/>
              </c:ext>
            </c:extLst>
          </c:dPt>
          <c:dPt>
            <c:idx val="1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07E-4C90-B4A9-13588614E52E}"/>
              </c:ext>
            </c:extLst>
          </c:dPt>
          <c:dPt>
            <c:idx val="15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F07E-4C90-B4A9-13588614E52E}"/>
              </c:ext>
            </c:extLst>
          </c:dPt>
          <c:dPt>
            <c:idx val="1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F07E-4C90-B4A9-13588614E52E}"/>
              </c:ext>
            </c:extLst>
          </c:dPt>
          <c:dPt>
            <c:idx val="17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F07E-4C90-B4A9-13588614E52E}"/>
              </c:ext>
            </c:extLst>
          </c:dPt>
          <c:dPt>
            <c:idx val="18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F07E-4C90-B4A9-13588614E52E}"/>
              </c:ext>
            </c:extLst>
          </c:dPt>
          <c:dPt>
            <c:idx val="1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F07E-4C90-B4A9-13588614E52E}"/>
              </c:ext>
            </c:extLst>
          </c:dPt>
          <c:val>
            <c:numLit>
              <c:formatCode>General</c:formatCode>
              <c:ptCount val="20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  <c:pt idx="8">
                <c:v>1</c:v>
              </c:pt>
              <c:pt idx="9">
                <c:v>1</c:v>
              </c:pt>
              <c:pt idx="10">
                <c:v>1</c:v>
              </c:pt>
              <c:pt idx="11">
                <c:v>1</c:v>
              </c:pt>
              <c:pt idx="12">
                <c:v>1</c:v>
              </c:pt>
              <c:pt idx="13">
                <c:v>1</c:v>
              </c:pt>
              <c:pt idx="14">
                <c:v>1</c:v>
              </c:pt>
              <c:pt idx="15">
                <c:v>1</c:v>
              </c:pt>
              <c:pt idx="16">
                <c:v>1</c:v>
              </c:pt>
              <c:pt idx="17">
                <c:v>1</c:v>
              </c:pt>
              <c:pt idx="18">
                <c:v>1</c:v>
              </c:pt>
              <c:pt idx="19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28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doughnutChart>
        <c:varyColors val="1"/>
        <c:ser>
          <c:idx val="1"/>
          <c:order val="1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dPt>
            <c:idx val="0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F07E-4C90-B4A9-13588614E52E}"/>
              </c:ext>
            </c:extLst>
          </c:dPt>
          <c:dPt>
            <c:idx val="1"/>
            <c:bubble3D val="0"/>
            <c:spPr>
              <a:solidFill>
                <a:schemeClr val="bg1">
                  <a:alpha val="6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F07E-4C90-B4A9-13588614E52E}"/>
              </c:ext>
            </c:extLst>
          </c:dPt>
          <c:val>
            <c:numRef>
              <c:f>[1]Consolidado!$D$9:$E$9</c:f>
              <c:numCache>
                <c:formatCode>General</c:formatCode>
                <c:ptCount val="2"/>
                <c:pt idx="0">
                  <c:v>0.71</c:v>
                </c:pt>
                <c:pt idx="1">
                  <c:v>0.29000000000000004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7520307211855"/>
          <c:y val="0.13516077300114371"/>
          <c:w val="0.4564499590277078"/>
          <c:h val="0.71514620642542759"/>
        </c:manualLayout>
      </c:layout>
      <c:doughnutChart>
        <c:varyColors val="1"/>
        <c:ser>
          <c:idx val="0"/>
          <c:order val="0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3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7E-4C90-B4A9-13588614E52E}"/>
              </c:ext>
            </c:extLst>
          </c:dPt>
          <c:dPt>
            <c:idx val="1"/>
            <c:bubble3D val="0"/>
            <c:spPr>
              <a:solidFill>
                <a:schemeClr val="accent2">
                  <a:tint val="44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07E-4C90-B4A9-13588614E52E}"/>
              </c:ext>
            </c:extLst>
          </c:dPt>
          <c:dPt>
            <c:idx val="2"/>
            <c:bubble3D val="0"/>
            <c:spPr>
              <a:solidFill>
                <a:schemeClr val="accent2">
                  <a:tint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07E-4C90-B4A9-13588614E52E}"/>
              </c:ext>
            </c:extLst>
          </c:dPt>
          <c:dPt>
            <c:idx val="3"/>
            <c:bubble3D val="0"/>
            <c:spPr>
              <a:solidFill>
                <a:schemeClr val="accent2">
                  <a:tint val="5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07E-4C90-B4A9-13588614E52E}"/>
              </c:ext>
            </c:extLst>
          </c:dPt>
          <c:dPt>
            <c:idx val="4"/>
            <c:bubble3D val="0"/>
            <c:spPr>
              <a:solidFill>
                <a:schemeClr val="accent2">
                  <a:tint val="64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07E-4C90-B4A9-13588614E52E}"/>
              </c:ext>
            </c:extLst>
          </c:dPt>
          <c:dPt>
            <c:idx val="5"/>
            <c:bubble3D val="0"/>
            <c:spPr>
              <a:solidFill>
                <a:schemeClr val="accent2">
                  <a:tint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07E-4C90-B4A9-13588614E52E}"/>
              </c:ext>
            </c:extLst>
          </c:dPt>
          <c:dPt>
            <c:idx val="6"/>
            <c:bubble3D val="0"/>
            <c:spPr>
              <a:solidFill>
                <a:schemeClr val="accent2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07E-4C90-B4A9-13588614E52E}"/>
              </c:ext>
            </c:extLst>
          </c:dPt>
          <c:dPt>
            <c:idx val="7"/>
            <c:bubble3D val="0"/>
            <c:spPr>
              <a:solidFill>
                <a:schemeClr val="accent2">
                  <a:tint val="84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07E-4C90-B4A9-13588614E52E}"/>
              </c:ext>
            </c:extLst>
          </c:dPt>
          <c:dPt>
            <c:idx val="8"/>
            <c:bubble3D val="0"/>
            <c:spPr>
              <a:solidFill>
                <a:schemeClr val="accent2">
                  <a:tint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07E-4C90-B4A9-13588614E52E}"/>
              </c:ext>
            </c:extLst>
          </c:dPt>
          <c:dPt>
            <c:idx val="9"/>
            <c:bubble3D val="0"/>
            <c:spPr>
              <a:solidFill>
                <a:schemeClr val="accent2">
                  <a:tint val="9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07E-4C90-B4A9-13588614E52E}"/>
              </c:ext>
            </c:extLst>
          </c:dPt>
          <c:dPt>
            <c:idx val="10"/>
            <c:bubble3D val="0"/>
            <c:spPr>
              <a:solidFill>
                <a:schemeClr val="accent2">
                  <a:shade val="9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07E-4C90-B4A9-13588614E52E}"/>
              </c:ext>
            </c:extLst>
          </c:dPt>
          <c:dPt>
            <c:idx val="11"/>
            <c:bubble3D val="0"/>
            <c:spPr>
              <a:solidFill>
                <a:schemeClr val="accent2">
                  <a:shade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07E-4C90-B4A9-13588614E52E}"/>
              </c:ext>
            </c:extLst>
          </c:dPt>
          <c:dPt>
            <c:idx val="12"/>
            <c:bubble3D val="0"/>
            <c:spPr>
              <a:solidFill>
                <a:schemeClr val="accent2">
                  <a:shade val="83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F07E-4C90-B4A9-13588614E52E}"/>
              </c:ext>
            </c:extLst>
          </c:dPt>
          <c:dPt>
            <c:idx val="13"/>
            <c:bubble3D val="0"/>
            <c:spPr>
              <a:solidFill>
                <a:schemeClr val="accent2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07E-4C90-B4A9-13588614E52E}"/>
              </c:ext>
            </c:extLst>
          </c:dPt>
          <c:dPt>
            <c:idx val="14"/>
            <c:bubble3D val="0"/>
            <c:spPr>
              <a:solidFill>
                <a:schemeClr val="accent2">
                  <a:shade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07E-4C90-B4A9-13588614E52E}"/>
              </c:ext>
            </c:extLst>
          </c:dPt>
          <c:dPt>
            <c:idx val="15"/>
            <c:bubble3D val="0"/>
            <c:spPr>
              <a:solidFill>
                <a:schemeClr val="accent2">
                  <a:shade val="63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F07E-4C90-B4A9-13588614E52E}"/>
              </c:ext>
            </c:extLst>
          </c:dPt>
          <c:dPt>
            <c:idx val="16"/>
            <c:bubble3D val="0"/>
            <c:spPr>
              <a:solidFill>
                <a:schemeClr val="accent2">
                  <a:shade val="5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F07E-4C90-B4A9-13588614E52E}"/>
              </c:ext>
            </c:extLst>
          </c:dPt>
          <c:dPt>
            <c:idx val="17"/>
            <c:bubble3D val="0"/>
            <c:spPr>
              <a:solidFill>
                <a:schemeClr val="accent2">
                  <a:shade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F07E-4C90-B4A9-13588614E52E}"/>
              </c:ext>
            </c:extLst>
          </c:dPt>
          <c:dPt>
            <c:idx val="18"/>
            <c:bubble3D val="0"/>
            <c:spPr>
              <a:solidFill>
                <a:schemeClr val="accent2">
                  <a:shade val="43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F07E-4C90-B4A9-13588614E52E}"/>
              </c:ext>
            </c:extLst>
          </c:dPt>
          <c:dPt>
            <c:idx val="19"/>
            <c:bubble3D val="0"/>
            <c:spPr>
              <a:solidFill>
                <a:schemeClr val="accent2">
                  <a:shade val="3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F07E-4C90-B4A9-13588614E52E}"/>
              </c:ext>
            </c:extLst>
          </c:dPt>
          <c:val>
            <c:numLit>
              <c:formatCode>General</c:formatCode>
              <c:ptCount val="20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  <c:pt idx="8">
                <c:v>1</c:v>
              </c:pt>
              <c:pt idx="9">
                <c:v>1</c:v>
              </c:pt>
              <c:pt idx="10">
                <c:v>1</c:v>
              </c:pt>
              <c:pt idx="11">
                <c:v>1</c:v>
              </c:pt>
              <c:pt idx="12">
                <c:v>1</c:v>
              </c:pt>
              <c:pt idx="13">
                <c:v>1</c:v>
              </c:pt>
              <c:pt idx="14">
                <c:v>1</c:v>
              </c:pt>
              <c:pt idx="15">
                <c:v>1</c:v>
              </c:pt>
              <c:pt idx="16">
                <c:v>1</c:v>
              </c:pt>
              <c:pt idx="17">
                <c:v>1</c:v>
              </c:pt>
              <c:pt idx="18">
                <c:v>1</c:v>
              </c:pt>
              <c:pt idx="19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28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doughnutChart>
        <c:varyColors val="1"/>
        <c:ser>
          <c:idx val="1"/>
          <c:order val="1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dPt>
            <c:idx val="0"/>
            <c:bubble3D val="0"/>
            <c:spPr>
              <a:solidFill>
                <a:srgbClr val="E6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F07E-4C90-B4A9-13588614E52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F07E-4C90-B4A9-13588614E52E}"/>
              </c:ext>
            </c:extLst>
          </c:dPt>
          <c:val>
            <c:numRef>
              <c:f>[1]Consolidado!$D$9:$E$9</c:f>
              <c:numCache>
                <c:formatCode>General</c:formatCode>
                <c:ptCount val="2"/>
                <c:pt idx="0">
                  <c:v>0.71</c:v>
                </c:pt>
                <c:pt idx="1">
                  <c:v>0.29000000000000004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7520307211855"/>
          <c:y val="0.13516077300114371"/>
          <c:w val="0.4564499590277078"/>
          <c:h val="0.71514620642542759"/>
        </c:manualLayout>
      </c:layout>
      <c:doughnutChart>
        <c:varyColors val="1"/>
        <c:ser>
          <c:idx val="0"/>
          <c:order val="0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07E-4C90-B4A9-13588614E52E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07E-4C90-B4A9-13588614E52E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07E-4C90-B4A9-13588614E52E}"/>
              </c:ext>
            </c:extLst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07E-4C90-B4A9-13588614E52E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07E-4C90-B4A9-13588614E52E}"/>
              </c:ext>
            </c:extLst>
          </c:dPt>
          <c:dPt>
            <c:idx val="5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07E-4C90-B4A9-13588614E5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07E-4C90-B4A9-13588614E52E}"/>
              </c:ext>
            </c:extLst>
          </c:dPt>
          <c:dPt>
            <c:idx val="7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07E-4C90-B4A9-13588614E52E}"/>
              </c:ext>
            </c:extLst>
          </c:dPt>
          <c:dPt>
            <c:idx val="8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07E-4C90-B4A9-13588614E52E}"/>
              </c:ext>
            </c:extLst>
          </c:dPt>
          <c:dPt>
            <c:idx val="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07E-4C90-B4A9-13588614E52E}"/>
              </c:ext>
            </c:extLst>
          </c:dPt>
          <c:dPt>
            <c:idx val="1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07E-4C90-B4A9-13588614E52E}"/>
              </c:ext>
            </c:extLst>
          </c:dPt>
          <c:dPt>
            <c:idx val="1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07E-4C90-B4A9-13588614E52E}"/>
              </c:ext>
            </c:extLst>
          </c:dPt>
          <c:dPt>
            <c:idx val="1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07E-4C90-B4A9-13588614E52E}"/>
              </c:ext>
            </c:extLst>
          </c:dPt>
          <c:dPt>
            <c:idx val="1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07E-4C90-B4A9-13588614E52E}"/>
              </c:ext>
            </c:extLst>
          </c:dPt>
          <c:dPt>
            <c:idx val="1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07E-4C90-B4A9-13588614E52E}"/>
              </c:ext>
            </c:extLst>
          </c:dPt>
          <c:dPt>
            <c:idx val="15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F07E-4C90-B4A9-13588614E52E}"/>
              </c:ext>
            </c:extLst>
          </c:dPt>
          <c:dPt>
            <c:idx val="1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F07E-4C90-B4A9-13588614E52E}"/>
              </c:ext>
            </c:extLst>
          </c:dPt>
          <c:dPt>
            <c:idx val="17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F07E-4C90-B4A9-13588614E52E}"/>
              </c:ext>
            </c:extLst>
          </c:dPt>
          <c:dPt>
            <c:idx val="18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F07E-4C90-B4A9-13588614E52E}"/>
              </c:ext>
            </c:extLst>
          </c:dPt>
          <c:dPt>
            <c:idx val="1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F07E-4C90-B4A9-13588614E52E}"/>
              </c:ext>
            </c:extLst>
          </c:dPt>
          <c:val>
            <c:numLit>
              <c:formatCode>General</c:formatCode>
              <c:ptCount val="20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  <c:pt idx="8">
                <c:v>1</c:v>
              </c:pt>
              <c:pt idx="9">
                <c:v>1</c:v>
              </c:pt>
              <c:pt idx="10">
                <c:v>1</c:v>
              </c:pt>
              <c:pt idx="11">
                <c:v>1</c:v>
              </c:pt>
              <c:pt idx="12">
                <c:v>1</c:v>
              </c:pt>
              <c:pt idx="13">
                <c:v>1</c:v>
              </c:pt>
              <c:pt idx="14">
                <c:v>1</c:v>
              </c:pt>
              <c:pt idx="15">
                <c:v>1</c:v>
              </c:pt>
              <c:pt idx="16">
                <c:v>1</c:v>
              </c:pt>
              <c:pt idx="17">
                <c:v>1</c:v>
              </c:pt>
              <c:pt idx="18">
                <c:v>1</c:v>
              </c:pt>
              <c:pt idx="19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28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doughnutChart>
        <c:varyColors val="1"/>
        <c:ser>
          <c:idx val="1"/>
          <c:order val="1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F07E-4C90-B4A9-13588614E52E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  <a:alpha val="6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F07E-4C90-B4A9-13588614E52E}"/>
              </c:ext>
            </c:extLst>
          </c:dPt>
          <c:val>
            <c:numRef>
              <c:f>[1]Consolidado!$D$9:$E$9</c:f>
              <c:numCache>
                <c:formatCode>General</c:formatCode>
                <c:ptCount val="2"/>
                <c:pt idx="0">
                  <c:v>0.71</c:v>
                </c:pt>
                <c:pt idx="1">
                  <c:v>0.29000000000000004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7520307211855"/>
          <c:y val="0.13516077300114371"/>
          <c:w val="0.4564499590277078"/>
          <c:h val="0.71514620642542759"/>
        </c:manualLayout>
      </c:layout>
      <c:doughnutChart>
        <c:varyColors val="1"/>
        <c:ser>
          <c:idx val="0"/>
          <c:order val="0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07E-4C90-B4A9-13588614E52E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07E-4C90-B4A9-13588614E52E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07E-4C90-B4A9-13588614E52E}"/>
              </c:ext>
            </c:extLst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07E-4C90-B4A9-13588614E52E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07E-4C90-B4A9-13588614E52E}"/>
              </c:ext>
            </c:extLst>
          </c:dPt>
          <c:dPt>
            <c:idx val="5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07E-4C90-B4A9-13588614E5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07E-4C90-B4A9-13588614E52E}"/>
              </c:ext>
            </c:extLst>
          </c:dPt>
          <c:dPt>
            <c:idx val="7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07E-4C90-B4A9-13588614E52E}"/>
              </c:ext>
            </c:extLst>
          </c:dPt>
          <c:dPt>
            <c:idx val="8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07E-4C90-B4A9-13588614E52E}"/>
              </c:ext>
            </c:extLst>
          </c:dPt>
          <c:dPt>
            <c:idx val="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07E-4C90-B4A9-13588614E52E}"/>
              </c:ext>
            </c:extLst>
          </c:dPt>
          <c:dPt>
            <c:idx val="1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07E-4C90-B4A9-13588614E52E}"/>
              </c:ext>
            </c:extLst>
          </c:dPt>
          <c:dPt>
            <c:idx val="1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07E-4C90-B4A9-13588614E52E}"/>
              </c:ext>
            </c:extLst>
          </c:dPt>
          <c:dPt>
            <c:idx val="1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07E-4C90-B4A9-13588614E52E}"/>
              </c:ext>
            </c:extLst>
          </c:dPt>
          <c:dPt>
            <c:idx val="1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07E-4C90-B4A9-13588614E52E}"/>
              </c:ext>
            </c:extLst>
          </c:dPt>
          <c:dPt>
            <c:idx val="1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07E-4C90-B4A9-13588614E52E}"/>
              </c:ext>
            </c:extLst>
          </c:dPt>
          <c:dPt>
            <c:idx val="15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F07E-4C90-B4A9-13588614E52E}"/>
              </c:ext>
            </c:extLst>
          </c:dPt>
          <c:dPt>
            <c:idx val="1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F07E-4C90-B4A9-13588614E52E}"/>
              </c:ext>
            </c:extLst>
          </c:dPt>
          <c:dPt>
            <c:idx val="17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F07E-4C90-B4A9-13588614E52E}"/>
              </c:ext>
            </c:extLst>
          </c:dPt>
          <c:dPt>
            <c:idx val="18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F07E-4C90-B4A9-13588614E52E}"/>
              </c:ext>
            </c:extLst>
          </c:dPt>
          <c:dPt>
            <c:idx val="1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F07E-4C90-B4A9-13588614E52E}"/>
              </c:ext>
            </c:extLst>
          </c:dPt>
          <c:val>
            <c:numLit>
              <c:formatCode>General</c:formatCode>
              <c:ptCount val="20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  <c:pt idx="8">
                <c:v>1</c:v>
              </c:pt>
              <c:pt idx="9">
                <c:v>1</c:v>
              </c:pt>
              <c:pt idx="10">
                <c:v>1</c:v>
              </c:pt>
              <c:pt idx="11">
                <c:v>1</c:v>
              </c:pt>
              <c:pt idx="12">
                <c:v>1</c:v>
              </c:pt>
              <c:pt idx="13">
                <c:v>1</c:v>
              </c:pt>
              <c:pt idx="14">
                <c:v>1</c:v>
              </c:pt>
              <c:pt idx="15">
                <c:v>1</c:v>
              </c:pt>
              <c:pt idx="16">
                <c:v>1</c:v>
              </c:pt>
              <c:pt idx="17">
                <c:v>1</c:v>
              </c:pt>
              <c:pt idx="18">
                <c:v>1</c:v>
              </c:pt>
              <c:pt idx="19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28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doughnutChart>
        <c:varyColors val="1"/>
        <c:ser>
          <c:idx val="1"/>
          <c:order val="1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F07E-4C90-B4A9-13588614E52E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F07E-4C90-B4A9-13588614E52E}"/>
              </c:ext>
            </c:extLst>
          </c:dPt>
          <c:val>
            <c:numRef>
              <c:f>[1]Consolidado!$D$9:$E$9</c:f>
              <c:numCache>
                <c:formatCode>General</c:formatCode>
                <c:ptCount val="2"/>
                <c:pt idx="0">
                  <c:v>0.71</c:v>
                </c:pt>
                <c:pt idx="1">
                  <c:v>0.29000000000000004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7520307211855"/>
          <c:y val="0.13516077300114371"/>
          <c:w val="0.4564499590277078"/>
          <c:h val="0.71514620642542759"/>
        </c:manualLayout>
      </c:layout>
      <c:doughnutChart>
        <c:varyColors val="1"/>
        <c:ser>
          <c:idx val="0"/>
          <c:order val="0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07E-4C90-B4A9-13588614E52E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07E-4C90-B4A9-13588614E52E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07E-4C90-B4A9-13588614E52E}"/>
              </c:ext>
            </c:extLst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07E-4C90-B4A9-13588614E52E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07E-4C90-B4A9-13588614E52E}"/>
              </c:ext>
            </c:extLst>
          </c:dPt>
          <c:dPt>
            <c:idx val="5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07E-4C90-B4A9-13588614E5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07E-4C90-B4A9-13588614E52E}"/>
              </c:ext>
            </c:extLst>
          </c:dPt>
          <c:dPt>
            <c:idx val="7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07E-4C90-B4A9-13588614E52E}"/>
              </c:ext>
            </c:extLst>
          </c:dPt>
          <c:dPt>
            <c:idx val="8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07E-4C90-B4A9-13588614E52E}"/>
              </c:ext>
            </c:extLst>
          </c:dPt>
          <c:dPt>
            <c:idx val="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07E-4C90-B4A9-13588614E52E}"/>
              </c:ext>
            </c:extLst>
          </c:dPt>
          <c:dPt>
            <c:idx val="1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07E-4C90-B4A9-13588614E52E}"/>
              </c:ext>
            </c:extLst>
          </c:dPt>
          <c:dPt>
            <c:idx val="1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07E-4C90-B4A9-13588614E52E}"/>
              </c:ext>
            </c:extLst>
          </c:dPt>
          <c:dPt>
            <c:idx val="1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07E-4C90-B4A9-13588614E52E}"/>
              </c:ext>
            </c:extLst>
          </c:dPt>
          <c:dPt>
            <c:idx val="1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07E-4C90-B4A9-13588614E52E}"/>
              </c:ext>
            </c:extLst>
          </c:dPt>
          <c:dPt>
            <c:idx val="1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07E-4C90-B4A9-13588614E52E}"/>
              </c:ext>
            </c:extLst>
          </c:dPt>
          <c:dPt>
            <c:idx val="15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F07E-4C90-B4A9-13588614E52E}"/>
              </c:ext>
            </c:extLst>
          </c:dPt>
          <c:dPt>
            <c:idx val="1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F07E-4C90-B4A9-13588614E52E}"/>
              </c:ext>
            </c:extLst>
          </c:dPt>
          <c:dPt>
            <c:idx val="17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F07E-4C90-B4A9-13588614E52E}"/>
              </c:ext>
            </c:extLst>
          </c:dPt>
          <c:dPt>
            <c:idx val="18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F07E-4C90-B4A9-13588614E52E}"/>
              </c:ext>
            </c:extLst>
          </c:dPt>
          <c:dPt>
            <c:idx val="1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F07E-4C90-B4A9-13588614E52E}"/>
              </c:ext>
            </c:extLst>
          </c:dPt>
          <c:val>
            <c:numLit>
              <c:formatCode>General</c:formatCode>
              <c:ptCount val="20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  <c:pt idx="8">
                <c:v>1</c:v>
              </c:pt>
              <c:pt idx="9">
                <c:v>1</c:v>
              </c:pt>
              <c:pt idx="10">
                <c:v>1</c:v>
              </c:pt>
              <c:pt idx="11">
                <c:v>1</c:v>
              </c:pt>
              <c:pt idx="12">
                <c:v>1</c:v>
              </c:pt>
              <c:pt idx="13">
                <c:v>1</c:v>
              </c:pt>
              <c:pt idx="14">
                <c:v>1</c:v>
              </c:pt>
              <c:pt idx="15">
                <c:v>1</c:v>
              </c:pt>
              <c:pt idx="16">
                <c:v>1</c:v>
              </c:pt>
              <c:pt idx="17">
                <c:v>1</c:v>
              </c:pt>
              <c:pt idx="18">
                <c:v>1</c:v>
              </c:pt>
              <c:pt idx="19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28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doughnutChart>
        <c:varyColors val="1"/>
        <c:ser>
          <c:idx val="1"/>
          <c:order val="1"/>
          <c:tx>
            <c:strRef>
              <c:f>'C:\Users\Kevin\Desktop\Practicas\[Seguimiento Circular Externa No 2020 00008 CAFABA- Corregida..xlsm]Consolidado'!$A$9</c:f>
              <c:strCache>
                <c:ptCount val="1"/>
                <c:pt idx="0">
                  <c:v>Circular Externa No: 2020-00008</c:v>
                </c:pt>
              </c:strCache>
            </c:strRef>
          </c:tx>
          <c:dPt>
            <c:idx val="0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F07E-4C90-B4A9-13588614E52E}"/>
              </c:ext>
            </c:extLst>
          </c:dPt>
          <c:dPt>
            <c:idx val="1"/>
            <c:bubble3D val="0"/>
            <c:spPr>
              <a:solidFill>
                <a:schemeClr val="bg1">
                  <a:alpha val="6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F07E-4C90-B4A9-13588614E52E}"/>
              </c:ext>
            </c:extLst>
          </c:dPt>
          <c:val>
            <c:numRef>
              <c:f>[1]Consolidado!$D$9:$E$9</c:f>
              <c:numCache>
                <c:formatCode>General</c:formatCode>
                <c:ptCount val="2"/>
                <c:pt idx="0">
                  <c:v>0.71</c:v>
                </c:pt>
                <c:pt idx="1">
                  <c:v>0.29000000000000004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F07E-4C90-B4A9-13588614E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9" name="Google Shape;14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6.jpe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12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hart" Target="../charts/chart4.xml"/><Relationship Id="rId5" Type="http://schemas.openxmlformats.org/officeDocument/2006/relationships/image" Target="../media/image3.png"/><Relationship Id="rId10" Type="http://schemas.openxmlformats.org/officeDocument/2006/relationships/chart" Target="../charts/chart3.xml"/><Relationship Id="rId4" Type="http://schemas.openxmlformats.org/officeDocument/2006/relationships/image" Target="../media/image2.png"/><Relationship Id="rId9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" descr="C O M F E N A L C O S A N T A N D E 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7900" y="4198513"/>
            <a:ext cx="1081608" cy="1185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 descr="Caja de Compensación Familiar | ComfaOri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30618" y="4597760"/>
            <a:ext cx="2394441" cy="709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 descr="Comfanorte - Caja de Compensación Familiar de Norte de Santander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4088" y="4243642"/>
            <a:ext cx="1881365" cy="11783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 descr="comunicadores, periodistas, estudiantes d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30311" y="4300523"/>
            <a:ext cx="1262129" cy="99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 descr="CAFABA – Caja de Compensación Familiar de Barrancabermeja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428363" y="4455184"/>
            <a:ext cx="1634589" cy="750071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538764" y="1125563"/>
            <a:ext cx="10910554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6000" dirty="0">
                <a:solidFill>
                  <a:srgbClr val="0070C0"/>
                </a:solidFill>
                <a:latin typeface="Monotype Corsiva" panose="03010101010201010101" pitchFamily="66" charset="0"/>
                <a:ea typeface="Montserrat"/>
                <a:cs typeface="Montserrat"/>
                <a:sym typeface="Montserrat"/>
              </a:rPr>
              <a:t> </a:t>
            </a:r>
            <a:r>
              <a:rPr lang="es-CO" sz="8000" b="0" i="0" u="none" strike="noStrike" cap="none" dirty="0">
                <a:solidFill>
                  <a:srgbClr val="0070C0"/>
                </a:solidFill>
                <a:latin typeface="Monotype Corsiva" panose="03010101010201010101" pitchFamily="66" charset="0"/>
                <a:ea typeface="Montserrat"/>
                <a:cs typeface="Montserrat"/>
                <a:sym typeface="Montserrat"/>
              </a:rPr>
              <a:t>INFORME COMTAC 2024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0" b="0" i="0" u="none" strike="noStrike" cap="none" dirty="0">
                <a:solidFill>
                  <a:srgbClr val="0070C0"/>
                </a:solidFill>
                <a:latin typeface="Monotype Corsiva" panose="03010101010201010101" pitchFamily="66" charset="0"/>
                <a:ea typeface="Montserrat"/>
                <a:cs typeface="Montserrat"/>
                <a:sym typeface="Montserrat"/>
              </a:rPr>
              <a:t>ZONA SANTANDERES </a:t>
            </a:r>
            <a:endParaRPr sz="8000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9" name="40 Imagen" descr="C:\Users\COMFASUCRE\Desktop\SuperVigilado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9318" y="5307224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" descr="P.G.D. PROGRAMA DE GESTION DOCUMENTAL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0" descr="P.G.D. PROGRAMA DE GESTION DOCUMENTAL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0"/>
          <p:cNvSpPr txBox="1"/>
          <p:nvPr/>
        </p:nvSpPr>
        <p:spPr>
          <a:xfrm>
            <a:off x="1120460" y="373487"/>
            <a:ext cx="1009703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Informe consolidado de los resultados presentados por cada Caja de la zona Santander, según la Circular externa No.0008 de 2020.</a:t>
            </a:r>
            <a:endParaRPr/>
          </a:p>
        </p:txBody>
      </p:sp>
      <p:sp>
        <p:nvSpPr>
          <p:cNvPr id="200" name="Google Shape;200;p10"/>
          <p:cNvSpPr txBox="1"/>
          <p:nvPr/>
        </p:nvSpPr>
        <p:spPr>
          <a:xfrm>
            <a:off x="3486068" y="1447800"/>
            <a:ext cx="4610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NIVEL DE AVANCE TOTAL </a:t>
            </a:r>
            <a:endParaRPr dirty="0">
              <a:solidFill>
                <a:srgbClr val="0070C0"/>
              </a:solidFill>
            </a:endParaRPr>
          </a:p>
        </p:txBody>
      </p:sp>
      <p:pic>
        <p:nvPicPr>
          <p:cNvPr id="201" name="Google Shape;201;p10" descr="C O M F E N A L C O S A N T A N D E 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99275" y="4000205"/>
            <a:ext cx="1100185" cy="1205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0" descr="Caja de Compensación Familiar | ComfaOri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12453" y="4489313"/>
            <a:ext cx="2176028" cy="644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10" descr="Comfanorte - Caja de Compensación Familiar de Norte de Santander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48801" y="4105649"/>
            <a:ext cx="1883426" cy="1179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10" descr="comunicadores, periodistas, estudiantes d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92614" y="4141581"/>
            <a:ext cx="1279725" cy="10067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10" descr="CAFABA – Caja de Compensación Familiar de Barrancabermeja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826865" y="4400372"/>
            <a:ext cx="1532302" cy="70313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6" name="Google Shape;206;p10"/>
          <p:cNvGrpSpPr/>
          <p:nvPr/>
        </p:nvGrpSpPr>
        <p:grpSpPr>
          <a:xfrm>
            <a:off x="131577" y="2075306"/>
            <a:ext cx="3248484" cy="2041421"/>
            <a:chOff x="0" y="0"/>
            <a:chExt cx="2738436" cy="2085974"/>
          </a:xfrm>
        </p:grpSpPr>
        <p:graphicFrame>
          <p:nvGraphicFramePr>
            <p:cNvPr id="207" name="Google Shape;207;p10"/>
            <p:cNvGraphicFramePr/>
            <p:nvPr/>
          </p:nvGraphicFramePr>
          <p:xfrm>
            <a:off x="0" y="338137"/>
            <a:ext cx="2738436" cy="17478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208" name="Google Shape;208;p10"/>
            <p:cNvSpPr/>
            <p:nvPr/>
          </p:nvSpPr>
          <p:spPr>
            <a:xfrm>
              <a:off x="1072128" y="931194"/>
              <a:ext cx="828674" cy="581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28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09" name="Google Shape;209;p10"/>
            <p:cNvSpPr/>
            <p:nvPr/>
          </p:nvSpPr>
          <p:spPr>
            <a:xfrm>
              <a:off x="514350" y="0"/>
              <a:ext cx="1666875" cy="4762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11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10" name="Google Shape;210;p10"/>
            <p:cNvSpPr/>
            <p:nvPr/>
          </p:nvSpPr>
          <p:spPr>
            <a:xfrm>
              <a:off x="1087183" y="187741"/>
              <a:ext cx="636691" cy="581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000" dirty="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97</a:t>
              </a:r>
              <a:r>
                <a:rPr lang="es-CO" sz="2000" b="0" i="0" u="none" strike="noStrike" dirty="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%</a:t>
              </a:r>
              <a:endParaRPr sz="2000" b="0" i="0" u="none" strike="noStrik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grpSp>
        <p:nvGrpSpPr>
          <p:cNvPr id="211" name="Google Shape;211;p10"/>
          <p:cNvGrpSpPr/>
          <p:nvPr/>
        </p:nvGrpSpPr>
        <p:grpSpPr>
          <a:xfrm>
            <a:off x="4472392" y="2108200"/>
            <a:ext cx="3245722" cy="2130923"/>
            <a:chOff x="0" y="0"/>
            <a:chExt cx="2738436" cy="2085974"/>
          </a:xfrm>
        </p:grpSpPr>
        <p:graphicFrame>
          <p:nvGraphicFramePr>
            <p:cNvPr id="212" name="Google Shape;212;p10"/>
            <p:cNvGraphicFramePr/>
            <p:nvPr/>
          </p:nvGraphicFramePr>
          <p:xfrm>
            <a:off x="0" y="338137"/>
            <a:ext cx="2738436" cy="17478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sp>
          <p:nvSpPr>
            <p:cNvPr id="213" name="Google Shape;213;p10"/>
            <p:cNvSpPr/>
            <p:nvPr/>
          </p:nvSpPr>
          <p:spPr>
            <a:xfrm>
              <a:off x="1072164" y="942695"/>
              <a:ext cx="828674" cy="581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28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14" name="Google Shape;214;p10"/>
            <p:cNvSpPr/>
            <p:nvPr/>
          </p:nvSpPr>
          <p:spPr>
            <a:xfrm>
              <a:off x="514350" y="0"/>
              <a:ext cx="1666875" cy="4762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11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15" name="Google Shape;215;p10"/>
            <p:cNvSpPr/>
            <p:nvPr/>
          </p:nvSpPr>
          <p:spPr>
            <a:xfrm>
              <a:off x="1131558" y="192103"/>
              <a:ext cx="657300" cy="58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800" dirty="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99</a:t>
              </a:r>
              <a:r>
                <a:rPr lang="es-CO" sz="1800" b="0" i="0" u="none" strike="noStrike" dirty="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%</a:t>
              </a:r>
              <a:endParaRPr sz="1800" b="0" i="0" u="none" strike="noStrik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grpSp>
        <p:nvGrpSpPr>
          <p:cNvPr id="216" name="Google Shape;216;p10"/>
          <p:cNvGrpSpPr/>
          <p:nvPr/>
        </p:nvGrpSpPr>
        <p:grpSpPr>
          <a:xfrm>
            <a:off x="2399758" y="2099638"/>
            <a:ext cx="3255195" cy="2070028"/>
            <a:chOff x="0" y="0"/>
            <a:chExt cx="2738436" cy="2085974"/>
          </a:xfrm>
        </p:grpSpPr>
        <p:graphicFrame>
          <p:nvGraphicFramePr>
            <p:cNvPr id="217" name="Google Shape;217;p10"/>
            <p:cNvGraphicFramePr/>
            <p:nvPr/>
          </p:nvGraphicFramePr>
          <p:xfrm>
            <a:off x="0" y="338137"/>
            <a:ext cx="2738436" cy="17478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218" name="Google Shape;218;p10"/>
            <p:cNvSpPr/>
            <p:nvPr/>
          </p:nvSpPr>
          <p:spPr>
            <a:xfrm>
              <a:off x="1093708" y="930831"/>
              <a:ext cx="828674" cy="581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28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19" name="Google Shape;219;p10"/>
            <p:cNvSpPr/>
            <p:nvPr/>
          </p:nvSpPr>
          <p:spPr>
            <a:xfrm>
              <a:off x="514350" y="0"/>
              <a:ext cx="1666875" cy="4762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11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>
              <a:off x="1140429" y="189915"/>
              <a:ext cx="657300" cy="58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000" dirty="0">
                  <a:latin typeface="Arial Narrow"/>
                  <a:ea typeface="Arial Narrow"/>
                  <a:cs typeface="Arial Narrow"/>
                  <a:sym typeface="Arial Narrow"/>
                </a:rPr>
                <a:t>95</a:t>
              </a:r>
              <a:r>
                <a:rPr lang="es-CO" sz="2000" b="0" i="0" u="none" strike="noStrike" dirty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%</a:t>
              </a:r>
              <a:endParaRPr sz="2000" b="0" i="0" u="none" strike="noStrik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grpSp>
        <p:nvGrpSpPr>
          <p:cNvPr id="221" name="Google Shape;221;p10"/>
          <p:cNvGrpSpPr/>
          <p:nvPr/>
        </p:nvGrpSpPr>
        <p:grpSpPr>
          <a:xfrm>
            <a:off x="9061950" y="2047805"/>
            <a:ext cx="3245675" cy="2314204"/>
            <a:chOff x="10" y="0"/>
            <a:chExt cx="2730900" cy="2304525"/>
          </a:xfrm>
        </p:grpSpPr>
        <p:graphicFrame>
          <p:nvGraphicFramePr>
            <p:cNvPr id="222" name="Google Shape;222;p10"/>
            <p:cNvGraphicFramePr/>
            <p:nvPr/>
          </p:nvGraphicFramePr>
          <p:xfrm>
            <a:off x="10" y="385725"/>
            <a:ext cx="2730900" cy="1918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sp>
          <p:nvSpPr>
            <p:cNvPr id="223" name="Google Shape;223;p10"/>
            <p:cNvSpPr/>
            <p:nvPr/>
          </p:nvSpPr>
          <p:spPr>
            <a:xfrm>
              <a:off x="1028701" y="1045943"/>
              <a:ext cx="828674" cy="581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28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24" name="Google Shape;224;p10"/>
            <p:cNvSpPr/>
            <p:nvPr/>
          </p:nvSpPr>
          <p:spPr>
            <a:xfrm>
              <a:off x="514350" y="0"/>
              <a:ext cx="1666875" cy="4762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11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25" name="Google Shape;225;p10"/>
            <p:cNvSpPr/>
            <p:nvPr/>
          </p:nvSpPr>
          <p:spPr>
            <a:xfrm>
              <a:off x="1076325" y="266699"/>
              <a:ext cx="657300" cy="58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000" dirty="0">
                  <a:latin typeface="Arial Narrow"/>
                  <a:ea typeface="Arial Narrow"/>
                  <a:cs typeface="Arial Narrow"/>
                  <a:sym typeface="Arial Narrow"/>
                </a:rPr>
                <a:t>90</a:t>
              </a:r>
              <a:r>
                <a:rPr lang="es-CO" sz="2000" b="0" i="0" u="none" strike="noStrike" dirty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%</a:t>
              </a:r>
              <a:endParaRPr sz="2000" b="0" i="0" u="none" strike="noStrik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grpSp>
        <p:nvGrpSpPr>
          <p:cNvPr id="226" name="Google Shape;226;p10"/>
          <p:cNvGrpSpPr/>
          <p:nvPr/>
        </p:nvGrpSpPr>
        <p:grpSpPr>
          <a:xfrm>
            <a:off x="6602952" y="2038921"/>
            <a:ext cx="3415613" cy="2250835"/>
            <a:chOff x="0" y="0"/>
            <a:chExt cx="2687766" cy="1983814"/>
          </a:xfrm>
        </p:grpSpPr>
        <p:graphicFrame>
          <p:nvGraphicFramePr>
            <p:cNvPr id="227" name="Google Shape;227;p10"/>
            <p:cNvGraphicFramePr/>
            <p:nvPr/>
          </p:nvGraphicFramePr>
          <p:xfrm>
            <a:off x="0" y="338137"/>
            <a:ext cx="2687766" cy="16456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  <p:sp>
          <p:nvSpPr>
            <p:cNvPr id="228" name="Google Shape;228;p10"/>
            <p:cNvSpPr/>
            <p:nvPr/>
          </p:nvSpPr>
          <p:spPr>
            <a:xfrm>
              <a:off x="1069237" y="904874"/>
              <a:ext cx="828674" cy="581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28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29" name="Google Shape;229;p10"/>
            <p:cNvSpPr/>
            <p:nvPr/>
          </p:nvSpPr>
          <p:spPr>
            <a:xfrm>
              <a:off x="514350" y="0"/>
              <a:ext cx="1666875" cy="4762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/>
                <a:t> </a:t>
              </a:r>
              <a:endParaRPr sz="1100" b="1" i="0" u="none" strike="noStrike">
                <a:solidFill>
                  <a:srgbClr val="1F3864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30" name="Google Shape;230;p10"/>
            <p:cNvSpPr/>
            <p:nvPr/>
          </p:nvSpPr>
          <p:spPr>
            <a:xfrm>
              <a:off x="1147263" y="176836"/>
              <a:ext cx="657300" cy="58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000" dirty="0">
                  <a:latin typeface="Arial Narrow"/>
                  <a:ea typeface="Arial Narrow"/>
                  <a:cs typeface="Arial Narrow"/>
                  <a:sym typeface="Arial Narrow"/>
                </a:rPr>
                <a:t>95</a:t>
              </a:r>
              <a:r>
                <a:rPr lang="es-CO" sz="2000" dirty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%</a:t>
              </a:r>
              <a:endParaRPr sz="2000" b="0" i="0" u="none" strike="noStrik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sp>
        <p:nvSpPr>
          <p:cNvPr id="231" name="Google Shape;231;p10"/>
          <p:cNvSpPr txBox="1"/>
          <p:nvPr/>
        </p:nvSpPr>
        <p:spPr>
          <a:xfrm>
            <a:off x="11639550" y="609063"/>
            <a:ext cx="5524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3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" name="40 Imagen" descr="C:\Users\COMFASUCRE\Desktop\SuperVigilado.jp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332" y="5589324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1"/>
          <p:cNvSpPr txBox="1"/>
          <p:nvPr/>
        </p:nvSpPr>
        <p:spPr>
          <a:xfrm>
            <a:off x="1725769" y="1996226"/>
            <a:ext cx="8667481" cy="186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1500">
                <a:solidFill>
                  <a:srgbClr val="0070C0"/>
                </a:solidFill>
                <a:latin typeface="Monotype Corsiva" panose="03010101010201010101" pitchFamily="66" charset="0"/>
                <a:ea typeface="Montserrat"/>
                <a:cs typeface="Montserrat"/>
                <a:sym typeface="Montserrat"/>
              </a:rPr>
              <a:t>GRACIAS</a:t>
            </a:r>
            <a:endParaRPr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39" name="Google Shape;239;p11"/>
          <p:cNvSpPr txBox="1"/>
          <p:nvPr/>
        </p:nvSpPr>
        <p:spPr>
          <a:xfrm>
            <a:off x="11449318" y="647700"/>
            <a:ext cx="83283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4087003" y="3664251"/>
            <a:ext cx="3380596" cy="1808293"/>
          </a:xfrm>
          <a:prstGeom prst="rect">
            <a:avLst/>
          </a:prstGeom>
        </p:spPr>
      </p:pic>
      <p:pic>
        <p:nvPicPr>
          <p:cNvPr id="5" name="40 Imagen" descr="C:\Users\COMFASUCRE\Desktop\SuperVigilad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332" y="5589324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978793" y="631066"/>
            <a:ext cx="1009703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b="0" i="1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Informe consolidado de los resultados presentados por cada Caja de la zona Santander, según la Circular externa No.0008 de 2020.</a:t>
            </a:r>
            <a:endParaRPr dirty="0"/>
          </a:p>
        </p:txBody>
      </p:sp>
      <p:sp>
        <p:nvSpPr>
          <p:cNvPr id="98" name="Google Shape;98;p2" descr="P.G.D. PROGRAMA DE GESTION DOCUMENTAL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 descr="P.G.D. PROGRAMA DE GESTION DOCUMENTAL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031132" y="1614791"/>
            <a:ext cx="53696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Estructura Administrativa 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6697015" y="3387142"/>
            <a:ext cx="4597756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Procesos claramente definidos y documentados en materia de atención y voz al cliente.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1639550" y="609063"/>
            <a:ext cx="5524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4875" y="2584892"/>
            <a:ext cx="5495925" cy="3409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40 Imagen" descr="C:\Users\COMFASUCRE\Desktop\SuperVigilad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256" y="5356202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/>
        </p:nvSpPr>
        <p:spPr>
          <a:xfrm>
            <a:off x="978793" y="566672"/>
            <a:ext cx="1009703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Informe consolidado de los resultados presentados por cada Caja de la zona Santander, según la Circular externa No.0008 de 2020.</a:t>
            </a:r>
            <a:endParaRPr/>
          </a:p>
        </p:txBody>
      </p:sp>
      <p:sp>
        <p:nvSpPr>
          <p:cNvPr id="110" name="Google Shape;110;p3" descr="P.G.D. PROGRAMA DE GESTION DOCUMENTAL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 descr="P.G.D. PROGRAMA DE GESTION DOCUMENTAL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619285" y="1469561"/>
            <a:ext cx="53696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Protocolos de Atención al Ciudadano</a:t>
            </a:r>
            <a:endParaRPr/>
          </a:p>
        </p:txBody>
      </p:sp>
      <p:graphicFrame>
        <p:nvGraphicFramePr>
          <p:cNvPr id="113" name="Google Shape;113;p3"/>
          <p:cNvGraphicFramePr/>
          <p:nvPr>
            <p:extLst>
              <p:ext uri="{D42A27DB-BD31-4B8C-83A1-F6EECF244321}">
                <p14:modId xmlns:p14="http://schemas.microsoft.com/office/powerpoint/2010/main" val="3994082065"/>
              </p:ext>
            </p:extLst>
          </p:nvPr>
        </p:nvGraphicFramePr>
        <p:xfrm>
          <a:off x="551132" y="2176530"/>
          <a:ext cx="10774200" cy="3379550"/>
        </p:xfrm>
        <a:graphic>
          <a:graphicData uri="http://schemas.openxmlformats.org/drawingml/2006/table">
            <a:tbl>
              <a:tblPr firstRow="1" bandRow="1">
                <a:noFill/>
                <a:tableStyleId>{871C3A2B-C473-42CC-B773-086420458FF6}</a:tableStyleId>
              </a:tblPr>
              <a:tblGrid>
                <a:gridCol w="2845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3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COMFAORIENTE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COMFANORTE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COMFENALCO SANTANDER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CAFABA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CAJASAN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Definiciones Protocolos de Atención al Ciudadano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Protocolos de atención al ciudadano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Procedimiento Interno : Política de gestión de PQRSF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Procedimiento Interno: Características de la respuesta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  <a:sym typeface="Arial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4" name="Google Shape;114;p3"/>
          <p:cNvSpPr txBox="1"/>
          <p:nvPr/>
        </p:nvSpPr>
        <p:spPr>
          <a:xfrm>
            <a:off x="11639550" y="609063"/>
            <a:ext cx="5524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40 Imagen" descr="C:\Users\COMFASUCRE\Desktop\SuperVigilad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332" y="5589324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 txBox="1"/>
          <p:nvPr/>
        </p:nvSpPr>
        <p:spPr>
          <a:xfrm>
            <a:off x="815650" y="503350"/>
            <a:ext cx="10513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Informe consolidado de los resultados presentados por cada Caja de la zona Santander, según la Circular externa No.0008 de 2020.</a:t>
            </a:r>
            <a:endParaRPr/>
          </a:p>
        </p:txBody>
      </p:sp>
      <p:sp>
        <p:nvSpPr>
          <p:cNvPr id="121" name="Google Shape;121;p4" descr="P.G.D. PROGRAMA DE GESTION DOCUMENTAL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 descr="P.G.D. PROGRAMA DE GESTION DOCUMENTAL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762025" y="1216277"/>
            <a:ext cx="5369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Protocolos de Atención al Ciudadano</a:t>
            </a:r>
            <a:endParaRPr/>
          </a:p>
        </p:txBody>
      </p:sp>
      <p:graphicFrame>
        <p:nvGraphicFramePr>
          <p:cNvPr id="124" name="Google Shape;124;p4"/>
          <p:cNvGraphicFramePr/>
          <p:nvPr>
            <p:extLst>
              <p:ext uri="{D42A27DB-BD31-4B8C-83A1-F6EECF244321}">
                <p14:modId xmlns:p14="http://schemas.microsoft.com/office/powerpoint/2010/main" val="218115914"/>
              </p:ext>
            </p:extLst>
          </p:nvPr>
        </p:nvGraphicFramePr>
        <p:xfrm>
          <a:off x="835540" y="2037429"/>
          <a:ext cx="10679250" cy="3462670"/>
        </p:xfrm>
        <a:graphic>
          <a:graphicData uri="http://schemas.openxmlformats.org/drawingml/2006/table">
            <a:tbl>
              <a:tblPr firstRow="1" bandRow="1">
                <a:noFill/>
                <a:tableStyleId>{871C3A2B-C473-42CC-B773-086420458FF6}</a:tableStyleId>
              </a:tblPr>
              <a:tblGrid>
                <a:gridCol w="183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9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3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68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5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COMFAORIENTE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COMFANORTE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COMFENALCO SANTANDER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CAFABA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CAJASAN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OBSERVACIONES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Lenguaje Claro e Incluyente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s-CO" sz="12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 </a:t>
                      </a:r>
                      <a:r>
                        <a:rPr lang="es-CO" sz="1200" dirty="0"/>
                        <a:t>Se continua con la programación y e</a:t>
                      </a:r>
                      <a:r>
                        <a:rPr lang="es-CO" sz="12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jecución de capacitación al personal que atiende </a:t>
                      </a:r>
                      <a:r>
                        <a:rPr lang="es-CO" sz="1200" dirty="0"/>
                        <a:t>público</a:t>
                      </a:r>
                      <a:r>
                        <a:rPr lang="es-CO" sz="12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sobre lenguaje claro e incluyente.</a:t>
                      </a: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Términos de respuesta a las peticiones presentadas por los trabajadores, afiliados y usuarios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Términos de respuesta a los requerimientos de la Superintendencia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</a:rPr>
                        <a:t>100</a:t>
                      </a: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Informes a la Alta Dirección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5" name="Google Shape;125;p4"/>
          <p:cNvSpPr txBox="1"/>
          <p:nvPr/>
        </p:nvSpPr>
        <p:spPr>
          <a:xfrm>
            <a:off x="11639550" y="609063"/>
            <a:ext cx="5524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40 Imagen" descr="C:\Users\COMFASUCRE\Desktop\SuperVigilad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332" y="5589324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 descr="P.G.D. PROGRAMA DE GESTION DOCUMENTAL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 descr="P.G.D. PROGRAMA DE GESTION DOCUMENTAL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5"/>
          <p:cNvSpPr txBox="1"/>
          <p:nvPr/>
        </p:nvSpPr>
        <p:spPr>
          <a:xfrm>
            <a:off x="460371" y="388950"/>
            <a:ext cx="5369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Protocolos de Atención al Ciudadano</a:t>
            </a:r>
            <a:endParaRPr>
              <a:solidFill>
                <a:schemeClr val="dk1"/>
              </a:solidFill>
            </a:endParaRPr>
          </a:p>
        </p:txBody>
      </p:sp>
      <p:graphicFrame>
        <p:nvGraphicFramePr>
          <p:cNvPr id="134" name="Google Shape;134;p5"/>
          <p:cNvGraphicFramePr/>
          <p:nvPr>
            <p:extLst>
              <p:ext uri="{D42A27DB-BD31-4B8C-83A1-F6EECF244321}">
                <p14:modId xmlns:p14="http://schemas.microsoft.com/office/powerpoint/2010/main" val="3138207884"/>
              </p:ext>
            </p:extLst>
          </p:nvPr>
        </p:nvGraphicFramePr>
        <p:xfrm>
          <a:off x="460383" y="1066144"/>
          <a:ext cx="11204650" cy="5334060"/>
        </p:xfrm>
        <a:graphic>
          <a:graphicData uri="http://schemas.openxmlformats.org/drawingml/2006/table">
            <a:tbl>
              <a:tblPr firstRow="1" bandRow="1">
                <a:noFill/>
                <a:tableStyleId>{871C3A2B-C473-42CC-B773-086420458FF6}</a:tableStyleId>
              </a:tblPr>
              <a:tblGrid>
                <a:gridCol w="1888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5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28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552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s-CO" sz="1200" b="1" u="none" strike="noStrike" cap="none" dirty="0">
                          <a:solidFill>
                            <a:schemeClr val="lt1"/>
                          </a:solidFill>
                        </a:rPr>
                        <a:t>COMFAORIENTE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s-CO" sz="1200" b="1" u="none" strike="noStrike" cap="none" dirty="0">
                          <a:solidFill>
                            <a:schemeClr val="lt1"/>
                          </a:solidFill>
                        </a:rPr>
                        <a:t>COMFANORTE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s-CO" sz="1200" b="1" u="none" strike="noStrike" cap="none" dirty="0">
                          <a:solidFill>
                            <a:schemeClr val="lt1"/>
                          </a:solidFill>
                        </a:rPr>
                        <a:t>COMFENALCO SANTANDER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s-CO" sz="1200" b="1" u="none" strike="noStrike" cap="none" dirty="0">
                          <a:solidFill>
                            <a:schemeClr val="lt1"/>
                          </a:solidFill>
                        </a:rPr>
                        <a:t>CAFABA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1" u="none" strike="noStrike" cap="none" dirty="0">
                          <a:solidFill>
                            <a:schemeClr val="lt1"/>
                          </a:solidFill>
                        </a:rPr>
                        <a:t>CAJASAN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1" u="none" strike="noStrike" cap="none" dirty="0">
                          <a:solidFill>
                            <a:schemeClr val="lt1"/>
                          </a:solidFill>
                        </a:rPr>
                        <a:t>OBSERVACIONES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Medidas de accesibilidad e inclusión para personas con discapacidad y población LGTBI</a:t>
                      </a:r>
                      <a:endParaRPr sz="1000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dirty="0">
                          <a:solidFill>
                            <a:srgbClr val="000000"/>
                          </a:solidFill>
                        </a:rPr>
                        <a:t>80</a:t>
                      </a: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r>
                        <a:rPr lang="es-CO" b="1">
                          <a:solidFill>
                            <a:srgbClr val="000000"/>
                          </a:solidFill>
                        </a:rPr>
                        <a:t>5</a:t>
                      </a:r>
                      <a:r>
                        <a:rPr lang="es-CO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1000%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/>
                        <a:t>*</a:t>
                      </a:r>
                      <a:r>
                        <a:rPr lang="es-CO" sz="1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Comfenalco: </a:t>
                      </a:r>
                      <a:r>
                        <a:rPr lang="es-CO" sz="1000"/>
                        <a:t>P</a:t>
                      </a:r>
                      <a:r>
                        <a:rPr lang="es-CO" sz="1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rogramación de capacitaciones al personal de cara al cliente en lengua de señas</a:t>
                      </a:r>
                      <a:r>
                        <a:rPr lang="es-CO" sz="1000"/>
                        <a:t>. Se logró realizar  conferencia sobre respeto a la diferencia.</a:t>
                      </a:r>
                      <a:endParaRPr sz="1000"/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/>
                        <a:t>*Cafaba-Comfaoriente:</a:t>
                      </a:r>
                      <a:r>
                        <a:rPr lang="es-CO" sz="1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Inclusión dentro del protocolo de atención al cliente las disposiciones y/o lineamientos para atención de la población con discapacidad y LBTI</a:t>
                      </a:r>
                      <a:r>
                        <a:rPr lang="es-CO" sz="1000"/>
                        <a:t>. Programación de capacitaciones para sensibilizar al talento humano de la entidad.</a:t>
                      </a:r>
                      <a:endParaRPr sz="10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8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Accesibilidad en espacios físicos</a:t>
                      </a:r>
                      <a:endParaRPr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7</a:t>
                      </a: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r>
                        <a:rPr lang="es-CO" b="1" dirty="0">
                          <a:solidFill>
                            <a:srgbClr val="000000"/>
                          </a:solidFill>
                        </a:rPr>
                        <a:t>3</a:t>
                      </a: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dirty="0"/>
                        <a:t>*Comfaoriente: Aunque cuenta con espacios físicos adecuados para la accesibilidad de sus usuarios y/o afiliados, no se cumple a cabalidad  con lo descrito dentro de la NTC 6047, por lo cual se encuentra en desarrollo. </a:t>
                      </a:r>
                      <a:endParaRPr sz="1000" dirty="0"/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dirty="0"/>
                        <a:t>*</a:t>
                      </a:r>
                      <a:r>
                        <a:rPr lang="es-CO" sz="1000" dirty="0" err="1"/>
                        <a:t>Comfanorte</a:t>
                      </a:r>
                      <a:r>
                        <a:rPr lang="es-CO" sz="1000" dirty="0"/>
                        <a:t>: Se continua</a:t>
                      </a:r>
                      <a:r>
                        <a:rPr lang="es-CO" sz="1000" baseline="0" dirty="0"/>
                        <a:t> trabajando en el cumplimiento </a:t>
                      </a:r>
                      <a:r>
                        <a:rPr lang="es-CO" sz="1000" dirty="0"/>
                        <a:t>de la NTC 6047.</a:t>
                      </a: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dirty="0"/>
                        <a:t>*</a:t>
                      </a:r>
                      <a:r>
                        <a:rPr lang="es-CO" sz="1000" dirty="0" err="1"/>
                        <a:t>Cafaba</a:t>
                      </a:r>
                      <a:r>
                        <a:rPr lang="es-CO" sz="1000" dirty="0"/>
                        <a:t>:</a:t>
                      </a:r>
                      <a:r>
                        <a:rPr lang="es-CO" sz="1000" baseline="0" dirty="0"/>
                        <a:t> </a:t>
                      </a:r>
                      <a:r>
                        <a:rPr lang="es-MX" sz="1000" baseline="0" dirty="0"/>
                        <a:t>Se cuenta con un mobiliario nuevo para la atención al cliente, esta en curso la entrega de los letreros y avisos de seguridad, así como de atención preferencial. </a:t>
                      </a:r>
                      <a:endParaRPr sz="1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Accesibilidad a páginas web</a:t>
                      </a:r>
                      <a:endParaRPr sz="1000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75%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dirty="0">
                          <a:solidFill>
                            <a:srgbClr val="000000"/>
                          </a:solidFill>
                        </a:rPr>
                        <a:t>50</a:t>
                      </a: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dirty="0"/>
                        <a:t>*Comfaoriente:</a:t>
                      </a:r>
                      <a:r>
                        <a:rPr lang="es-CO" sz="1000" baseline="0" dirty="0"/>
                        <a:t> Se continua trabajando en las adecuaciones de la pagina web con el animo  de dar cumplimiento de la NTC 5854 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dirty="0"/>
                        <a:t>*</a:t>
                      </a:r>
                      <a:r>
                        <a:rPr lang="es-CO" sz="10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Cafaba</a:t>
                      </a:r>
                      <a:r>
                        <a:rPr lang="es-CO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r>
                        <a:rPr lang="es-CO" sz="1000" u="none" strike="noStrike" cap="none" baseline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MX" sz="1000" u="none" strike="noStrike" cap="none" baseline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 </a:t>
                      </a:r>
                      <a:r>
                        <a:rPr lang="es-MX" sz="1000" u="none" strike="noStrike" cap="none" baseline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construyoó</a:t>
                      </a:r>
                      <a:r>
                        <a:rPr lang="es-MX" sz="1000" u="none" strike="noStrike" cap="none" baseline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el Plan de Trabajo con la finalidad de lograr contar con una página web accesible. Se creo  módulos de aumentó y disminución de </a:t>
                      </a:r>
                      <a:r>
                        <a:rPr lang="es-MX" sz="1000" u="none" strike="noStrike" cap="none" baseline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texto,escala</a:t>
                      </a:r>
                      <a:r>
                        <a:rPr lang="es-MX" sz="1000" u="none" strike="noStrike" cap="none" baseline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 </a:t>
                      </a:r>
                      <a:r>
                        <a:rPr lang="es-MX" sz="1000" u="none" strike="noStrike" cap="none" baseline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grisis</a:t>
                      </a:r>
                      <a:r>
                        <a:rPr lang="es-MX" sz="1000" u="none" strike="noStrike" cap="none" baseline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 y contrastes.</a:t>
                      </a: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dirty="0"/>
                        <a:t>*Las Cajas han implementado  módulos de visualización oscura,  accesibilidad en cuanto a contraste en toda la página,  tamaño fuente, y alto contraste.</a:t>
                      </a:r>
                      <a:endParaRPr sz="1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Accesibilidad de las personas al medio físico. Símbolo </a:t>
                      </a:r>
                      <a:r>
                        <a:rPr lang="es-CO" sz="1000" b="1" dirty="0">
                          <a:solidFill>
                            <a:schemeClr val="tx1"/>
                          </a:solidFill>
                        </a:rPr>
                        <a:t>gráfico</a:t>
                      </a:r>
                      <a:endParaRPr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dirty="0">
                          <a:solidFill>
                            <a:srgbClr val="000000"/>
                          </a:solidFill>
                        </a:rPr>
                        <a:t>80%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dirty="0">
                          <a:solidFill>
                            <a:srgbClr val="000000"/>
                          </a:solidFill>
                        </a:rPr>
                        <a:t>100</a:t>
                      </a: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70%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dirty="0"/>
                        <a:t>*</a:t>
                      </a:r>
                      <a:r>
                        <a:rPr lang="es-CO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Comfenalco: Proceso de implementación de símbolo internacional de discapacidad en la infraestructura </a:t>
                      </a:r>
                      <a:r>
                        <a:rPr lang="es-CO" sz="1000" dirty="0"/>
                        <a:t>en la sede San gil y Barbosa .</a:t>
                      </a: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dirty="0"/>
                        <a:t>+</a:t>
                      </a:r>
                      <a:r>
                        <a:rPr lang="es-CO" sz="1000" dirty="0" err="1"/>
                        <a:t>Cafaba</a:t>
                      </a:r>
                      <a:r>
                        <a:rPr lang="es-CO" sz="1000" dirty="0"/>
                        <a:t>:</a:t>
                      </a:r>
                      <a:r>
                        <a:rPr lang="es-CO" sz="1000" baseline="0" dirty="0"/>
                        <a:t> </a:t>
                      </a:r>
                      <a:r>
                        <a:rPr lang="es-MX" sz="1000" baseline="0" dirty="0"/>
                        <a:t>Se encuentra en proyección la señalización en el edificio principal, en atención al cliente, y diagnostico de  las demás sedes.</a:t>
                      </a: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aseline="0" dirty="0"/>
                        <a:t>*Cajasan: Plan de trabajo a desarrollarse en la vigencia 2024</a:t>
                      </a:r>
                      <a:endParaRPr sz="1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4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Aspectos para la atención de la comunidad LGTBI</a:t>
                      </a:r>
                      <a:endParaRPr sz="1000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75%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1000%</a:t>
                      </a:r>
                      <a:endParaRPr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CO" sz="1000" dirty="0"/>
                        <a:t>*</a:t>
                      </a:r>
                      <a:r>
                        <a:rPr lang="es-CO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Comfenalco</a:t>
                      </a:r>
                      <a:r>
                        <a:rPr lang="es-CO" sz="1000" dirty="0"/>
                        <a:t>:</a:t>
                      </a:r>
                      <a:r>
                        <a:rPr lang="es-CO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Cronograma de capacitación y toma de conciencia para el personal de la Caja. 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CO" sz="1000" dirty="0"/>
                        <a:t>*</a:t>
                      </a:r>
                      <a:r>
                        <a:rPr lang="es-CO" sz="1000" dirty="0" err="1"/>
                        <a:t>Cafaba</a:t>
                      </a:r>
                      <a:r>
                        <a:rPr lang="es-CO" sz="1000" dirty="0"/>
                        <a:t> :</a:t>
                      </a:r>
                      <a:r>
                        <a:rPr lang="es-CO" sz="1000" baseline="0" dirty="0"/>
                        <a:t> </a:t>
                      </a:r>
                      <a:r>
                        <a:rPr lang="es-MX" sz="1000" baseline="0" dirty="0"/>
                        <a:t>Se incluyeron lineamientos   de atención diferencial dentro del protocolo de atención de la corporación. </a:t>
                      </a:r>
                      <a:endParaRPr sz="1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5" name="Google Shape;135;p5"/>
          <p:cNvSpPr txBox="1"/>
          <p:nvPr/>
        </p:nvSpPr>
        <p:spPr>
          <a:xfrm>
            <a:off x="11639550" y="609063"/>
            <a:ext cx="5524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40 Imagen" descr="C:\Users\COMFASUCRE\Desktop\SuperVigilad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7509" y="5520052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"/>
          <p:cNvSpPr txBox="1"/>
          <p:nvPr/>
        </p:nvSpPr>
        <p:spPr>
          <a:xfrm>
            <a:off x="1287886" y="643944"/>
            <a:ext cx="1009703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Informe consolidado de los resultados presentados por cada Caja de la zona Santander, según la Circular externa No.0008 de 2020.</a:t>
            </a:r>
            <a:endParaRPr/>
          </a:p>
        </p:txBody>
      </p:sp>
      <p:sp>
        <p:nvSpPr>
          <p:cNvPr id="142" name="Google Shape;142;p6" descr="P.G.D. PROGRAMA DE GESTION DOCUMENTAL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6" descr="P.G.D. PROGRAMA DE GESTION DOCUMENTAL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6"/>
          <p:cNvSpPr txBox="1"/>
          <p:nvPr/>
        </p:nvSpPr>
        <p:spPr>
          <a:xfrm>
            <a:off x="567767" y="1456683"/>
            <a:ext cx="53696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Canales de Atención</a:t>
            </a:r>
            <a:endParaRPr/>
          </a:p>
        </p:txBody>
      </p:sp>
      <p:graphicFrame>
        <p:nvGraphicFramePr>
          <p:cNvPr id="145" name="Google Shape;145;p6"/>
          <p:cNvGraphicFramePr/>
          <p:nvPr>
            <p:extLst>
              <p:ext uri="{D42A27DB-BD31-4B8C-83A1-F6EECF244321}">
                <p14:modId xmlns:p14="http://schemas.microsoft.com/office/powerpoint/2010/main" val="2666570790"/>
              </p:ext>
            </p:extLst>
          </p:nvPr>
        </p:nvGraphicFramePr>
        <p:xfrm>
          <a:off x="631064" y="2086377"/>
          <a:ext cx="10676625" cy="4061130"/>
        </p:xfrm>
        <a:graphic>
          <a:graphicData uri="http://schemas.openxmlformats.org/drawingml/2006/table">
            <a:tbl>
              <a:tblPr firstRow="1" bandRow="1">
                <a:noFill/>
                <a:tableStyleId>{871C3A2B-C473-42CC-B773-086420458FF6}</a:tableStyleId>
              </a:tblPr>
              <a:tblGrid>
                <a:gridCol w="191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04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7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COMFAORIENTE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COMFANORTE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COMFENALCO SANTANDER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CAFABA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CAJASAN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OBSERVACIONES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Canales de atención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/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/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/>
                        <a:t>*Se </a:t>
                      </a:r>
                      <a:r>
                        <a:rPr lang="es-CO" sz="1200"/>
                        <a:t>actualizó</a:t>
                      </a:r>
                      <a:r>
                        <a:rPr lang="es-CO" sz="1200" u="none" strike="noStrike" cap="none"/>
                        <a:t> protocolo de atención en base a las directrices de la CE0008 para cada canal de atención.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Atención Presencial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/>
                        <a:t>80%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Canal telefónico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b="1" dirty="0"/>
                        <a:t>100%</a:t>
                      </a:r>
                      <a:endParaRPr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/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Línea Gratuita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/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Buzones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/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/>
                        <a:t>* Se dispone de buzones en cada sede, y se realiza seguimiento. </a:t>
                      </a:r>
                      <a:endParaRPr sz="1200" u="none" strike="noStrike" cap="none"/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/>
                        <a:t>* Cajasan: A partir de la pandemia y como una oportunidad,  diseñó un código QR el cual permite capturar la PQR de manera virtual dado que el afiliado y/o usuario se conecta con el portal web</a:t>
                      </a:r>
                      <a:endParaRPr sz="120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Canales virtuales 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/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/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/>
                        <a:t>*Inclusión de los canales virtuales en el procedimiento y fortalecimiento de las redes sociales en materia de </a:t>
                      </a:r>
                      <a:r>
                        <a:rPr lang="es-CO" sz="1200" dirty="0"/>
                        <a:t>trámite</a:t>
                      </a:r>
                      <a:r>
                        <a:rPr lang="es-CO" sz="1200" u="none" strike="noStrike" cap="none" dirty="0"/>
                        <a:t> de </a:t>
                      </a:r>
                      <a:r>
                        <a:rPr lang="es-CO" sz="1200" u="none" strike="noStrike" cap="none" dirty="0" err="1"/>
                        <a:t>pqrsf</a:t>
                      </a:r>
                      <a:r>
                        <a:rPr lang="es-CO" sz="1200" u="none" strike="noStrike" cap="none" dirty="0"/>
                        <a:t>.</a:t>
                      </a:r>
                      <a:endParaRPr sz="1200" u="none" strike="noStrike" cap="none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6" name="Google Shape;146;p6"/>
          <p:cNvSpPr txBox="1"/>
          <p:nvPr/>
        </p:nvSpPr>
        <p:spPr>
          <a:xfrm>
            <a:off x="11639550" y="609063"/>
            <a:ext cx="5524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40 Imagen" descr="C:\Users\COMFASUCRE\Desktop\SuperVigilad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035" y="5621409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"/>
          <p:cNvSpPr txBox="1"/>
          <p:nvPr/>
        </p:nvSpPr>
        <p:spPr>
          <a:xfrm>
            <a:off x="686872" y="288701"/>
            <a:ext cx="1009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Informe consolidado de los resultados presentados por cada Caja de la zona Santander, según la Circular externa No.0008 de 2020.</a:t>
            </a:r>
            <a:endParaRPr/>
          </a:p>
        </p:txBody>
      </p:sp>
      <p:sp>
        <p:nvSpPr>
          <p:cNvPr id="153" name="Google Shape;153;p7" descr="P.G.D. PROGRAMA DE GESTION DOCUMENTAL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7" descr="P.G.D. PROGRAMA DE GESTION DOCUMENTAL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7"/>
          <p:cNvSpPr txBox="1"/>
          <p:nvPr/>
        </p:nvSpPr>
        <p:spPr>
          <a:xfrm>
            <a:off x="612775" y="997745"/>
            <a:ext cx="5369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Canales de Atención</a:t>
            </a:r>
            <a:endParaRPr/>
          </a:p>
        </p:txBody>
      </p:sp>
      <p:graphicFrame>
        <p:nvGraphicFramePr>
          <p:cNvPr id="156" name="Google Shape;156;p7"/>
          <p:cNvGraphicFramePr/>
          <p:nvPr>
            <p:extLst>
              <p:ext uri="{D42A27DB-BD31-4B8C-83A1-F6EECF244321}">
                <p14:modId xmlns:p14="http://schemas.microsoft.com/office/powerpoint/2010/main" val="3420140515"/>
              </p:ext>
            </p:extLst>
          </p:nvPr>
        </p:nvGraphicFramePr>
        <p:xfrm>
          <a:off x="280385" y="1567296"/>
          <a:ext cx="11359175" cy="4689010"/>
        </p:xfrm>
        <a:graphic>
          <a:graphicData uri="http://schemas.openxmlformats.org/drawingml/2006/table">
            <a:tbl>
              <a:tblPr firstRow="1" bandRow="1">
                <a:noFill/>
                <a:tableStyleId>{871C3A2B-C473-42CC-B773-086420458FF6}</a:tableStyleId>
              </a:tblPr>
              <a:tblGrid>
                <a:gridCol w="187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0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79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140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COMFAORIENTE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COMFANORTE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COMFENALCO SANTANDER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CAFABA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CAJASAN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1" u="none" strike="noStrike" cap="none" dirty="0">
                          <a:solidFill>
                            <a:schemeClr val="lt1"/>
                          </a:solidFill>
                        </a:rPr>
                        <a:t>OBSERVACIONES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Correo Electrónico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dirty="0"/>
                        <a:t>*Comfaoriente: Implementó el </a:t>
                      </a:r>
                      <a:r>
                        <a:rPr lang="es-CO" sz="1200" dirty="0" err="1"/>
                        <a:t>whatsapp</a:t>
                      </a:r>
                      <a:r>
                        <a:rPr lang="es-CO" sz="1200" dirty="0"/>
                        <a:t> como medio de comunicación de PQRSF y número telefónico.</a:t>
                      </a: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dirty="0"/>
                        <a:t>*</a:t>
                      </a:r>
                      <a:r>
                        <a:rPr lang="es-CO" sz="1200" dirty="0" err="1"/>
                        <a:t>Cafaba</a:t>
                      </a:r>
                      <a:r>
                        <a:rPr lang="es-CO" sz="1200" dirty="0"/>
                        <a:t>: </a:t>
                      </a:r>
                      <a:r>
                        <a:rPr lang="es-MX" sz="1200" dirty="0"/>
                        <a:t>Se continua en el seguimiento al chat virtual y capacitación de los responsables en la atención.</a:t>
                      </a:r>
                      <a:endParaRPr sz="1200" dirty="0"/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dirty="0"/>
                        <a:t>Las Cajas </a:t>
                      </a:r>
                      <a:r>
                        <a:rPr lang="es-CO" sz="1200" u="none" strike="noStrike" cap="none" dirty="0"/>
                        <a:t>tienen definidos los protocolos p</a:t>
                      </a:r>
                      <a:r>
                        <a:rPr lang="es-CO" sz="1200" dirty="0"/>
                        <a:t>or cada canal de atención.</a:t>
                      </a:r>
                      <a:endParaRPr sz="1200" u="none" strike="noStrike" cap="none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3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Chat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Redes sociales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75</a:t>
                      </a: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Portal Corporativo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100</a:t>
                      </a: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6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/>
                        <a:t>*</a:t>
                      </a:r>
                      <a:r>
                        <a:rPr lang="es-CO" sz="1200" u="none" strike="noStrike" cap="none"/>
                        <a:t>Cafaba- Comfanorte- Comfaoriente: Se proyecto  plan de trabajo para las mejoras en las plataformas corporativas, teniendo en cuenta los temas de accesibilidad.  </a:t>
                      </a:r>
                      <a:endParaRPr sz="1200" u="none" strike="noStrike" cap="none"/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/>
                        <a:t>*Cajasan: Renovación total del portal web con cambio no sólo de imagen, sino también de contenidos, buscando mayor agilidad en la navegación del afiliado, proporcionar mayor información y facilidad acceso</a:t>
                      </a:r>
                      <a:endParaRPr sz="120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Carta de derechos y deberes</a:t>
                      </a:r>
                      <a:endParaRPr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u="none" strike="noStrike" cap="none" dirty="0"/>
                        <a:t>Se actualizó la carta de deberes y derechos conforme a los </a:t>
                      </a:r>
                      <a:r>
                        <a:rPr lang="es-CO" sz="1200" dirty="0"/>
                        <a:t>requisitos</a:t>
                      </a:r>
                      <a:r>
                        <a:rPr lang="es-CO" sz="1200" u="none" strike="noStrike" cap="none" dirty="0"/>
                        <a:t> </a:t>
                      </a:r>
                      <a:r>
                        <a:rPr lang="es-CO" sz="1200" dirty="0"/>
                        <a:t>mínimos</a:t>
                      </a:r>
                      <a:r>
                        <a:rPr lang="es-CO" sz="1200" u="none" strike="noStrike" cap="none" dirty="0"/>
                        <a:t> </a:t>
                      </a:r>
                      <a:r>
                        <a:rPr lang="es-CO" sz="1200" dirty="0"/>
                        <a:t>según la </a:t>
                      </a:r>
                      <a:r>
                        <a:rPr lang="es-CO" sz="1200" u="none" strike="noStrike" cap="none" dirty="0"/>
                        <a:t>CE 0008-2020.</a:t>
                      </a:r>
                      <a:endParaRPr sz="1200" u="none" strike="noStrike" cap="none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7" name="Google Shape;157;p7"/>
          <p:cNvSpPr txBox="1"/>
          <p:nvPr/>
        </p:nvSpPr>
        <p:spPr>
          <a:xfrm>
            <a:off x="11639550" y="609063"/>
            <a:ext cx="5524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40 Imagen" descr="C:\Users\COMFASUCRE\Desktop\SuperVigilad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9550" y="5730208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"/>
          <p:cNvSpPr txBox="1"/>
          <p:nvPr/>
        </p:nvSpPr>
        <p:spPr>
          <a:xfrm>
            <a:off x="1249250" y="695460"/>
            <a:ext cx="1009703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Informe consolidado de los resultados presentados por cada Caja de la zona Santander, según la Circular externa No.0008 de 2020.</a:t>
            </a:r>
            <a:endParaRPr/>
          </a:p>
        </p:txBody>
      </p:sp>
      <p:sp>
        <p:nvSpPr>
          <p:cNvPr id="164" name="Google Shape;164;p8" descr="P.G.D. PROGRAMA DE GESTION DOCUMENTAL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8" descr="P.G.D. PROGRAMA DE GESTION DOCUMENTAL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8"/>
          <p:cNvSpPr txBox="1"/>
          <p:nvPr/>
        </p:nvSpPr>
        <p:spPr>
          <a:xfrm>
            <a:off x="967013" y="1546835"/>
            <a:ext cx="402999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Política de resarcimiento y/o reconexión con el afiliado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67" name="Google Shape;167;p8"/>
          <p:cNvSpPr txBox="1"/>
          <p:nvPr/>
        </p:nvSpPr>
        <p:spPr>
          <a:xfrm>
            <a:off x="6348231" y="1557568"/>
            <a:ext cx="402999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Manejo de concesiones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cxnSp>
        <p:nvCxnSpPr>
          <p:cNvPr id="168" name="Google Shape;168;p8"/>
          <p:cNvCxnSpPr/>
          <p:nvPr/>
        </p:nvCxnSpPr>
        <p:spPr>
          <a:xfrm>
            <a:off x="5834130" y="1751527"/>
            <a:ext cx="38638" cy="4984124"/>
          </a:xfrm>
          <a:prstGeom prst="straightConnector1">
            <a:avLst/>
          </a:prstGeom>
          <a:noFill/>
          <a:ln w="762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169" name="Google Shape;169;p8"/>
          <p:cNvGraphicFramePr/>
          <p:nvPr>
            <p:extLst>
              <p:ext uri="{D42A27DB-BD31-4B8C-83A1-F6EECF244321}">
                <p14:modId xmlns:p14="http://schemas.microsoft.com/office/powerpoint/2010/main" val="1723296499"/>
              </p:ext>
            </p:extLst>
          </p:nvPr>
        </p:nvGraphicFramePr>
        <p:xfrm>
          <a:off x="1017430" y="2305318"/>
          <a:ext cx="4005325" cy="2011740"/>
        </p:xfrm>
        <a:graphic>
          <a:graphicData uri="http://schemas.openxmlformats.org/drawingml/2006/table">
            <a:tbl>
              <a:tblPr firstRow="1" bandRow="1">
                <a:noFill/>
                <a:tableStyleId>{871C3A2B-C473-42CC-B773-086420458FF6}</a:tableStyleId>
              </a:tblPr>
              <a:tblGrid>
                <a:gridCol w="266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u="none" strike="noStrike" cap="none" dirty="0">
                          <a:solidFill>
                            <a:schemeClr val="lt1"/>
                          </a:solidFill>
                        </a:rPr>
                        <a:t>CAJA DE COMPENSACIÓN</a:t>
                      </a:r>
                      <a:endParaRPr sz="1600" b="1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>
                          <a:solidFill>
                            <a:schemeClr val="lt1"/>
                          </a:solidFill>
                        </a:rPr>
                        <a:t>% AVANCE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COMFAORIENTE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sz="1600" b="1"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COMFANORTE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sz="1600" b="1"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COMFENALCO SANTANDER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CAFABA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90%</a:t>
                      </a:r>
                      <a:endParaRPr sz="1600" b="1"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/>
                        <a:t>CAJASAN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0" name="Google Shape;170;p8"/>
          <p:cNvGraphicFramePr/>
          <p:nvPr>
            <p:extLst>
              <p:ext uri="{D42A27DB-BD31-4B8C-83A1-F6EECF244321}">
                <p14:modId xmlns:p14="http://schemas.microsoft.com/office/powerpoint/2010/main" val="1497970868"/>
              </p:ext>
            </p:extLst>
          </p:nvPr>
        </p:nvGraphicFramePr>
        <p:xfrm>
          <a:off x="6385774" y="2277413"/>
          <a:ext cx="4005325" cy="2011740"/>
        </p:xfrm>
        <a:graphic>
          <a:graphicData uri="http://schemas.openxmlformats.org/drawingml/2006/table">
            <a:tbl>
              <a:tblPr firstRow="1" bandRow="1">
                <a:noFill/>
                <a:tableStyleId>{871C3A2B-C473-42CC-B773-086420458FF6}</a:tableStyleId>
              </a:tblPr>
              <a:tblGrid>
                <a:gridCol w="266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>
                          <a:solidFill>
                            <a:schemeClr val="lt1"/>
                          </a:solidFill>
                        </a:rPr>
                        <a:t>CAJA DE COMPENSACIÓN</a:t>
                      </a:r>
                      <a:endParaRPr sz="1600" b="1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>
                          <a:solidFill>
                            <a:schemeClr val="lt1"/>
                          </a:solidFill>
                        </a:rPr>
                        <a:t>% AVANCE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COMFAORIENTE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COMFANORTE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COMFENALCO SANTANDER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CAFABA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/>
                        <a:t>CAJASAN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1" name="Google Shape;171;p8"/>
          <p:cNvSpPr/>
          <p:nvPr/>
        </p:nvSpPr>
        <p:spPr>
          <a:xfrm>
            <a:off x="6199031" y="4393723"/>
            <a:ext cx="440028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Comfaoriente</a:t>
            </a:r>
            <a:r>
              <a:rPr lang="es-CO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CO" sz="16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Cafaba</a:t>
            </a:r>
            <a:r>
              <a:rPr lang="es-CO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Inclusión de cláusula de servicio al cliente en los contratos de convenios.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8"/>
          <p:cNvSpPr/>
          <p:nvPr/>
        </p:nvSpPr>
        <p:spPr>
          <a:xfrm>
            <a:off x="692242" y="4487041"/>
            <a:ext cx="45891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•Se desarrolló política de resarcimiento, en cumplimiento con la CE.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8"/>
          <p:cNvSpPr/>
          <p:nvPr/>
        </p:nvSpPr>
        <p:spPr>
          <a:xfrm>
            <a:off x="704045" y="5080543"/>
            <a:ext cx="46149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lang="es-CO" sz="16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CO" sz="1600" dirty="0" err="1">
                <a:latin typeface="Calibri"/>
                <a:ea typeface="Calibri"/>
                <a:cs typeface="Calibri"/>
                <a:sym typeface="Calibri"/>
              </a:rPr>
              <a:t>afaba</a:t>
            </a:r>
            <a:r>
              <a:rPr lang="es-CO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es-CO" sz="1600" dirty="0">
                <a:latin typeface="Calibri"/>
                <a:ea typeface="Calibri"/>
                <a:cs typeface="Calibri"/>
                <a:sym typeface="Calibri"/>
              </a:rPr>
              <a:t>Se solicitó nuevamente ajuste de la</a:t>
            </a:r>
            <a:r>
              <a:rPr lang="es-CO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política </a:t>
            </a:r>
            <a:r>
              <a:rPr lang="es-CO" sz="1600" dirty="0">
                <a:latin typeface="Calibri"/>
                <a:ea typeface="Calibri"/>
                <a:cs typeface="Calibri"/>
                <a:sym typeface="Calibri"/>
              </a:rPr>
              <a:t>y está en espera de </a:t>
            </a:r>
            <a:r>
              <a:rPr lang="es-CO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aprobación  por parte del consejo Directivo. </a:t>
            </a:r>
            <a:endParaRPr dirty="0"/>
          </a:p>
        </p:txBody>
      </p:sp>
      <p:sp>
        <p:nvSpPr>
          <p:cNvPr id="174" name="Google Shape;174;p8"/>
          <p:cNvSpPr/>
          <p:nvPr/>
        </p:nvSpPr>
        <p:spPr>
          <a:xfrm>
            <a:off x="687868" y="5958557"/>
            <a:ext cx="46053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•Comfaoriente: Se definió guía política de resarcimiento y/o reconexión con el afiliado.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8"/>
          <p:cNvSpPr txBox="1"/>
          <p:nvPr/>
        </p:nvSpPr>
        <p:spPr>
          <a:xfrm>
            <a:off x="11639550" y="609063"/>
            <a:ext cx="5524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40 Imagen" descr="C:\Users\COMFASUCRE\Desktop\SuperVigilad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332" y="5589324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"/>
          <p:cNvSpPr txBox="1"/>
          <p:nvPr/>
        </p:nvSpPr>
        <p:spPr>
          <a:xfrm>
            <a:off x="978794" y="631065"/>
            <a:ext cx="1009703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Informe consolidado de los resultados presentados por cada Caja de la zona Santander, según la Circular externa No.0008 de 2020.</a:t>
            </a:r>
            <a:endParaRPr/>
          </a:p>
        </p:txBody>
      </p:sp>
      <p:sp>
        <p:nvSpPr>
          <p:cNvPr id="182" name="Google Shape;182;p9" descr="P.G.D. PROGRAMA DE GESTION DOCUMENTAL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9" descr="P.G.D. PROGRAMA DE GESTION DOCUMENTAL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9"/>
          <p:cNvSpPr txBox="1"/>
          <p:nvPr/>
        </p:nvSpPr>
        <p:spPr>
          <a:xfrm>
            <a:off x="477616" y="1946079"/>
            <a:ext cx="402999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Capacitación</a:t>
            </a:r>
            <a:endParaRPr dirty="0"/>
          </a:p>
        </p:txBody>
      </p:sp>
      <p:sp>
        <p:nvSpPr>
          <p:cNvPr id="185" name="Google Shape;185;p9"/>
          <p:cNvSpPr txBox="1"/>
          <p:nvPr/>
        </p:nvSpPr>
        <p:spPr>
          <a:xfrm>
            <a:off x="6193688" y="2008329"/>
            <a:ext cx="402999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Indicadores</a:t>
            </a:r>
            <a:endParaRPr dirty="0"/>
          </a:p>
        </p:txBody>
      </p:sp>
      <p:cxnSp>
        <p:nvCxnSpPr>
          <p:cNvPr id="186" name="Google Shape;186;p9"/>
          <p:cNvCxnSpPr/>
          <p:nvPr/>
        </p:nvCxnSpPr>
        <p:spPr>
          <a:xfrm flipH="1">
            <a:off x="5718220" y="1841680"/>
            <a:ext cx="12880" cy="4636393"/>
          </a:xfrm>
          <a:prstGeom prst="straightConnector1">
            <a:avLst/>
          </a:prstGeom>
          <a:noFill/>
          <a:ln w="762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187" name="Google Shape;187;p9"/>
          <p:cNvGraphicFramePr/>
          <p:nvPr>
            <p:extLst>
              <p:ext uri="{D42A27DB-BD31-4B8C-83A1-F6EECF244321}">
                <p14:modId xmlns:p14="http://schemas.microsoft.com/office/powerpoint/2010/main" val="3187456368"/>
              </p:ext>
            </p:extLst>
          </p:nvPr>
        </p:nvGraphicFramePr>
        <p:xfrm>
          <a:off x="553790" y="2485622"/>
          <a:ext cx="4005325" cy="2011740"/>
        </p:xfrm>
        <a:graphic>
          <a:graphicData uri="http://schemas.openxmlformats.org/drawingml/2006/table">
            <a:tbl>
              <a:tblPr firstRow="1" bandRow="1">
                <a:noFill/>
                <a:tableStyleId>{871C3A2B-C473-42CC-B773-086420458FF6}</a:tableStyleId>
              </a:tblPr>
              <a:tblGrid>
                <a:gridCol w="266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>
                          <a:solidFill>
                            <a:schemeClr val="lt1"/>
                          </a:solidFill>
                        </a:rPr>
                        <a:t>CAJA DE COMPENSACIÓN</a:t>
                      </a:r>
                      <a:endParaRPr sz="1600" b="1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>
                          <a:solidFill>
                            <a:schemeClr val="lt1"/>
                          </a:solidFill>
                        </a:rPr>
                        <a:t>% AVANCE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 dirty="0"/>
                        <a:t>COMFAORIENTE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2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COMFANORTE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2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COMFENALCO SANTANDER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2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CAFABA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2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/>
                        <a:t>CAJASAN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2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8" name="Google Shape;188;p9"/>
          <p:cNvGraphicFramePr/>
          <p:nvPr>
            <p:extLst>
              <p:ext uri="{D42A27DB-BD31-4B8C-83A1-F6EECF244321}">
                <p14:modId xmlns:p14="http://schemas.microsoft.com/office/powerpoint/2010/main" val="402934502"/>
              </p:ext>
            </p:extLst>
          </p:nvPr>
        </p:nvGraphicFramePr>
        <p:xfrm>
          <a:off x="6310647" y="2459866"/>
          <a:ext cx="4005325" cy="2011740"/>
        </p:xfrm>
        <a:graphic>
          <a:graphicData uri="http://schemas.openxmlformats.org/drawingml/2006/table">
            <a:tbl>
              <a:tblPr firstRow="1" bandRow="1">
                <a:noFill/>
                <a:tableStyleId>{871C3A2B-C473-42CC-B773-086420458FF6}</a:tableStyleId>
              </a:tblPr>
              <a:tblGrid>
                <a:gridCol w="266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47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>
                          <a:solidFill>
                            <a:schemeClr val="lt1"/>
                          </a:solidFill>
                        </a:rPr>
                        <a:t>CAJA DE COMPENSACIÓN</a:t>
                      </a:r>
                      <a:endParaRPr sz="1600" b="1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>
                          <a:solidFill>
                            <a:schemeClr val="lt1"/>
                          </a:solidFill>
                        </a:rPr>
                        <a:t>% AVANCE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COMFAORIENTE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COMFANORTE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COMFENALCO SANTANDER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CO" sz="1600"/>
                        <a:t>CAFABA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/>
                        <a:t>CAJASAN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dirty="0"/>
                        <a:t>100%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9" name="Google Shape;189;p9"/>
          <p:cNvSpPr/>
          <p:nvPr/>
        </p:nvSpPr>
        <p:spPr>
          <a:xfrm>
            <a:off x="433589" y="4744618"/>
            <a:ext cx="503993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Programación de capacitaciones de </a:t>
            </a:r>
            <a:r>
              <a:rPr lang="es-CO" sz="1600">
                <a:latin typeface="Calibri"/>
                <a:ea typeface="Calibri"/>
                <a:cs typeface="Calibri"/>
                <a:sym typeface="Calibri"/>
              </a:rPr>
              <a:t>manera</a:t>
            </a:r>
            <a:r>
              <a:rPr lang="es-CO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periódica y anual, con base a las necesidades de servicio, y resultados de pqrsf, </a:t>
            </a:r>
            <a:r>
              <a:rPr lang="es-CO" sz="1600">
                <a:latin typeface="Calibri"/>
                <a:ea typeface="Calibri"/>
                <a:cs typeface="Calibri"/>
                <a:sym typeface="Calibri"/>
              </a:rPr>
              <a:t>encuestas de satisfacción. </a:t>
            </a:r>
            <a:endParaRPr/>
          </a:p>
        </p:txBody>
      </p:sp>
      <p:sp>
        <p:nvSpPr>
          <p:cNvPr id="190" name="Google Shape;190;p9"/>
          <p:cNvSpPr/>
          <p:nvPr/>
        </p:nvSpPr>
        <p:spPr>
          <a:xfrm>
            <a:off x="6123904" y="4703834"/>
            <a:ext cx="4732986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Adopción y seguimiento mensual de los indicadores de oportunidad en la respuesta y satisfacción de la respuesta obtenida sobre la reclamación y / o derecho de petición ingresada.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9"/>
          <p:cNvSpPr txBox="1"/>
          <p:nvPr/>
        </p:nvSpPr>
        <p:spPr>
          <a:xfrm>
            <a:off x="11639550" y="609063"/>
            <a:ext cx="5524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40 Imagen" descr="C:\Users\COMFASUCRE\Desktop\SuperVigilad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332" y="5589324"/>
            <a:ext cx="183515" cy="1052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1491</Words>
  <Application>Microsoft Office PowerPoint</Application>
  <PresentationFormat>Panorámica</PresentationFormat>
  <Paragraphs>301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Calibri</vt:lpstr>
      <vt:lpstr>Arial Narrow</vt:lpstr>
      <vt:lpstr>Arial</vt:lpstr>
      <vt:lpstr>Montserrat</vt:lpstr>
      <vt:lpstr>Monotype Corsiva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CALIDAD</dc:creator>
  <cp:lastModifiedBy>hp</cp:lastModifiedBy>
  <cp:revision>19</cp:revision>
  <dcterms:created xsi:type="dcterms:W3CDTF">2021-03-08T14:34:00Z</dcterms:created>
  <dcterms:modified xsi:type="dcterms:W3CDTF">2024-05-23T18:52:54Z</dcterms:modified>
</cp:coreProperties>
</file>