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59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4H0F6aAtijt8H0G3NWhs+u0lp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49262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7a89005c1_1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7a89005c1_1_238:notes"/>
          <p:cNvSpPr txBox="1">
            <a:spLocks noGrp="1"/>
          </p:cNvSpPr>
          <p:nvPr>
            <p:ph type="body" idx="1"/>
          </p:nvPr>
        </p:nvSpPr>
        <p:spPr>
          <a:xfrm>
            <a:off x="777875" y="4840288"/>
            <a:ext cx="62166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e7a89005c1_1_238:notes"/>
          <p:cNvSpPr txBox="1">
            <a:spLocks noGrp="1"/>
          </p:cNvSpPr>
          <p:nvPr>
            <p:ph type="sldNum" idx="12"/>
          </p:nvPr>
        </p:nvSpPr>
        <p:spPr>
          <a:xfrm>
            <a:off x="4402138" y="9553575"/>
            <a:ext cx="33687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3356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7a89005c1_1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7a89005c1_1_238:notes"/>
          <p:cNvSpPr txBox="1">
            <a:spLocks noGrp="1"/>
          </p:cNvSpPr>
          <p:nvPr>
            <p:ph type="body" idx="1"/>
          </p:nvPr>
        </p:nvSpPr>
        <p:spPr>
          <a:xfrm>
            <a:off x="777875" y="4840288"/>
            <a:ext cx="62166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e7a89005c1_1_238:notes"/>
          <p:cNvSpPr txBox="1">
            <a:spLocks noGrp="1"/>
          </p:cNvSpPr>
          <p:nvPr>
            <p:ph type="sldNum" idx="12"/>
          </p:nvPr>
        </p:nvSpPr>
        <p:spPr>
          <a:xfrm>
            <a:off x="4402138" y="9553575"/>
            <a:ext cx="33687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8423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7a89005c1_1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7a89005c1_1_238:notes"/>
          <p:cNvSpPr txBox="1">
            <a:spLocks noGrp="1"/>
          </p:cNvSpPr>
          <p:nvPr>
            <p:ph type="body" idx="1"/>
          </p:nvPr>
        </p:nvSpPr>
        <p:spPr>
          <a:xfrm>
            <a:off x="777875" y="4840288"/>
            <a:ext cx="62166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e7a89005c1_1_238:notes"/>
          <p:cNvSpPr txBox="1">
            <a:spLocks noGrp="1"/>
          </p:cNvSpPr>
          <p:nvPr>
            <p:ph type="sldNum" idx="12"/>
          </p:nvPr>
        </p:nvSpPr>
        <p:spPr>
          <a:xfrm>
            <a:off x="4402138" y="9553575"/>
            <a:ext cx="33687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179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7a89005c1_1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7a89005c1_1_238:notes"/>
          <p:cNvSpPr txBox="1">
            <a:spLocks noGrp="1"/>
          </p:cNvSpPr>
          <p:nvPr>
            <p:ph type="body" idx="1"/>
          </p:nvPr>
        </p:nvSpPr>
        <p:spPr>
          <a:xfrm>
            <a:off x="777875" y="4840288"/>
            <a:ext cx="62166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e7a89005c1_1_238:notes"/>
          <p:cNvSpPr txBox="1">
            <a:spLocks noGrp="1"/>
          </p:cNvSpPr>
          <p:nvPr>
            <p:ph type="sldNum" idx="12"/>
          </p:nvPr>
        </p:nvSpPr>
        <p:spPr>
          <a:xfrm>
            <a:off x="4402138" y="9553575"/>
            <a:ext cx="33687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590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7a89005c1_1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7a89005c1_1_238:notes"/>
          <p:cNvSpPr txBox="1">
            <a:spLocks noGrp="1"/>
          </p:cNvSpPr>
          <p:nvPr>
            <p:ph type="body" idx="1"/>
          </p:nvPr>
        </p:nvSpPr>
        <p:spPr>
          <a:xfrm>
            <a:off x="777875" y="4840288"/>
            <a:ext cx="62166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e7a89005c1_1_238:notes"/>
          <p:cNvSpPr txBox="1">
            <a:spLocks noGrp="1"/>
          </p:cNvSpPr>
          <p:nvPr>
            <p:ph type="sldNum" idx="12"/>
          </p:nvPr>
        </p:nvSpPr>
        <p:spPr>
          <a:xfrm>
            <a:off x="4402138" y="9553575"/>
            <a:ext cx="33687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3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7a89005c1_1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7a89005c1_1_238:notes"/>
          <p:cNvSpPr txBox="1">
            <a:spLocks noGrp="1"/>
          </p:cNvSpPr>
          <p:nvPr>
            <p:ph type="body" idx="1"/>
          </p:nvPr>
        </p:nvSpPr>
        <p:spPr>
          <a:xfrm>
            <a:off x="777875" y="4840288"/>
            <a:ext cx="62166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e7a89005c1_1_238:notes"/>
          <p:cNvSpPr txBox="1">
            <a:spLocks noGrp="1"/>
          </p:cNvSpPr>
          <p:nvPr>
            <p:ph type="sldNum" idx="12"/>
          </p:nvPr>
        </p:nvSpPr>
        <p:spPr>
          <a:xfrm>
            <a:off x="4402138" y="9553575"/>
            <a:ext cx="33687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838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e7a89005c1_1_238"/>
          <p:cNvSpPr/>
          <p:nvPr/>
        </p:nvSpPr>
        <p:spPr>
          <a:xfrm>
            <a:off x="2545075" y="532900"/>
            <a:ext cx="4892100" cy="9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</a:rPr>
              <a:t>OM </a:t>
            </a: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EFICACIA Y </a:t>
            </a:r>
            <a:endParaRPr sz="28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CIERRE DE CICLO</a:t>
            </a:r>
            <a:endParaRPr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0" name="Google Shape;340;g1e7a89005c1_1_238"/>
          <p:cNvGrpSpPr/>
          <p:nvPr/>
        </p:nvGrpSpPr>
        <p:grpSpPr>
          <a:xfrm>
            <a:off x="103031" y="2169559"/>
            <a:ext cx="5859887" cy="3814618"/>
            <a:chOff x="319755" y="4258414"/>
            <a:chExt cx="2088901" cy="3112227"/>
          </a:xfrm>
        </p:grpSpPr>
        <p:sp>
          <p:nvSpPr>
            <p:cNvPr id="341" name="Google Shape;341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9BBB59"/>
                  </a:solidFill>
                  <a:latin typeface="Calibri"/>
                  <a:ea typeface="Calibri"/>
                  <a:cs typeface="Calibri"/>
                  <a:sym typeface="Calibri"/>
                </a:rPr>
                <a:t>LOGROS</a:t>
              </a:r>
              <a:endParaRPr dirty="0"/>
            </a:p>
          </p:txBody>
        </p:sp>
        <p:sp>
          <p:nvSpPr>
            <p:cNvPr id="342" name="Google Shape;342;g1e7a89005c1_1_238"/>
            <p:cNvSpPr/>
            <p:nvPr/>
          </p:nvSpPr>
          <p:spPr>
            <a:xfrm>
              <a:off x="319756" y="4765115"/>
              <a:ext cx="2088900" cy="26055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algn="just"/>
              <a:endParaRPr lang="es-ES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es-E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2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*Desarrollo de obras de infraestructura como rampas en sedes de agencia empleo (Aguadas) y pasamanos para piscinas Rochela.</a:t>
              </a:r>
            </a:p>
            <a:p>
              <a:pPr algn="just"/>
              <a:endParaRPr lang="es-E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2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*Avances generales de accesibilidad al medio físico de acuerdo a diagnóstico externo.</a:t>
              </a:r>
            </a:p>
            <a:p>
              <a:pPr algn="just"/>
              <a:endParaRPr lang="es-E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2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*Instalación de señalización incluyente con Braille en Sede Asunción y Servicio Educación Sede 50.</a:t>
              </a:r>
              <a:endParaRPr lang="es-ES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es-E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  <a:p>
              <a:pPr algn="just"/>
              <a:r>
                <a:rPr lang="es-E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*Fortalecimiento de los procesos de identificación de dificultades del personal en </a:t>
              </a:r>
              <a:r>
                <a:rPr lang="es-ES" sz="1200" dirty="0">
                  <a:solidFill>
                    <a:schemeClr val="tx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el servicio </a:t>
              </a:r>
              <a:r>
                <a:rPr lang="es-E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y retroalimentación y Capacitación en aspectos de actitud, </a:t>
              </a:r>
              <a:r>
                <a:rPr lang="es-ES" sz="1200" dirty="0">
                  <a:solidFill>
                    <a:schemeClr val="tx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conocimiento , habilidades y conductas </a:t>
              </a:r>
              <a:r>
                <a:rPr lang="es-ES" sz="1200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adecuadas.</a:t>
              </a:r>
              <a:endParaRPr lang="es-E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  <a:p>
              <a:pPr algn="just"/>
              <a:endParaRPr lang="es-ES" sz="12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  <a:p>
              <a:pPr algn="just"/>
              <a:endParaRPr lang="es-ES" sz="12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grpSp>
        <p:nvGrpSpPr>
          <p:cNvPr id="343" name="Google Shape;343;g1e7a89005c1_1_238"/>
          <p:cNvGrpSpPr/>
          <p:nvPr/>
        </p:nvGrpSpPr>
        <p:grpSpPr>
          <a:xfrm>
            <a:off x="6332561" y="2194519"/>
            <a:ext cx="5714296" cy="3686622"/>
            <a:chOff x="319755" y="4258414"/>
            <a:chExt cx="2088901" cy="3686622"/>
          </a:xfrm>
        </p:grpSpPr>
        <p:sp>
          <p:nvSpPr>
            <p:cNvPr id="344" name="Google Shape;344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F39C12"/>
                  </a:solidFill>
                  <a:latin typeface="Calibri"/>
                  <a:ea typeface="Calibri"/>
                  <a:cs typeface="Calibri"/>
                  <a:sym typeface="Calibri"/>
                </a:rPr>
                <a:t>RETOS</a:t>
              </a:r>
              <a:endParaRPr dirty="0"/>
            </a:p>
          </p:txBody>
        </p:sp>
        <p:sp>
          <p:nvSpPr>
            <p:cNvPr id="345" name="Google Shape;345;g1e7a89005c1_1_238"/>
            <p:cNvSpPr/>
            <p:nvPr/>
          </p:nvSpPr>
          <p:spPr>
            <a:xfrm>
              <a:off x="319756" y="4765116"/>
              <a:ext cx="2088900" cy="31799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Avance en la planeación de las intervenciones de acceso al medio físico resultantes de los informes de la consultoría externa (CEDER) - (70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%).</a:t>
              </a:r>
            </a:p>
            <a:p>
              <a:pPr algn="just"/>
              <a:endParaRPr lang="es-E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*Continuidad de la instalación </a:t>
              </a:r>
              <a:r>
                <a:rPr lang="es-ES" sz="13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 señalización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 letreros y avisos de seguridad y de atención preferencial. (3.8.3 de 90% a 80%)</a:t>
              </a:r>
            </a:p>
            <a:p>
              <a:pPr algn="just"/>
              <a:endParaRPr lang="es-E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Desarrollo continuo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 capacitaciones en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Política de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atención, por rotación de personal en los servicios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  <a:p>
              <a:pPr algn="just"/>
              <a:endParaRPr lang="es-E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*Seguimiento constante a la calidad de las respuestas de las PQRS y a los tiempos de respuesta. (3.3.1 de 100% a 98%)</a:t>
              </a:r>
            </a:p>
            <a:p>
              <a:pPr algn="just"/>
              <a:endParaRPr lang="es-E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*Capacitación en lengua de señas para personal nuevo e implementación de la herramienta SERVIR de Fenascol. </a:t>
              </a:r>
            </a:p>
            <a:p>
              <a:pPr algn="just"/>
              <a:endParaRPr lang="es-E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*Incorporación de textos alternativos y audio en imágenes para fortalecer la accesibilidad e inclusión en la WEB -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(3.8.2 en 90%).</a:t>
              </a:r>
            </a:p>
            <a:p>
              <a:pPr algn="just"/>
              <a:endParaRPr lang="es-E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*Despliegue del </a:t>
              </a:r>
              <a:r>
                <a:rPr lang="es-ES" sz="13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manual de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atención a población </a:t>
              </a:r>
              <a:r>
                <a:rPr lang="es-ES" sz="13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 discapacidad y población </a:t>
              </a:r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LGTBIQ+. (3.8.4 en 70%)</a:t>
              </a:r>
            </a:p>
            <a:p>
              <a:pPr algn="just"/>
              <a:endParaRPr lang="es-ES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es-ES" sz="13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*Socialización continua de la política de resarcimiento.</a:t>
              </a:r>
              <a:endParaRPr lang="es-ES" sz="13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es-ES" sz="13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  <a:p>
              <a:pPr algn="just"/>
              <a:endParaRPr sz="13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cxnSp>
        <p:nvCxnSpPr>
          <p:cNvPr id="349" name="Google Shape;349;g1e7a89005c1_1_238"/>
          <p:cNvCxnSpPr/>
          <p:nvPr/>
        </p:nvCxnSpPr>
        <p:spPr>
          <a:xfrm>
            <a:off x="6076224" y="3406334"/>
            <a:ext cx="0" cy="2160300"/>
          </a:xfrm>
          <a:prstGeom prst="straightConnector1">
            <a:avLst/>
          </a:prstGeom>
          <a:noFill/>
          <a:ln w="9525" cap="flat" cmpd="sng">
            <a:solidFill>
              <a:srgbClr val="95A5A6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" name="Grupo 4"/>
          <p:cNvGrpSpPr/>
          <p:nvPr/>
        </p:nvGrpSpPr>
        <p:grpSpPr>
          <a:xfrm>
            <a:off x="8937937" y="1503007"/>
            <a:ext cx="1062185" cy="777655"/>
            <a:chOff x="5019054" y="1601134"/>
            <a:chExt cx="2306100" cy="1415021"/>
          </a:xfrm>
        </p:grpSpPr>
        <p:grpSp>
          <p:nvGrpSpPr>
            <p:cNvPr id="317" name="Google Shape;317;g1e7a89005c1_1_238"/>
            <p:cNvGrpSpPr/>
            <p:nvPr/>
          </p:nvGrpSpPr>
          <p:grpSpPr>
            <a:xfrm>
              <a:off x="5019054" y="1601134"/>
              <a:ext cx="2306100" cy="1415021"/>
              <a:chOff x="4629878" y="1584210"/>
              <a:chExt cx="2923333" cy="2106549"/>
            </a:xfrm>
          </p:grpSpPr>
          <p:sp>
            <p:nvSpPr>
              <p:cNvPr id="318" name="Google Shape;318;g1e7a89005c1_1_238"/>
              <p:cNvSpPr/>
              <p:nvPr/>
            </p:nvSpPr>
            <p:spPr>
              <a:xfrm>
                <a:off x="4769498" y="2131056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g1e7a89005c1_1_238"/>
              <p:cNvSpPr/>
              <p:nvPr/>
            </p:nvSpPr>
            <p:spPr>
              <a:xfrm>
                <a:off x="5106914" y="1758735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g1e7a89005c1_1_238"/>
              <p:cNvSpPr/>
              <p:nvPr/>
            </p:nvSpPr>
            <p:spPr>
              <a:xfrm>
                <a:off x="7271030" y="2666268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g1e7a89005c1_1_238"/>
              <p:cNvSpPr/>
              <p:nvPr/>
            </p:nvSpPr>
            <p:spPr>
              <a:xfrm>
                <a:off x="4629878" y="2642998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g1e7a89005c1_1_238"/>
              <p:cNvSpPr/>
              <p:nvPr/>
            </p:nvSpPr>
            <p:spPr>
              <a:xfrm>
                <a:off x="4664784" y="3189843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g1e7a89005c1_1_238"/>
              <p:cNvSpPr/>
              <p:nvPr/>
            </p:nvSpPr>
            <p:spPr>
              <a:xfrm>
                <a:off x="7177948" y="3213113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g1e7a89005c1_1_238"/>
              <p:cNvSpPr/>
              <p:nvPr/>
            </p:nvSpPr>
            <p:spPr>
              <a:xfrm>
                <a:off x="7061598" y="2154326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g1e7a89005c1_1_238"/>
              <p:cNvSpPr/>
              <p:nvPr/>
            </p:nvSpPr>
            <p:spPr>
              <a:xfrm>
                <a:off x="5595585" y="1584210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g1e7a89005c1_1_238"/>
              <p:cNvSpPr/>
              <p:nvPr/>
            </p:nvSpPr>
            <p:spPr>
              <a:xfrm>
                <a:off x="6142432" y="1584211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g1e7a89005c1_1_238"/>
              <p:cNvSpPr/>
              <p:nvPr/>
            </p:nvSpPr>
            <p:spPr>
              <a:xfrm>
                <a:off x="6654373" y="1770370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8" name="Google Shape;328;g1e7a89005c1_1_238"/>
              <p:cNvGrpSpPr/>
              <p:nvPr/>
            </p:nvGrpSpPr>
            <p:grpSpPr>
              <a:xfrm>
                <a:off x="4800090" y="1747636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29" name="Google Shape;329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0" name="Google Shape;330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2" name="Google Shape;332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Google Shape;333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" name="Google Shape;335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" name="Google Shape;336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" name="Google Shape;338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51" name="Google Shape;351;g1e7a89005c1_1_238"/>
            <p:cNvSpPr/>
            <p:nvPr/>
          </p:nvSpPr>
          <p:spPr>
            <a:xfrm>
              <a:off x="5963773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g1e7a89005c1_1_238"/>
            <p:cNvSpPr/>
            <p:nvPr/>
          </p:nvSpPr>
          <p:spPr>
            <a:xfrm>
              <a:off x="6076224" y="1835287"/>
              <a:ext cx="604899" cy="801525"/>
            </a:xfrm>
            <a:custGeom>
              <a:avLst/>
              <a:gdLst/>
              <a:ahLst/>
              <a:cxnLst/>
              <a:rect l="l" t="t" r="r" b="b"/>
              <a:pathLst>
                <a:path w="20489" h="20751" extrusionOk="0">
                  <a:moveTo>
                    <a:pt x="18490" y="304"/>
                  </a:moveTo>
                  <a:lnTo>
                    <a:pt x="813" y="16297"/>
                  </a:lnTo>
                  <a:cubicBezTo>
                    <a:pt x="-685" y="17653"/>
                    <a:pt x="-48" y="19555"/>
                    <a:pt x="2181" y="20382"/>
                  </a:cubicBezTo>
                  <a:lnTo>
                    <a:pt x="2181" y="20382"/>
                  </a:lnTo>
                  <a:cubicBezTo>
                    <a:pt x="4410" y="21208"/>
                    <a:pt x="7252" y="20595"/>
                    <a:pt x="8278" y="19063"/>
                  </a:cubicBezTo>
                  <a:lnTo>
                    <a:pt x="20387" y="1006"/>
                  </a:lnTo>
                  <a:cubicBezTo>
                    <a:pt x="20915" y="221"/>
                    <a:pt x="19258" y="-392"/>
                    <a:pt x="1849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356831" y="1597437"/>
            <a:ext cx="988402" cy="683226"/>
            <a:chOff x="2374709" y="1597436"/>
            <a:chExt cx="2306100" cy="1415021"/>
          </a:xfrm>
        </p:grpSpPr>
        <p:grpSp>
          <p:nvGrpSpPr>
            <p:cNvPr id="355" name="Google Shape;355;g1e7a89005c1_1_238"/>
            <p:cNvGrpSpPr/>
            <p:nvPr/>
          </p:nvGrpSpPr>
          <p:grpSpPr>
            <a:xfrm>
              <a:off x="2374709" y="1597436"/>
              <a:ext cx="2306100" cy="1415021"/>
              <a:chOff x="1277768" y="1578705"/>
              <a:chExt cx="2923333" cy="2106549"/>
            </a:xfrm>
          </p:grpSpPr>
          <p:sp>
            <p:nvSpPr>
              <p:cNvPr id="356" name="Google Shape;356;g1e7a89005c1_1_238"/>
              <p:cNvSpPr/>
              <p:nvPr/>
            </p:nvSpPr>
            <p:spPr>
              <a:xfrm>
                <a:off x="1417388" y="2125551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g1e7a89005c1_1_238"/>
              <p:cNvSpPr/>
              <p:nvPr/>
            </p:nvSpPr>
            <p:spPr>
              <a:xfrm>
                <a:off x="1754804" y="1753230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g1e7a89005c1_1_238"/>
              <p:cNvSpPr/>
              <p:nvPr/>
            </p:nvSpPr>
            <p:spPr>
              <a:xfrm>
                <a:off x="3918920" y="2660763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g1e7a89005c1_1_238"/>
              <p:cNvSpPr/>
              <p:nvPr/>
            </p:nvSpPr>
            <p:spPr>
              <a:xfrm>
                <a:off x="1277768" y="2637493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g1e7a89005c1_1_238"/>
              <p:cNvSpPr/>
              <p:nvPr/>
            </p:nvSpPr>
            <p:spPr>
              <a:xfrm>
                <a:off x="1312674" y="3184338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g1e7a89005c1_1_238"/>
              <p:cNvSpPr/>
              <p:nvPr/>
            </p:nvSpPr>
            <p:spPr>
              <a:xfrm>
                <a:off x="3825838" y="3207608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g1e7a89005c1_1_238"/>
              <p:cNvSpPr/>
              <p:nvPr/>
            </p:nvSpPr>
            <p:spPr>
              <a:xfrm>
                <a:off x="3709488" y="2148821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g1e7a89005c1_1_238"/>
              <p:cNvSpPr/>
              <p:nvPr/>
            </p:nvSpPr>
            <p:spPr>
              <a:xfrm>
                <a:off x="2243475" y="1578705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g1e7a89005c1_1_238"/>
              <p:cNvSpPr/>
              <p:nvPr/>
            </p:nvSpPr>
            <p:spPr>
              <a:xfrm>
                <a:off x="2790322" y="1578706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g1e7a89005c1_1_238"/>
              <p:cNvSpPr/>
              <p:nvPr/>
            </p:nvSpPr>
            <p:spPr>
              <a:xfrm>
                <a:off x="3302263" y="1764865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6" name="Google Shape;366;g1e7a89005c1_1_238"/>
              <p:cNvGrpSpPr/>
              <p:nvPr/>
            </p:nvGrpSpPr>
            <p:grpSpPr>
              <a:xfrm>
                <a:off x="1447980" y="1742131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67" name="Google Shape;367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8" name="Google Shape;368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1" name="Google Shape;371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2" name="Google Shape;372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3" name="Google Shape;373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4" name="Google Shape;374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6" name="Google Shape;376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77" name="Google Shape;377;g1e7a89005c1_1_238"/>
            <p:cNvSpPr/>
            <p:nvPr/>
          </p:nvSpPr>
          <p:spPr>
            <a:xfrm>
              <a:off x="3315922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g1e7a89005c1_1_238"/>
            <p:cNvSpPr/>
            <p:nvPr/>
          </p:nvSpPr>
          <p:spPr>
            <a:xfrm>
              <a:off x="2937815" y="1894415"/>
              <a:ext cx="693455" cy="752649"/>
            </a:xfrm>
            <a:custGeom>
              <a:avLst/>
              <a:gdLst/>
              <a:ahLst/>
              <a:cxnLst/>
              <a:rect l="l" t="t" r="r" b="b"/>
              <a:pathLst>
                <a:path w="20634" h="20714" extrusionOk="0">
                  <a:moveTo>
                    <a:pt x="142" y="1152"/>
                  </a:moveTo>
                  <a:lnTo>
                    <a:pt x="13562" y="19233"/>
                  </a:lnTo>
                  <a:cubicBezTo>
                    <a:pt x="14701" y="20767"/>
                    <a:pt x="17274" y="21184"/>
                    <a:pt x="19090" y="20130"/>
                  </a:cubicBezTo>
                  <a:lnTo>
                    <a:pt x="19090" y="20130"/>
                  </a:lnTo>
                  <a:cubicBezTo>
                    <a:pt x="20906" y="19076"/>
                    <a:pt x="21160" y="17018"/>
                    <a:pt x="19639" y="15706"/>
                  </a:cubicBezTo>
                  <a:lnTo>
                    <a:pt x="1687" y="253"/>
                  </a:lnTo>
                  <a:cubicBezTo>
                    <a:pt x="906" y="-416"/>
                    <a:pt x="-440" y="365"/>
                    <a:pt x="142" y="11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g1e7a89005c1_1_238"/>
          <p:cNvSpPr/>
          <p:nvPr/>
        </p:nvSpPr>
        <p:spPr>
          <a:xfrm>
            <a:off x="351340" y="228982"/>
            <a:ext cx="3895500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379;g1e7a89005c1_1_238"/>
          <p:cNvSpPr/>
          <p:nvPr/>
        </p:nvSpPr>
        <p:spPr>
          <a:xfrm>
            <a:off x="4615421" y="231296"/>
            <a:ext cx="2480838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AGOSTO/23:     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95%</a:t>
            </a:r>
            <a:endParaRPr sz="2400" b="1" i="1" u="none" strike="noStrike" cap="none" dirty="0">
              <a:solidFill>
                <a:schemeClr val="accent5">
                  <a:lumMod val="60000"/>
                  <a:lumOff val="40000"/>
                </a:schemeClr>
              </a:solidFill>
              <a:sym typeface="Arial"/>
            </a:endParaRPr>
          </a:p>
        </p:txBody>
      </p:sp>
      <p:sp>
        <p:nvSpPr>
          <p:cNvPr id="98" name="Google Shape;379;g1e7a89005c1_1_238"/>
          <p:cNvSpPr/>
          <p:nvPr/>
        </p:nvSpPr>
        <p:spPr>
          <a:xfrm>
            <a:off x="7542482" y="231296"/>
            <a:ext cx="2372233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MAYO/24:    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95%</a:t>
            </a:r>
            <a:endParaRPr sz="2800" b="1" i="1" u="none" strike="noStrike" cap="none" dirty="0">
              <a:solidFill>
                <a:srgbClr val="00B050"/>
              </a:solidFill>
              <a:sym typeface="Arial"/>
            </a:endParaRPr>
          </a:p>
        </p:txBody>
      </p:sp>
      <p:pic>
        <p:nvPicPr>
          <p:cNvPr id="3078" name="Picture 6" descr="Únete a Confa, donde juntos podemos crecer !!! - Conf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38" b="25265"/>
          <a:stretch/>
        </p:blipFill>
        <p:spPr bwMode="auto">
          <a:xfrm>
            <a:off x="1425535" y="270028"/>
            <a:ext cx="1718645" cy="86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05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g1e7a89005c1_1_238"/>
          <p:cNvGrpSpPr/>
          <p:nvPr/>
        </p:nvGrpSpPr>
        <p:grpSpPr>
          <a:xfrm>
            <a:off x="137539" y="2090015"/>
            <a:ext cx="5798804" cy="4328565"/>
            <a:chOff x="319755" y="4246497"/>
            <a:chExt cx="2088901" cy="3531539"/>
          </a:xfrm>
        </p:grpSpPr>
        <p:sp>
          <p:nvSpPr>
            <p:cNvPr id="341" name="Google Shape;341;g1e7a89005c1_1_238"/>
            <p:cNvSpPr txBox="1"/>
            <p:nvPr/>
          </p:nvSpPr>
          <p:spPr>
            <a:xfrm>
              <a:off x="319755" y="4246497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9BBB59"/>
                  </a:solidFill>
                  <a:latin typeface="Calibri"/>
                  <a:ea typeface="Calibri"/>
                  <a:cs typeface="Calibri"/>
                  <a:sym typeface="Calibri"/>
                </a:rPr>
                <a:t>LOGROS</a:t>
              </a:r>
              <a:endParaRPr dirty="0"/>
            </a:p>
          </p:txBody>
        </p:sp>
        <p:sp>
          <p:nvSpPr>
            <p:cNvPr id="342" name="Google Shape;342;g1e7a89005c1_1_238"/>
            <p:cNvSpPr/>
            <p:nvPr/>
          </p:nvSpPr>
          <p:spPr>
            <a:xfrm>
              <a:off x="319756" y="4859682"/>
              <a:ext cx="2088900" cy="29183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*Avances del desarrollo tecnológico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la herramienta Nexos, para registro de contactos con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usuarios y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desarrollo de módulo de informes para líderes y servicios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*Habilitación de acceso a la línea 018000 a través de celular, contaban con dificultades operativas.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algn="just"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*Instalación completa de </a:t>
              </a:r>
              <a:r>
                <a:rPr lang="es-E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buzones en las sedes, priorizando canales digitales (QR),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que agilizan </a:t>
              </a:r>
              <a:r>
                <a:rPr lang="es-E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 operación y oportunidad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(4.4 de 80% a 100%)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*Articulación entre agencias digitales y mercadeo para gestión de manifestaciones de redes sociales. (4.5.3 de 90 a 100%)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*Reconocimiento de riesgos en los servicios para trabajar en su prevención (Fuerza mayor/Caso Fortuito).</a:t>
              </a: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g1e7a89005c1_1_238"/>
          <p:cNvGrpSpPr/>
          <p:nvPr/>
        </p:nvGrpSpPr>
        <p:grpSpPr>
          <a:xfrm>
            <a:off x="6165529" y="1831919"/>
            <a:ext cx="5850459" cy="4800699"/>
            <a:chOff x="319755" y="4258414"/>
            <a:chExt cx="2088901" cy="3918856"/>
          </a:xfrm>
        </p:grpSpPr>
        <p:sp>
          <p:nvSpPr>
            <p:cNvPr id="344" name="Google Shape;344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F39C12"/>
                  </a:solidFill>
                  <a:latin typeface="Calibri"/>
                  <a:ea typeface="Calibri"/>
                  <a:cs typeface="Calibri"/>
                  <a:sym typeface="Calibri"/>
                </a:rPr>
                <a:t>RETOS</a:t>
              </a:r>
              <a:endParaRPr dirty="0"/>
            </a:p>
          </p:txBody>
        </p:sp>
        <p:sp>
          <p:nvSpPr>
            <p:cNvPr id="345" name="Google Shape;345;g1e7a89005c1_1_238"/>
            <p:cNvSpPr/>
            <p:nvPr/>
          </p:nvSpPr>
          <p:spPr>
            <a:xfrm>
              <a:off x="319755" y="4765116"/>
              <a:ext cx="2088901" cy="34121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*Finalización de desarrollos tecnológicos de sistema Nexos para PQRSF y módulo de informes para los servicios, así como sus procedimientos.  (2.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de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80% a 70%).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*Desarrollo del trabajo de la “Célula de Inclusión” para la actualización de la política de servicio y Protocolos de atención discapacidad y población LGTBIQ+. (3.8 en 30%)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*Finalización de la centralización de gestión de reclamos, la cual está en un 80%. (3.3.1 en 80%)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*Capacitación y acompañamiento constante a facilitadores de servicio de sedes, para garantizar calidad y lenguaje de respuestas en manifestaciones.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*Implementación de módulo de Derechos de Petición en aplicativo de gestión de PQRSF. (3.5 de 90 a 70%)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*Avanzar en puestos de trabajo y de atención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incluyentes y señalética de sedes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-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(3.8.1 en 60% - 3.8.3 en 40%).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*Avanzar en herramientas de inclusión Web -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(3.8.2 en 70%).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*Socialización continua de la política de resarcimiento. 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*Seguir fortaleciendo la revisión y seguimiento de terceros contratados. (6. en 80%)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49" name="Google Shape;349;g1e7a89005c1_1_238"/>
          <p:cNvCxnSpPr/>
          <p:nvPr/>
        </p:nvCxnSpPr>
        <p:spPr>
          <a:xfrm>
            <a:off x="6076224" y="3841762"/>
            <a:ext cx="0" cy="2160300"/>
          </a:xfrm>
          <a:prstGeom prst="straightConnector1">
            <a:avLst/>
          </a:prstGeom>
          <a:noFill/>
          <a:ln w="9525" cap="flat" cmpd="sng">
            <a:solidFill>
              <a:srgbClr val="95A5A6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" name="Grupo 4"/>
          <p:cNvGrpSpPr/>
          <p:nvPr/>
        </p:nvGrpSpPr>
        <p:grpSpPr>
          <a:xfrm>
            <a:off x="8564451" y="1441479"/>
            <a:ext cx="907638" cy="643949"/>
            <a:chOff x="5019054" y="1601134"/>
            <a:chExt cx="2306100" cy="1415021"/>
          </a:xfrm>
        </p:grpSpPr>
        <p:grpSp>
          <p:nvGrpSpPr>
            <p:cNvPr id="317" name="Google Shape;317;g1e7a89005c1_1_238"/>
            <p:cNvGrpSpPr/>
            <p:nvPr/>
          </p:nvGrpSpPr>
          <p:grpSpPr>
            <a:xfrm>
              <a:off x="5019054" y="1601134"/>
              <a:ext cx="2306100" cy="1415021"/>
              <a:chOff x="4629878" y="1584210"/>
              <a:chExt cx="2923333" cy="2106549"/>
            </a:xfrm>
          </p:grpSpPr>
          <p:sp>
            <p:nvSpPr>
              <p:cNvPr id="318" name="Google Shape;318;g1e7a89005c1_1_238"/>
              <p:cNvSpPr/>
              <p:nvPr/>
            </p:nvSpPr>
            <p:spPr>
              <a:xfrm>
                <a:off x="4769498" y="2131056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g1e7a89005c1_1_238"/>
              <p:cNvSpPr/>
              <p:nvPr/>
            </p:nvSpPr>
            <p:spPr>
              <a:xfrm>
                <a:off x="5106914" y="1758735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g1e7a89005c1_1_238"/>
              <p:cNvSpPr/>
              <p:nvPr/>
            </p:nvSpPr>
            <p:spPr>
              <a:xfrm>
                <a:off x="7271030" y="2666268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g1e7a89005c1_1_238"/>
              <p:cNvSpPr/>
              <p:nvPr/>
            </p:nvSpPr>
            <p:spPr>
              <a:xfrm>
                <a:off x="4629878" y="2642998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g1e7a89005c1_1_238"/>
              <p:cNvSpPr/>
              <p:nvPr/>
            </p:nvSpPr>
            <p:spPr>
              <a:xfrm>
                <a:off x="4664784" y="3189843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g1e7a89005c1_1_238"/>
              <p:cNvSpPr/>
              <p:nvPr/>
            </p:nvSpPr>
            <p:spPr>
              <a:xfrm>
                <a:off x="7177948" y="3213113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g1e7a89005c1_1_238"/>
              <p:cNvSpPr/>
              <p:nvPr/>
            </p:nvSpPr>
            <p:spPr>
              <a:xfrm>
                <a:off x="7061598" y="2154326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g1e7a89005c1_1_238"/>
              <p:cNvSpPr/>
              <p:nvPr/>
            </p:nvSpPr>
            <p:spPr>
              <a:xfrm>
                <a:off x="5595585" y="1584210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g1e7a89005c1_1_238"/>
              <p:cNvSpPr/>
              <p:nvPr/>
            </p:nvSpPr>
            <p:spPr>
              <a:xfrm>
                <a:off x="6142432" y="1584211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g1e7a89005c1_1_238"/>
              <p:cNvSpPr/>
              <p:nvPr/>
            </p:nvSpPr>
            <p:spPr>
              <a:xfrm>
                <a:off x="6654373" y="1770370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8" name="Google Shape;328;g1e7a89005c1_1_238"/>
              <p:cNvGrpSpPr/>
              <p:nvPr/>
            </p:nvGrpSpPr>
            <p:grpSpPr>
              <a:xfrm>
                <a:off x="4800090" y="1747636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29" name="Google Shape;329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0" name="Google Shape;330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2" name="Google Shape;332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Google Shape;333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" name="Google Shape;335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" name="Google Shape;336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" name="Google Shape;338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51" name="Google Shape;351;g1e7a89005c1_1_238"/>
            <p:cNvSpPr/>
            <p:nvPr/>
          </p:nvSpPr>
          <p:spPr>
            <a:xfrm>
              <a:off x="5963773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g1e7a89005c1_1_238"/>
            <p:cNvSpPr/>
            <p:nvPr/>
          </p:nvSpPr>
          <p:spPr>
            <a:xfrm>
              <a:off x="6076224" y="1835287"/>
              <a:ext cx="604899" cy="801525"/>
            </a:xfrm>
            <a:custGeom>
              <a:avLst/>
              <a:gdLst/>
              <a:ahLst/>
              <a:cxnLst/>
              <a:rect l="l" t="t" r="r" b="b"/>
              <a:pathLst>
                <a:path w="20489" h="20751" extrusionOk="0">
                  <a:moveTo>
                    <a:pt x="18490" y="304"/>
                  </a:moveTo>
                  <a:lnTo>
                    <a:pt x="813" y="16297"/>
                  </a:lnTo>
                  <a:cubicBezTo>
                    <a:pt x="-685" y="17653"/>
                    <a:pt x="-48" y="19555"/>
                    <a:pt x="2181" y="20382"/>
                  </a:cubicBezTo>
                  <a:lnTo>
                    <a:pt x="2181" y="20382"/>
                  </a:lnTo>
                  <a:cubicBezTo>
                    <a:pt x="4410" y="21208"/>
                    <a:pt x="7252" y="20595"/>
                    <a:pt x="8278" y="19063"/>
                  </a:cubicBezTo>
                  <a:lnTo>
                    <a:pt x="20387" y="1006"/>
                  </a:lnTo>
                  <a:cubicBezTo>
                    <a:pt x="20915" y="221"/>
                    <a:pt x="19258" y="-392"/>
                    <a:pt x="1849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292437" y="1408751"/>
            <a:ext cx="925209" cy="676678"/>
            <a:chOff x="2374709" y="1597436"/>
            <a:chExt cx="2306100" cy="1415021"/>
          </a:xfrm>
        </p:grpSpPr>
        <p:grpSp>
          <p:nvGrpSpPr>
            <p:cNvPr id="355" name="Google Shape;355;g1e7a89005c1_1_238"/>
            <p:cNvGrpSpPr/>
            <p:nvPr/>
          </p:nvGrpSpPr>
          <p:grpSpPr>
            <a:xfrm>
              <a:off x="2374709" y="1597436"/>
              <a:ext cx="2306100" cy="1415021"/>
              <a:chOff x="1277768" y="1578705"/>
              <a:chExt cx="2923333" cy="2106549"/>
            </a:xfrm>
          </p:grpSpPr>
          <p:sp>
            <p:nvSpPr>
              <p:cNvPr id="356" name="Google Shape;356;g1e7a89005c1_1_238"/>
              <p:cNvSpPr/>
              <p:nvPr/>
            </p:nvSpPr>
            <p:spPr>
              <a:xfrm>
                <a:off x="1417388" y="2125551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g1e7a89005c1_1_238"/>
              <p:cNvSpPr/>
              <p:nvPr/>
            </p:nvSpPr>
            <p:spPr>
              <a:xfrm>
                <a:off x="1754804" y="1753230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g1e7a89005c1_1_238"/>
              <p:cNvSpPr/>
              <p:nvPr/>
            </p:nvSpPr>
            <p:spPr>
              <a:xfrm>
                <a:off x="3918920" y="2660763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g1e7a89005c1_1_238"/>
              <p:cNvSpPr/>
              <p:nvPr/>
            </p:nvSpPr>
            <p:spPr>
              <a:xfrm>
                <a:off x="1277768" y="2637493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g1e7a89005c1_1_238"/>
              <p:cNvSpPr/>
              <p:nvPr/>
            </p:nvSpPr>
            <p:spPr>
              <a:xfrm>
                <a:off x="1312674" y="3184338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g1e7a89005c1_1_238"/>
              <p:cNvSpPr/>
              <p:nvPr/>
            </p:nvSpPr>
            <p:spPr>
              <a:xfrm>
                <a:off x="3825838" y="3207608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g1e7a89005c1_1_238"/>
              <p:cNvSpPr/>
              <p:nvPr/>
            </p:nvSpPr>
            <p:spPr>
              <a:xfrm>
                <a:off x="3709488" y="2148821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g1e7a89005c1_1_238"/>
              <p:cNvSpPr/>
              <p:nvPr/>
            </p:nvSpPr>
            <p:spPr>
              <a:xfrm>
                <a:off x="2243475" y="1578705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g1e7a89005c1_1_238"/>
              <p:cNvSpPr/>
              <p:nvPr/>
            </p:nvSpPr>
            <p:spPr>
              <a:xfrm>
                <a:off x="2790322" y="1578706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g1e7a89005c1_1_238"/>
              <p:cNvSpPr/>
              <p:nvPr/>
            </p:nvSpPr>
            <p:spPr>
              <a:xfrm>
                <a:off x="3302263" y="1764865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6" name="Google Shape;366;g1e7a89005c1_1_238"/>
              <p:cNvGrpSpPr/>
              <p:nvPr/>
            </p:nvGrpSpPr>
            <p:grpSpPr>
              <a:xfrm>
                <a:off x="1447980" y="1742131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67" name="Google Shape;367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8" name="Google Shape;368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1" name="Google Shape;371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2" name="Google Shape;372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3" name="Google Shape;373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4" name="Google Shape;374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6" name="Google Shape;376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77" name="Google Shape;377;g1e7a89005c1_1_238"/>
            <p:cNvSpPr/>
            <p:nvPr/>
          </p:nvSpPr>
          <p:spPr>
            <a:xfrm>
              <a:off x="3315922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g1e7a89005c1_1_238"/>
            <p:cNvSpPr/>
            <p:nvPr/>
          </p:nvSpPr>
          <p:spPr>
            <a:xfrm>
              <a:off x="2937815" y="1894415"/>
              <a:ext cx="693455" cy="752649"/>
            </a:xfrm>
            <a:custGeom>
              <a:avLst/>
              <a:gdLst/>
              <a:ahLst/>
              <a:cxnLst/>
              <a:rect l="l" t="t" r="r" b="b"/>
              <a:pathLst>
                <a:path w="20634" h="20714" extrusionOk="0">
                  <a:moveTo>
                    <a:pt x="142" y="1152"/>
                  </a:moveTo>
                  <a:lnTo>
                    <a:pt x="13562" y="19233"/>
                  </a:lnTo>
                  <a:cubicBezTo>
                    <a:pt x="14701" y="20767"/>
                    <a:pt x="17274" y="21184"/>
                    <a:pt x="19090" y="20130"/>
                  </a:cubicBezTo>
                  <a:lnTo>
                    <a:pt x="19090" y="20130"/>
                  </a:lnTo>
                  <a:cubicBezTo>
                    <a:pt x="20906" y="19076"/>
                    <a:pt x="21160" y="17018"/>
                    <a:pt x="19639" y="15706"/>
                  </a:cubicBezTo>
                  <a:lnTo>
                    <a:pt x="1687" y="253"/>
                  </a:lnTo>
                  <a:cubicBezTo>
                    <a:pt x="906" y="-416"/>
                    <a:pt x="-440" y="365"/>
                    <a:pt x="142" y="11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g1e7a89005c1_1_238"/>
          <p:cNvSpPr/>
          <p:nvPr/>
        </p:nvSpPr>
        <p:spPr>
          <a:xfrm>
            <a:off x="351340" y="228982"/>
            <a:ext cx="3895500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2" name="Picture 4" descr="La Supersubsidio ordenó intervención de Comfenalco Antioquia por un añ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17" b="29053"/>
          <a:stretch/>
        </p:blipFill>
        <p:spPr bwMode="auto">
          <a:xfrm>
            <a:off x="994165" y="304431"/>
            <a:ext cx="2609850" cy="81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Google Shape;379;g1e7a89005c1_1_238"/>
          <p:cNvSpPr/>
          <p:nvPr/>
        </p:nvSpPr>
        <p:spPr>
          <a:xfrm>
            <a:off x="4615421" y="231296"/>
            <a:ext cx="2480838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AGOSTO/23:     </a:t>
            </a:r>
            <a:r>
              <a:rPr lang="es-E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7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5%</a:t>
            </a:r>
            <a:endParaRPr sz="2400" b="1" i="1" u="none" strike="noStrike" cap="none" dirty="0">
              <a:solidFill>
                <a:schemeClr val="accent5">
                  <a:lumMod val="60000"/>
                  <a:lumOff val="40000"/>
                </a:schemeClr>
              </a:solidFill>
              <a:sym typeface="Arial"/>
            </a:endParaRPr>
          </a:p>
        </p:txBody>
      </p:sp>
      <p:sp>
        <p:nvSpPr>
          <p:cNvPr id="64" name="Google Shape;379;g1e7a89005c1_1_238"/>
          <p:cNvSpPr/>
          <p:nvPr/>
        </p:nvSpPr>
        <p:spPr>
          <a:xfrm>
            <a:off x="7542482" y="231296"/>
            <a:ext cx="2372233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MAYO/24:    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 76%</a:t>
            </a:r>
            <a:endParaRPr sz="2800" b="1" i="1" u="none" strike="noStrike" cap="none" dirty="0">
              <a:solidFill>
                <a:srgbClr val="00B05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27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e7a89005c1_1_238"/>
          <p:cNvSpPr/>
          <p:nvPr/>
        </p:nvSpPr>
        <p:spPr>
          <a:xfrm>
            <a:off x="2545075" y="532900"/>
            <a:ext cx="4892100" cy="9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</a:rPr>
              <a:t>OM </a:t>
            </a: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EFICACIA Y </a:t>
            </a:r>
            <a:endParaRPr sz="28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CIERRE DE CICLO</a:t>
            </a:r>
            <a:endParaRPr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0" name="Google Shape;340;g1e7a89005c1_1_238"/>
          <p:cNvGrpSpPr/>
          <p:nvPr/>
        </p:nvGrpSpPr>
        <p:grpSpPr>
          <a:xfrm>
            <a:off x="95533" y="2281091"/>
            <a:ext cx="5868540" cy="4104906"/>
            <a:chOff x="283674" y="4258414"/>
            <a:chExt cx="2216360" cy="3349064"/>
          </a:xfrm>
        </p:grpSpPr>
        <p:sp>
          <p:nvSpPr>
            <p:cNvPr id="341" name="Google Shape;341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9BBB59"/>
                  </a:solidFill>
                  <a:latin typeface="Calibri"/>
                  <a:ea typeface="Calibri"/>
                  <a:cs typeface="Calibri"/>
                  <a:sym typeface="Calibri"/>
                </a:rPr>
                <a:t>LOGROS</a:t>
              </a:r>
              <a:endParaRPr dirty="0"/>
            </a:p>
          </p:txBody>
        </p:sp>
        <p:sp>
          <p:nvSpPr>
            <p:cNvPr id="342" name="Google Shape;342;g1e7a89005c1_1_238"/>
            <p:cNvSpPr/>
            <p:nvPr/>
          </p:nvSpPr>
          <p:spPr>
            <a:xfrm>
              <a:off x="283674" y="4765116"/>
              <a:ext cx="2216360" cy="28423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*Aprobación de protocolos por Consejo Directivo. (3.3 de 90% a 100%)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algn="just"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*Adecuado cumplimiento de tiempos de respuesta </a:t>
              </a:r>
              <a:r>
                <a:rPr lang="es-ES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manifestaciones. (3.3 de 90% a 100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%)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*Remodelación de espació de Atención Preferencial en Bloque B Edificio Administrativo. (3.8.1 en 85%)</a:t>
              </a: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*Mejora de la articulación de manejo de Redes Sociales (Mercadeo) y gestión de PQRSF. (4.5.3 en 100%)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*Adecuado diseño y funcionamiento de la Política de Resarcimiento.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*Brigada de Líderes de Inclusión, personal con capacitaciones que les permite acompañar a usuarios y a otros colaboradores.</a:t>
              </a:r>
              <a:endParaRPr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g1e7a89005c1_1_238"/>
          <p:cNvGrpSpPr/>
          <p:nvPr/>
        </p:nvGrpSpPr>
        <p:grpSpPr>
          <a:xfrm>
            <a:off x="6188376" y="2426630"/>
            <a:ext cx="5670142" cy="3963262"/>
            <a:chOff x="319755" y="4258414"/>
            <a:chExt cx="2088901" cy="3963262"/>
          </a:xfrm>
        </p:grpSpPr>
        <p:sp>
          <p:nvSpPr>
            <p:cNvPr id="344" name="Google Shape;344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F39C12"/>
                  </a:solidFill>
                  <a:latin typeface="Calibri"/>
                  <a:ea typeface="Calibri"/>
                  <a:cs typeface="Calibri"/>
                  <a:sym typeface="Calibri"/>
                </a:rPr>
                <a:t>RETOS</a:t>
              </a:r>
              <a:endParaRPr dirty="0"/>
            </a:p>
          </p:txBody>
        </p:sp>
        <p:sp>
          <p:nvSpPr>
            <p:cNvPr id="345" name="Google Shape;345;g1e7a89005c1_1_238"/>
            <p:cNvSpPr/>
            <p:nvPr/>
          </p:nvSpPr>
          <p:spPr>
            <a:xfrm>
              <a:off x="319756" y="4765115"/>
              <a:ext cx="2088900" cy="34565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*Fortalecer despliegue de protocolo de atención al usuario en las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áreas a través de. Capacitación y acompañamiento cercano. (3.8 de 90% a 75% - 3.8.4 de 100% a 50%)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*Avanzar en Ajustes razonables de accesibilidad en algunas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sedes; rediseño de baños de sede administrativa y cumplimientos NTC 6047. (3.8.1 de 90% a 85%)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*Avanzar en la instalación de señalética incluyente en las sedes, la cual incluirá sistema Braille, entre otras características –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(3.8.3 en 90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*Avanzar en el desarrollo de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herramientas auditivas en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accesibilidad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web. (3.8.2 de 90% a 70%).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49" name="Google Shape;349;g1e7a89005c1_1_238"/>
          <p:cNvCxnSpPr/>
          <p:nvPr/>
        </p:nvCxnSpPr>
        <p:spPr>
          <a:xfrm>
            <a:off x="6076224" y="3841762"/>
            <a:ext cx="0" cy="2160300"/>
          </a:xfrm>
          <a:prstGeom prst="straightConnector1">
            <a:avLst/>
          </a:prstGeom>
          <a:noFill/>
          <a:ln w="9525" cap="flat" cmpd="sng">
            <a:solidFill>
              <a:srgbClr val="95A5A6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" name="Grupo 4"/>
          <p:cNvGrpSpPr/>
          <p:nvPr/>
        </p:nvGrpSpPr>
        <p:grpSpPr>
          <a:xfrm>
            <a:off x="8615962" y="1601135"/>
            <a:ext cx="1006857" cy="730794"/>
            <a:chOff x="5019054" y="1601134"/>
            <a:chExt cx="2306100" cy="1415021"/>
          </a:xfrm>
        </p:grpSpPr>
        <p:grpSp>
          <p:nvGrpSpPr>
            <p:cNvPr id="317" name="Google Shape;317;g1e7a89005c1_1_238"/>
            <p:cNvGrpSpPr/>
            <p:nvPr/>
          </p:nvGrpSpPr>
          <p:grpSpPr>
            <a:xfrm>
              <a:off x="5019054" y="1601134"/>
              <a:ext cx="2306100" cy="1415021"/>
              <a:chOff x="4629878" y="1584210"/>
              <a:chExt cx="2923333" cy="2106549"/>
            </a:xfrm>
          </p:grpSpPr>
          <p:sp>
            <p:nvSpPr>
              <p:cNvPr id="318" name="Google Shape;318;g1e7a89005c1_1_238"/>
              <p:cNvSpPr/>
              <p:nvPr/>
            </p:nvSpPr>
            <p:spPr>
              <a:xfrm>
                <a:off x="4769498" y="2131056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g1e7a89005c1_1_238"/>
              <p:cNvSpPr/>
              <p:nvPr/>
            </p:nvSpPr>
            <p:spPr>
              <a:xfrm>
                <a:off x="5106914" y="1758735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g1e7a89005c1_1_238"/>
              <p:cNvSpPr/>
              <p:nvPr/>
            </p:nvSpPr>
            <p:spPr>
              <a:xfrm>
                <a:off x="7271030" y="2666268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g1e7a89005c1_1_238"/>
              <p:cNvSpPr/>
              <p:nvPr/>
            </p:nvSpPr>
            <p:spPr>
              <a:xfrm>
                <a:off x="4629878" y="2642998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g1e7a89005c1_1_238"/>
              <p:cNvSpPr/>
              <p:nvPr/>
            </p:nvSpPr>
            <p:spPr>
              <a:xfrm>
                <a:off x="4664784" y="3189843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g1e7a89005c1_1_238"/>
              <p:cNvSpPr/>
              <p:nvPr/>
            </p:nvSpPr>
            <p:spPr>
              <a:xfrm>
                <a:off x="7177948" y="3213113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g1e7a89005c1_1_238"/>
              <p:cNvSpPr/>
              <p:nvPr/>
            </p:nvSpPr>
            <p:spPr>
              <a:xfrm>
                <a:off x="7061598" y="2154326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g1e7a89005c1_1_238"/>
              <p:cNvSpPr/>
              <p:nvPr/>
            </p:nvSpPr>
            <p:spPr>
              <a:xfrm>
                <a:off x="5595585" y="1584210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g1e7a89005c1_1_238"/>
              <p:cNvSpPr/>
              <p:nvPr/>
            </p:nvSpPr>
            <p:spPr>
              <a:xfrm>
                <a:off x="6142432" y="1584211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g1e7a89005c1_1_238"/>
              <p:cNvSpPr/>
              <p:nvPr/>
            </p:nvSpPr>
            <p:spPr>
              <a:xfrm>
                <a:off x="6654373" y="1770370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8" name="Google Shape;328;g1e7a89005c1_1_238"/>
              <p:cNvGrpSpPr/>
              <p:nvPr/>
            </p:nvGrpSpPr>
            <p:grpSpPr>
              <a:xfrm>
                <a:off x="4800090" y="1747636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29" name="Google Shape;329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0" name="Google Shape;330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2" name="Google Shape;332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Google Shape;333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" name="Google Shape;335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" name="Google Shape;336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" name="Google Shape;338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51" name="Google Shape;351;g1e7a89005c1_1_238"/>
            <p:cNvSpPr/>
            <p:nvPr/>
          </p:nvSpPr>
          <p:spPr>
            <a:xfrm>
              <a:off x="5963773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g1e7a89005c1_1_238"/>
            <p:cNvSpPr/>
            <p:nvPr/>
          </p:nvSpPr>
          <p:spPr>
            <a:xfrm>
              <a:off x="6076224" y="1835287"/>
              <a:ext cx="604899" cy="801525"/>
            </a:xfrm>
            <a:custGeom>
              <a:avLst/>
              <a:gdLst/>
              <a:ahLst/>
              <a:cxnLst/>
              <a:rect l="l" t="t" r="r" b="b"/>
              <a:pathLst>
                <a:path w="20489" h="20751" extrusionOk="0">
                  <a:moveTo>
                    <a:pt x="18490" y="304"/>
                  </a:moveTo>
                  <a:lnTo>
                    <a:pt x="813" y="16297"/>
                  </a:lnTo>
                  <a:cubicBezTo>
                    <a:pt x="-685" y="17653"/>
                    <a:pt x="-48" y="19555"/>
                    <a:pt x="2181" y="20382"/>
                  </a:cubicBezTo>
                  <a:lnTo>
                    <a:pt x="2181" y="20382"/>
                  </a:lnTo>
                  <a:cubicBezTo>
                    <a:pt x="4410" y="21208"/>
                    <a:pt x="7252" y="20595"/>
                    <a:pt x="8278" y="19063"/>
                  </a:cubicBezTo>
                  <a:lnTo>
                    <a:pt x="20387" y="1006"/>
                  </a:lnTo>
                  <a:cubicBezTo>
                    <a:pt x="20915" y="221"/>
                    <a:pt x="19258" y="-392"/>
                    <a:pt x="1849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125013" y="1597436"/>
            <a:ext cx="1030690" cy="756767"/>
            <a:chOff x="2374709" y="1597436"/>
            <a:chExt cx="2306100" cy="1415021"/>
          </a:xfrm>
        </p:grpSpPr>
        <p:grpSp>
          <p:nvGrpSpPr>
            <p:cNvPr id="355" name="Google Shape;355;g1e7a89005c1_1_238"/>
            <p:cNvGrpSpPr/>
            <p:nvPr/>
          </p:nvGrpSpPr>
          <p:grpSpPr>
            <a:xfrm>
              <a:off x="2374709" y="1597436"/>
              <a:ext cx="2306100" cy="1415021"/>
              <a:chOff x="1277768" y="1578705"/>
              <a:chExt cx="2923333" cy="2106549"/>
            </a:xfrm>
          </p:grpSpPr>
          <p:sp>
            <p:nvSpPr>
              <p:cNvPr id="356" name="Google Shape;356;g1e7a89005c1_1_238"/>
              <p:cNvSpPr/>
              <p:nvPr/>
            </p:nvSpPr>
            <p:spPr>
              <a:xfrm>
                <a:off x="1417388" y="2125551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g1e7a89005c1_1_238"/>
              <p:cNvSpPr/>
              <p:nvPr/>
            </p:nvSpPr>
            <p:spPr>
              <a:xfrm>
                <a:off x="1754804" y="1753230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g1e7a89005c1_1_238"/>
              <p:cNvSpPr/>
              <p:nvPr/>
            </p:nvSpPr>
            <p:spPr>
              <a:xfrm>
                <a:off x="3918920" y="2660763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g1e7a89005c1_1_238"/>
              <p:cNvSpPr/>
              <p:nvPr/>
            </p:nvSpPr>
            <p:spPr>
              <a:xfrm>
                <a:off x="1277768" y="2637493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g1e7a89005c1_1_238"/>
              <p:cNvSpPr/>
              <p:nvPr/>
            </p:nvSpPr>
            <p:spPr>
              <a:xfrm>
                <a:off x="1312674" y="3184338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g1e7a89005c1_1_238"/>
              <p:cNvSpPr/>
              <p:nvPr/>
            </p:nvSpPr>
            <p:spPr>
              <a:xfrm>
                <a:off x="3825838" y="3207608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g1e7a89005c1_1_238"/>
              <p:cNvSpPr/>
              <p:nvPr/>
            </p:nvSpPr>
            <p:spPr>
              <a:xfrm>
                <a:off x="3709488" y="2148821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g1e7a89005c1_1_238"/>
              <p:cNvSpPr/>
              <p:nvPr/>
            </p:nvSpPr>
            <p:spPr>
              <a:xfrm>
                <a:off x="2243475" y="1578705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g1e7a89005c1_1_238"/>
              <p:cNvSpPr/>
              <p:nvPr/>
            </p:nvSpPr>
            <p:spPr>
              <a:xfrm>
                <a:off x="2790322" y="1578706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g1e7a89005c1_1_238"/>
              <p:cNvSpPr/>
              <p:nvPr/>
            </p:nvSpPr>
            <p:spPr>
              <a:xfrm>
                <a:off x="3302263" y="1764865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6" name="Google Shape;366;g1e7a89005c1_1_238"/>
              <p:cNvGrpSpPr/>
              <p:nvPr/>
            </p:nvGrpSpPr>
            <p:grpSpPr>
              <a:xfrm>
                <a:off x="1447980" y="1742131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67" name="Google Shape;367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8" name="Google Shape;368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1" name="Google Shape;371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2" name="Google Shape;372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3" name="Google Shape;373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4" name="Google Shape;374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6" name="Google Shape;376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77" name="Google Shape;377;g1e7a89005c1_1_238"/>
            <p:cNvSpPr/>
            <p:nvPr/>
          </p:nvSpPr>
          <p:spPr>
            <a:xfrm>
              <a:off x="3315922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g1e7a89005c1_1_238"/>
            <p:cNvSpPr/>
            <p:nvPr/>
          </p:nvSpPr>
          <p:spPr>
            <a:xfrm>
              <a:off x="2937815" y="1894415"/>
              <a:ext cx="693455" cy="752649"/>
            </a:xfrm>
            <a:custGeom>
              <a:avLst/>
              <a:gdLst/>
              <a:ahLst/>
              <a:cxnLst/>
              <a:rect l="l" t="t" r="r" b="b"/>
              <a:pathLst>
                <a:path w="20634" h="20714" extrusionOk="0">
                  <a:moveTo>
                    <a:pt x="142" y="1152"/>
                  </a:moveTo>
                  <a:lnTo>
                    <a:pt x="13562" y="19233"/>
                  </a:lnTo>
                  <a:cubicBezTo>
                    <a:pt x="14701" y="20767"/>
                    <a:pt x="17274" y="21184"/>
                    <a:pt x="19090" y="20130"/>
                  </a:cubicBezTo>
                  <a:lnTo>
                    <a:pt x="19090" y="20130"/>
                  </a:lnTo>
                  <a:cubicBezTo>
                    <a:pt x="20906" y="19076"/>
                    <a:pt x="21160" y="17018"/>
                    <a:pt x="19639" y="15706"/>
                  </a:cubicBezTo>
                  <a:lnTo>
                    <a:pt x="1687" y="253"/>
                  </a:lnTo>
                  <a:cubicBezTo>
                    <a:pt x="906" y="-416"/>
                    <a:pt x="-440" y="365"/>
                    <a:pt x="142" y="11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g1e7a89005c1_1_238"/>
          <p:cNvSpPr/>
          <p:nvPr/>
        </p:nvSpPr>
        <p:spPr>
          <a:xfrm>
            <a:off x="351340" y="228982"/>
            <a:ext cx="3895500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22" name="Picture 2" descr="Comfenalco Quindío Nueva marca de Comfenalco involucra a las nuevas  generaciones : Nueva marca de Comfenalco involucra a las nuevas generacion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5" t="28252" r="15586" b="37859"/>
          <a:stretch/>
        </p:blipFill>
        <p:spPr bwMode="auto">
          <a:xfrm>
            <a:off x="803175" y="311514"/>
            <a:ext cx="3117083" cy="80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Google Shape;379;g1e7a89005c1_1_238"/>
          <p:cNvSpPr/>
          <p:nvPr/>
        </p:nvSpPr>
        <p:spPr>
          <a:xfrm>
            <a:off x="4615421" y="231296"/>
            <a:ext cx="2480838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AGOSTO/23:     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98%</a:t>
            </a:r>
            <a:endParaRPr sz="2400" b="1" i="1" u="none" strike="noStrike" cap="none" dirty="0">
              <a:solidFill>
                <a:schemeClr val="accent5">
                  <a:lumMod val="60000"/>
                  <a:lumOff val="40000"/>
                </a:schemeClr>
              </a:solidFill>
              <a:sym typeface="Arial"/>
            </a:endParaRPr>
          </a:p>
        </p:txBody>
      </p:sp>
      <p:sp>
        <p:nvSpPr>
          <p:cNvPr id="65" name="Google Shape;379;g1e7a89005c1_1_238"/>
          <p:cNvSpPr/>
          <p:nvPr/>
        </p:nvSpPr>
        <p:spPr>
          <a:xfrm>
            <a:off x="7542482" y="231296"/>
            <a:ext cx="2372233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MAYO/24:    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 96%</a:t>
            </a:r>
            <a:endParaRPr sz="2800" b="1" i="1" u="none" strike="noStrike" cap="none" dirty="0">
              <a:solidFill>
                <a:srgbClr val="00B05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e7a89005c1_1_238"/>
          <p:cNvSpPr/>
          <p:nvPr/>
        </p:nvSpPr>
        <p:spPr>
          <a:xfrm>
            <a:off x="2545075" y="532900"/>
            <a:ext cx="4892100" cy="9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</a:rPr>
              <a:t>OM </a:t>
            </a: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EFICACIA Y </a:t>
            </a:r>
            <a:endParaRPr sz="28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CIERRE DE CICLO</a:t>
            </a:r>
            <a:endParaRPr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0" name="Google Shape;340;g1e7a89005c1_1_238"/>
          <p:cNvGrpSpPr/>
          <p:nvPr/>
        </p:nvGrpSpPr>
        <p:grpSpPr>
          <a:xfrm>
            <a:off x="-2" y="1787075"/>
            <a:ext cx="5909483" cy="4002548"/>
            <a:chOff x="319755" y="4258414"/>
            <a:chExt cx="2088901" cy="3265553"/>
          </a:xfrm>
        </p:grpSpPr>
        <p:sp>
          <p:nvSpPr>
            <p:cNvPr id="341" name="Google Shape;341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9BBB59"/>
                  </a:solidFill>
                  <a:latin typeface="Calibri"/>
                  <a:ea typeface="Calibri"/>
                  <a:cs typeface="Calibri"/>
                  <a:sym typeface="Calibri"/>
                </a:rPr>
                <a:t>LOGROS</a:t>
              </a:r>
              <a:endParaRPr dirty="0"/>
            </a:p>
          </p:txBody>
        </p:sp>
        <p:sp>
          <p:nvSpPr>
            <p:cNvPr id="342" name="Google Shape;342;g1e7a89005c1_1_238"/>
            <p:cNvSpPr/>
            <p:nvPr/>
          </p:nvSpPr>
          <p:spPr>
            <a:xfrm>
              <a:off x="319756" y="4765116"/>
              <a:ext cx="2088900" cy="27588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*Encuentros corporativos con personal de atención y otros actores sobre violencias basadas en género., presenciales y digitales, basados en el lenguaje. (3.4 en 90%)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*Abordajes de equipos de gestión para disminuir fricciones de servicio, estableciendo planes de acción conjuntos y trazables. (3.6 en 100%)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*Curso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alianza con la Escuela de Negocios Rotman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Universidad de Toronto y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EAFIT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para acompañar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líderes de las empresas en la ruta de formación integral para implementar la Diversidad e Inclusión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(3.8 de 80% a 90%)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*Participación en Red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Mundial de Empresas y Discapacidad de la OIT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Ginebra, Suiza,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representación del Foro de Empresas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Inclusivas de Antioquia.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*Programa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Talento, destinado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promover la inclusión laboral a personas discapacitadas y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reconocer empresas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socialmente incluyentes de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 región.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*Reconocimiento de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 Cámara de la Diversidad de Colombia como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primera Caja de Compensación con el sello Friendly </a:t>
              </a:r>
              <a:r>
                <a:rPr lang="es-ES" sz="13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Biz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por procesos libres de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discriminación.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*Protocolos de violencia basada en género con alcance a terceros.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*Premio ORO en el país gracias a nuestro sistema de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biometría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voz como estrategia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multicanal; Premio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PLATA a nivel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Latinoamérica</a:t>
              </a:r>
              <a:endParaRPr lang="es-ES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g1e7a89005c1_1_238"/>
          <p:cNvGrpSpPr/>
          <p:nvPr/>
        </p:nvGrpSpPr>
        <p:grpSpPr>
          <a:xfrm>
            <a:off x="6101604" y="2555392"/>
            <a:ext cx="5854890" cy="3697132"/>
            <a:chOff x="319755" y="4258414"/>
            <a:chExt cx="2088901" cy="3697132"/>
          </a:xfrm>
        </p:grpSpPr>
        <p:sp>
          <p:nvSpPr>
            <p:cNvPr id="344" name="Google Shape;344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F39C12"/>
                  </a:solidFill>
                  <a:latin typeface="Calibri"/>
                  <a:ea typeface="Calibri"/>
                  <a:cs typeface="Calibri"/>
                  <a:sym typeface="Calibri"/>
                </a:rPr>
                <a:t>RETOS</a:t>
              </a:r>
              <a:endParaRPr dirty="0"/>
            </a:p>
          </p:txBody>
        </p:sp>
        <p:sp>
          <p:nvSpPr>
            <p:cNvPr id="345" name="Google Shape;345;g1e7a89005c1_1_238"/>
            <p:cNvSpPr/>
            <p:nvPr/>
          </p:nvSpPr>
          <p:spPr>
            <a:xfrm>
              <a:off x="319756" y="4765115"/>
              <a:ext cx="2088900" cy="31904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*Concretar la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aprobación de la pol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ítica y protocolos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 el consejo directivo –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(2.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35%).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*Fortalecer el diagn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óstico e implementación de</a:t>
              </a: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la accesibilidad en los espacios web y en el formulario online de PQRSF. (3.8.2 de 60% a 70%)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*Capacitación constante para sensibilizar aspectos de la atención para la comunidad LGTBIQ+. 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*Mejorar modelo e implementación de la política de resarcimiento. (70%)</a:t>
              </a:r>
              <a:endParaRPr lang="es-E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*Ajustes al formulario “Contáctanos”, para mejorar Cx e inclusión – (35%).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49" name="Google Shape;349;g1e7a89005c1_1_238"/>
          <p:cNvCxnSpPr/>
          <p:nvPr/>
        </p:nvCxnSpPr>
        <p:spPr>
          <a:xfrm>
            <a:off x="6076224" y="3841762"/>
            <a:ext cx="0" cy="2160300"/>
          </a:xfrm>
          <a:prstGeom prst="straightConnector1">
            <a:avLst/>
          </a:prstGeom>
          <a:noFill/>
          <a:ln w="9525" cap="flat" cmpd="sng">
            <a:solidFill>
              <a:srgbClr val="95A5A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9" name="Google Shape;379;g1e7a89005c1_1_238"/>
          <p:cNvSpPr/>
          <p:nvPr/>
        </p:nvSpPr>
        <p:spPr>
          <a:xfrm>
            <a:off x="351340" y="228982"/>
            <a:ext cx="3895500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98" name="Picture 2" descr="Comfama | Brands of the World™ | Download vector logos and logotyp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71" b="40330"/>
          <a:stretch/>
        </p:blipFill>
        <p:spPr bwMode="auto">
          <a:xfrm>
            <a:off x="561541" y="348428"/>
            <a:ext cx="3451808" cy="72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Google Shape;379;g1e7a89005c1_1_238"/>
          <p:cNvSpPr/>
          <p:nvPr/>
        </p:nvSpPr>
        <p:spPr>
          <a:xfrm>
            <a:off x="4615421" y="231296"/>
            <a:ext cx="2480838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AGOSTO/23:     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89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%</a:t>
            </a:r>
            <a:endParaRPr sz="2400" b="1" i="1" u="none" strike="noStrike" cap="none" dirty="0">
              <a:solidFill>
                <a:schemeClr val="accent5">
                  <a:lumMod val="60000"/>
                  <a:lumOff val="40000"/>
                </a:schemeClr>
              </a:solidFill>
              <a:sym typeface="Arial"/>
            </a:endParaRPr>
          </a:p>
        </p:txBody>
      </p:sp>
      <p:sp>
        <p:nvSpPr>
          <p:cNvPr id="65" name="Google Shape;379;g1e7a89005c1_1_238"/>
          <p:cNvSpPr/>
          <p:nvPr/>
        </p:nvSpPr>
        <p:spPr>
          <a:xfrm>
            <a:off x="7542482" y="231296"/>
            <a:ext cx="2372233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MAYO/24:    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 90%</a:t>
            </a:r>
            <a:endParaRPr sz="2800" b="1" i="1" u="none" strike="noStrike" cap="none" dirty="0">
              <a:solidFill>
                <a:srgbClr val="00B050"/>
              </a:solidFill>
              <a:sym typeface="Arial"/>
            </a:endParaRPr>
          </a:p>
        </p:txBody>
      </p:sp>
      <p:grpSp>
        <p:nvGrpSpPr>
          <p:cNvPr id="66" name="Grupo 65"/>
          <p:cNvGrpSpPr/>
          <p:nvPr/>
        </p:nvGrpSpPr>
        <p:grpSpPr>
          <a:xfrm>
            <a:off x="8615962" y="1601135"/>
            <a:ext cx="1006857" cy="730794"/>
            <a:chOff x="5019054" y="1601134"/>
            <a:chExt cx="2306100" cy="1415021"/>
          </a:xfrm>
        </p:grpSpPr>
        <p:grpSp>
          <p:nvGrpSpPr>
            <p:cNvPr id="67" name="Google Shape;317;g1e7a89005c1_1_238"/>
            <p:cNvGrpSpPr/>
            <p:nvPr/>
          </p:nvGrpSpPr>
          <p:grpSpPr>
            <a:xfrm>
              <a:off x="5019054" y="1601134"/>
              <a:ext cx="2306100" cy="1415021"/>
              <a:chOff x="4629878" y="1584210"/>
              <a:chExt cx="2923333" cy="2106549"/>
            </a:xfrm>
          </p:grpSpPr>
          <p:sp>
            <p:nvSpPr>
              <p:cNvPr id="70" name="Google Shape;318;g1e7a89005c1_1_238"/>
              <p:cNvSpPr/>
              <p:nvPr/>
            </p:nvSpPr>
            <p:spPr>
              <a:xfrm>
                <a:off x="4769498" y="2131056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319;g1e7a89005c1_1_238"/>
              <p:cNvSpPr/>
              <p:nvPr/>
            </p:nvSpPr>
            <p:spPr>
              <a:xfrm>
                <a:off x="5106914" y="1758735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320;g1e7a89005c1_1_238"/>
              <p:cNvSpPr/>
              <p:nvPr/>
            </p:nvSpPr>
            <p:spPr>
              <a:xfrm>
                <a:off x="7271030" y="2666268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321;g1e7a89005c1_1_238"/>
              <p:cNvSpPr/>
              <p:nvPr/>
            </p:nvSpPr>
            <p:spPr>
              <a:xfrm>
                <a:off x="4629878" y="2642998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322;g1e7a89005c1_1_238"/>
              <p:cNvSpPr/>
              <p:nvPr/>
            </p:nvSpPr>
            <p:spPr>
              <a:xfrm>
                <a:off x="4664784" y="3189843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323;g1e7a89005c1_1_238"/>
              <p:cNvSpPr/>
              <p:nvPr/>
            </p:nvSpPr>
            <p:spPr>
              <a:xfrm>
                <a:off x="7177948" y="3213113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324;g1e7a89005c1_1_238"/>
              <p:cNvSpPr/>
              <p:nvPr/>
            </p:nvSpPr>
            <p:spPr>
              <a:xfrm>
                <a:off x="7061598" y="2154326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325;g1e7a89005c1_1_238"/>
              <p:cNvSpPr/>
              <p:nvPr/>
            </p:nvSpPr>
            <p:spPr>
              <a:xfrm>
                <a:off x="5595585" y="1584210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326;g1e7a89005c1_1_238"/>
              <p:cNvSpPr/>
              <p:nvPr/>
            </p:nvSpPr>
            <p:spPr>
              <a:xfrm>
                <a:off x="6142432" y="1584211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327;g1e7a89005c1_1_238"/>
              <p:cNvSpPr/>
              <p:nvPr/>
            </p:nvSpPr>
            <p:spPr>
              <a:xfrm>
                <a:off x="6654373" y="1770370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0" name="Google Shape;328;g1e7a89005c1_1_238"/>
              <p:cNvGrpSpPr/>
              <p:nvPr/>
            </p:nvGrpSpPr>
            <p:grpSpPr>
              <a:xfrm>
                <a:off x="4800090" y="1747636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81" name="Google Shape;329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" name="Google Shape;330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" name="Google Shape;331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332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333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334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7" name="Google Shape;335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336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" name="Google Shape;337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0" name="Google Shape;338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8" name="Google Shape;351;g1e7a89005c1_1_238"/>
            <p:cNvSpPr/>
            <p:nvPr/>
          </p:nvSpPr>
          <p:spPr>
            <a:xfrm>
              <a:off x="5963773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353;g1e7a89005c1_1_238"/>
            <p:cNvSpPr/>
            <p:nvPr/>
          </p:nvSpPr>
          <p:spPr>
            <a:xfrm>
              <a:off x="6076224" y="1835287"/>
              <a:ext cx="604899" cy="801525"/>
            </a:xfrm>
            <a:custGeom>
              <a:avLst/>
              <a:gdLst/>
              <a:ahLst/>
              <a:cxnLst/>
              <a:rect l="l" t="t" r="r" b="b"/>
              <a:pathLst>
                <a:path w="20489" h="20751" extrusionOk="0">
                  <a:moveTo>
                    <a:pt x="18490" y="304"/>
                  </a:moveTo>
                  <a:lnTo>
                    <a:pt x="813" y="16297"/>
                  </a:lnTo>
                  <a:cubicBezTo>
                    <a:pt x="-685" y="17653"/>
                    <a:pt x="-48" y="19555"/>
                    <a:pt x="2181" y="20382"/>
                  </a:cubicBezTo>
                  <a:lnTo>
                    <a:pt x="2181" y="20382"/>
                  </a:lnTo>
                  <a:cubicBezTo>
                    <a:pt x="4410" y="21208"/>
                    <a:pt x="7252" y="20595"/>
                    <a:pt x="8278" y="19063"/>
                  </a:cubicBezTo>
                  <a:lnTo>
                    <a:pt x="20387" y="1006"/>
                  </a:lnTo>
                  <a:cubicBezTo>
                    <a:pt x="20915" y="221"/>
                    <a:pt x="19258" y="-392"/>
                    <a:pt x="1849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rupo 90"/>
          <p:cNvGrpSpPr/>
          <p:nvPr/>
        </p:nvGrpSpPr>
        <p:grpSpPr>
          <a:xfrm>
            <a:off x="2125013" y="1404251"/>
            <a:ext cx="1030690" cy="756767"/>
            <a:chOff x="2374709" y="1597436"/>
            <a:chExt cx="2306100" cy="1415021"/>
          </a:xfrm>
        </p:grpSpPr>
        <p:grpSp>
          <p:nvGrpSpPr>
            <p:cNvPr id="92" name="Google Shape;355;g1e7a89005c1_1_238"/>
            <p:cNvGrpSpPr/>
            <p:nvPr/>
          </p:nvGrpSpPr>
          <p:grpSpPr>
            <a:xfrm>
              <a:off x="2374709" y="1597436"/>
              <a:ext cx="2306100" cy="1415021"/>
              <a:chOff x="1277768" y="1578705"/>
              <a:chExt cx="2923333" cy="2106549"/>
            </a:xfrm>
          </p:grpSpPr>
          <p:sp>
            <p:nvSpPr>
              <p:cNvPr id="95" name="Google Shape;356;g1e7a89005c1_1_238"/>
              <p:cNvSpPr/>
              <p:nvPr/>
            </p:nvSpPr>
            <p:spPr>
              <a:xfrm>
                <a:off x="1417388" y="2125551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357;g1e7a89005c1_1_238"/>
              <p:cNvSpPr/>
              <p:nvPr/>
            </p:nvSpPr>
            <p:spPr>
              <a:xfrm>
                <a:off x="1754804" y="1753230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358;g1e7a89005c1_1_238"/>
              <p:cNvSpPr/>
              <p:nvPr/>
            </p:nvSpPr>
            <p:spPr>
              <a:xfrm>
                <a:off x="3918920" y="2660763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359;g1e7a89005c1_1_238"/>
              <p:cNvSpPr/>
              <p:nvPr/>
            </p:nvSpPr>
            <p:spPr>
              <a:xfrm>
                <a:off x="1277768" y="2637493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360;g1e7a89005c1_1_238"/>
              <p:cNvSpPr/>
              <p:nvPr/>
            </p:nvSpPr>
            <p:spPr>
              <a:xfrm>
                <a:off x="1312674" y="3184338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361;g1e7a89005c1_1_238"/>
              <p:cNvSpPr/>
              <p:nvPr/>
            </p:nvSpPr>
            <p:spPr>
              <a:xfrm>
                <a:off x="3825838" y="3207608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362;g1e7a89005c1_1_238"/>
              <p:cNvSpPr/>
              <p:nvPr/>
            </p:nvSpPr>
            <p:spPr>
              <a:xfrm>
                <a:off x="3709488" y="2148821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363;g1e7a89005c1_1_238"/>
              <p:cNvSpPr/>
              <p:nvPr/>
            </p:nvSpPr>
            <p:spPr>
              <a:xfrm>
                <a:off x="2243475" y="1578705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364;g1e7a89005c1_1_238"/>
              <p:cNvSpPr/>
              <p:nvPr/>
            </p:nvSpPr>
            <p:spPr>
              <a:xfrm>
                <a:off x="2790322" y="1578706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365;g1e7a89005c1_1_238"/>
              <p:cNvSpPr/>
              <p:nvPr/>
            </p:nvSpPr>
            <p:spPr>
              <a:xfrm>
                <a:off x="3302263" y="1764865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7" name="Google Shape;366;g1e7a89005c1_1_238"/>
              <p:cNvGrpSpPr/>
              <p:nvPr/>
            </p:nvGrpSpPr>
            <p:grpSpPr>
              <a:xfrm>
                <a:off x="1447980" y="1742131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108" name="Google Shape;367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368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" name="Google Shape;369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" name="Google Shape;370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" name="Google Shape;371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372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" name="Google Shape;373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" name="Google Shape;374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" name="Google Shape;375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376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3" name="Google Shape;377;g1e7a89005c1_1_238"/>
            <p:cNvSpPr/>
            <p:nvPr/>
          </p:nvSpPr>
          <p:spPr>
            <a:xfrm>
              <a:off x="3315922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378;g1e7a89005c1_1_238"/>
            <p:cNvSpPr/>
            <p:nvPr/>
          </p:nvSpPr>
          <p:spPr>
            <a:xfrm>
              <a:off x="2937815" y="1894415"/>
              <a:ext cx="693455" cy="752649"/>
            </a:xfrm>
            <a:custGeom>
              <a:avLst/>
              <a:gdLst/>
              <a:ahLst/>
              <a:cxnLst/>
              <a:rect l="l" t="t" r="r" b="b"/>
              <a:pathLst>
                <a:path w="20634" h="20714" extrusionOk="0">
                  <a:moveTo>
                    <a:pt x="142" y="1152"/>
                  </a:moveTo>
                  <a:lnTo>
                    <a:pt x="13562" y="19233"/>
                  </a:lnTo>
                  <a:cubicBezTo>
                    <a:pt x="14701" y="20767"/>
                    <a:pt x="17274" y="21184"/>
                    <a:pt x="19090" y="20130"/>
                  </a:cubicBezTo>
                  <a:lnTo>
                    <a:pt x="19090" y="20130"/>
                  </a:lnTo>
                  <a:cubicBezTo>
                    <a:pt x="20906" y="19076"/>
                    <a:pt x="21160" y="17018"/>
                    <a:pt x="19639" y="15706"/>
                  </a:cubicBezTo>
                  <a:lnTo>
                    <a:pt x="1687" y="253"/>
                  </a:lnTo>
                  <a:cubicBezTo>
                    <a:pt x="906" y="-416"/>
                    <a:pt x="-440" y="365"/>
                    <a:pt x="142" y="11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72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e7a89005c1_1_238"/>
          <p:cNvSpPr/>
          <p:nvPr/>
        </p:nvSpPr>
        <p:spPr>
          <a:xfrm>
            <a:off x="2545075" y="532900"/>
            <a:ext cx="4892100" cy="9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</a:rPr>
              <a:t>OM </a:t>
            </a: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EFICACIA Y </a:t>
            </a:r>
            <a:endParaRPr sz="28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CIERRE DE CICLO</a:t>
            </a:r>
            <a:endParaRPr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0" name="Google Shape;340;g1e7a89005c1_1_238"/>
          <p:cNvGrpSpPr/>
          <p:nvPr/>
        </p:nvGrpSpPr>
        <p:grpSpPr>
          <a:xfrm>
            <a:off x="1" y="2308013"/>
            <a:ext cx="5686544" cy="4246568"/>
            <a:chOff x="261029" y="4258414"/>
            <a:chExt cx="2147626" cy="3464642"/>
          </a:xfrm>
        </p:grpSpPr>
        <p:sp>
          <p:nvSpPr>
            <p:cNvPr id="341" name="Google Shape;341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9BBB59"/>
                  </a:solidFill>
                  <a:latin typeface="Calibri"/>
                  <a:ea typeface="Calibri"/>
                  <a:cs typeface="Calibri"/>
                  <a:sym typeface="Calibri"/>
                </a:rPr>
                <a:t>LOGROS</a:t>
              </a:r>
              <a:endParaRPr dirty="0"/>
            </a:p>
          </p:txBody>
        </p:sp>
        <p:sp>
          <p:nvSpPr>
            <p:cNvPr id="342" name="Google Shape;342;g1e7a89005c1_1_238"/>
            <p:cNvSpPr/>
            <p:nvPr/>
          </p:nvSpPr>
          <p:spPr>
            <a:xfrm>
              <a:off x="261029" y="4870188"/>
              <a:ext cx="2147626" cy="28528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*Puesta en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funcionamiento de </a:t>
              </a:r>
              <a:r>
                <a:rPr lang="es-ES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canal de atención integral (OMNICANAL)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para identificar y recepcionar las </a:t>
              </a:r>
              <a:r>
                <a:rPr lang="es-ES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PQRSF de forma no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presencial. (4.2 de 85% a 95%)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*Política </a:t>
              </a:r>
              <a:r>
                <a:rPr lang="es-ES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de igualdad de género e inclusión, la cual se hizo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con reconocimiento de </a:t>
              </a:r>
              <a:r>
                <a:rPr lang="es-ES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compromiso con la diversidad y la inclusión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en 2019. (3.8.4 en 100%)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*Adecuado funcionamiento de la línea gratuita 018000. (4.3 de 80% a 100%)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*Instalación de señalética incluyente en las </a:t>
              </a:r>
              <a:r>
                <a:rPr lang="es-ES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sedes, teniendo en cuenta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la </a:t>
              </a:r>
              <a:r>
                <a:rPr lang="es-ES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NTC 4139 Y NTC </a:t>
              </a:r>
              <a:r>
                <a:rPr lang="es-ES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4142. (3.8.3 en 100%) </a:t>
              </a:r>
              <a:endParaRPr lang="es-ES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g1e7a89005c1_1_238"/>
          <p:cNvGrpSpPr/>
          <p:nvPr/>
        </p:nvGrpSpPr>
        <p:grpSpPr>
          <a:xfrm>
            <a:off x="6293924" y="2140551"/>
            <a:ext cx="5898076" cy="4678812"/>
            <a:chOff x="319755" y="4258414"/>
            <a:chExt cx="2088901" cy="4054182"/>
          </a:xfrm>
        </p:grpSpPr>
        <p:sp>
          <p:nvSpPr>
            <p:cNvPr id="344" name="Google Shape;344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F39C12"/>
                  </a:solidFill>
                  <a:latin typeface="Calibri"/>
                  <a:ea typeface="Calibri"/>
                  <a:cs typeface="Calibri"/>
                  <a:sym typeface="Calibri"/>
                </a:rPr>
                <a:t>RETOS</a:t>
              </a:r>
              <a:endParaRPr dirty="0"/>
            </a:p>
          </p:txBody>
        </p:sp>
        <p:sp>
          <p:nvSpPr>
            <p:cNvPr id="345" name="Google Shape;345;g1e7a89005c1_1_238"/>
            <p:cNvSpPr/>
            <p:nvPr/>
          </p:nvSpPr>
          <p:spPr>
            <a:xfrm>
              <a:off x="319756" y="4765115"/>
              <a:ext cx="2088900" cy="35474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*Mejorar oportunidad de gestión de manifestaciones presenciales y justificación de prórrogas cuando sean requeridas. (3.6 90%)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*Continuidad de modificaciones de oficina de Atención al Usuario de acuerdo a NTC 6047.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*Implementar los recursos tecnológicos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para la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página web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accesible a,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cumpliendo lo requerido por la NTC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5854. (3.8.2 en 90%)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*Implementación de buzón virtual en la página web. (4.4 de 100% a 90%)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*Finalizar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implementación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"ChatBot"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para PQRSF y brindar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información sobre los servicios de la Caja de Compensación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(4.5.2 de 70 a 95%)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*Articulación de Redes Sociales y gestión de manifestaciones. (4.5.3 de 85% a 80%)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*Carta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derechos y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deberes en actualización, traducida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la lengua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indígena más común del departamento y con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enfoque étnico diferencial.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(4.5.5 en 80%)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*Alistamiento e implementación completa de política de resarcimiento. (5. en 85%)</a:t>
              </a:r>
              <a:endParaRPr lang="es-ES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49" name="Google Shape;349;g1e7a89005c1_1_238"/>
          <p:cNvCxnSpPr/>
          <p:nvPr/>
        </p:nvCxnSpPr>
        <p:spPr>
          <a:xfrm>
            <a:off x="6076224" y="3841762"/>
            <a:ext cx="0" cy="2160300"/>
          </a:xfrm>
          <a:prstGeom prst="straightConnector1">
            <a:avLst/>
          </a:prstGeom>
          <a:noFill/>
          <a:ln w="9525" cap="flat" cmpd="sng">
            <a:solidFill>
              <a:srgbClr val="95A5A6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" name="Grupo 4"/>
          <p:cNvGrpSpPr/>
          <p:nvPr/>
        </p:nvGrpSpPr>
        <p:grpSpPr>
          <a:xfrm>
            <a:off x="8358389" y="1420828"/>
            <a:ext cx="1152337" cy="788887"/>
            <a:chOff x="5019054" y="1601134"/>
            <a:chExt cx="2306100" cy="1415021"/>
          </a:xfrm>
        </p:grpSpPr>
        <p:grpSp>
          <p:nvGrpSpPr>
            <p:cNvPr id="317" name="Google Shape;317;g1e7a89005c1_1_238"/>
            <p:cNvGrpSpPr/>
            <p:nvPr/>
          </p:nvGrpSpPr>
          <p:grpSpPr>
            <a:xfrm>
              <a:off x="5019054" y="1601134"/>
              <a:ext cx="2306100" cy="1415021"/>
              <a:chOff x="4629878" y="1584210"/>
              <a:chExt cx="2923333" cy="2106549"/>
            </a:xfrm>
          </p:grpSpPr>
          <p:sp>
            <p:nvSpPr>
              <p:cNvPr id="318" name="Google Shape;318;g1e7a89005c1_1_238"/>
              <p:cNvSpPr/>
              <p:nvPr/>
            </p:nvSpPr>
            <p:spPr>
              <a:xfrm>
                <a:off x="4769498" y="2131056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g1e7a89005c1_1_238"/>
              <p:cNvSpPr/>
              <p:nvPr/>
            </p:nvSpPr>
            <p:spPr>
              <a:xfrm>
                <a:off x="5106914" y="1758735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g1e7a89005c1_1_238"/>
              <p:cNvSpPr/>
              <p:nvPr/>
            </p:nvSpPr>
            <p:spPr>
              <a:xfrm>
                <a:off x="7271030" y="2666268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g1e7a89005c1_1_238"/>
              <p:cNvSpPr/>
              <p:nvPr/>
            </p:nvSpPr>
            <p:spPr>
              <a:xfrm>
                <a:off x="4629878" y="2642998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g1e7a89005c1_1_238"/>
              <p:cNvSpPr/>
              <p:nvPr/>
            </p:nvSpPr>
            <p:spPr>
              <a:xfrm>
                <a:off x="4664784" y="3189843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g1e7a89005c1_1_238"/>
              <p:cNvSpPr/>
              <p:nvPr/>
            </p:nvSpPr>
            <p:spPr>
              <a:xfrm>
                <a:off x="7177948" y="3213113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g1e7a89005c1_1_238"/>
              <p:cNvSpPr/>
              <p:nvPr/>
            </p:nvSpPr>
            <p:spPr>
              <a:xfrm>
                <a:off x="7061598" y="2154326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g1e7a89005c1_1_238"/>
              <p:cNvSpPr/>
              <p:nvPr/>
            </p:nvSpPr>
            <p:spPr>
              <a:xfrm>
                <a:off x="5595585" y="1584210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g1e7a89005c1_1_238"/>
              <p:cNvSpPr/>
              <p:nvPr/>
            </p:nvSpPr>
            <p:spPr>
              <a:xfrm>
                <a:off x="6142432" y="1584211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g1e7a89005c1_1_238"/>
              <p:cNvSpPr/>
              <p:nvPr/>
            </p:nvSpPr>
            <p:spPr>
              <a:xfrm>
                <a:off x="6654373" y="1770370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8" name="Google Shape;328;g1e7a89005c1_1_238"/>
              <p:cNvGrpSpPr/>
              <p:nvPr/>
            </p:nvGrpSpPr>
            <p:grpSpPr>
              <a:xfrm>
                <a:off x="4800090" y="1747636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29" name="Google Shape;329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0" name="Google Shape;330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2" name="Google Shape;332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Google Shape;333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" name="Google Shape;335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" name="Google Shape;336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" name="Google Shape;338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51" name="Google Shape;351;g1e7a89005c1_1_238"/>
            <p:cNvSpPr/>
            <p:nvPr/>
          </p:nvSpPr>
          <p:spPr>
            <a:xfrm>
              <a:off x="5963773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g1e7a89005c1_1_238"/>
            <p:cNvSpPr/>
            <p:nvPr/>
          </p:nvSpPr>
          <p:spPr>
            <a:xfrm>
              <a:off x="6076224" y="1835287"/>
              <a:ext cx="604899" cy="801525"/>
            </a:xfrm>
            <a:custGeom>
              <a:avLst/>
              <a:gdLst/>
              <a:ahLst/>
              <a:cxnLst/>
              <a:rect l="l" t="t" r="r" b="b"/>
              <a:pathLst>
                <a:path w="20489" h="20751" extrusionOk="0">
                  <a:moveTo>
                    <a:pt x="18490" y="304"/>
                  </a:moveTo>
                  <a:lnTo>
                    <a:pt x="813" y="16297"/>
                  </a:lnTo>
                  <a:cubicBezTo>
                    <a:pt x="-685" y="17653"/>
                    <a:pt x="-48" y="19555"/>
                    <a:pt x="2181" y="20382"/>
                  </a:cubicBezTo>
                  <a:lnTo>
                    <a:pt x="2181" y="20382"/>
                  </a:lnTo>
                  <a:cubicBezTo>
                    <a:pt x="4410" y="21208"/>
                    <a:pt x="7252" y="20595"/>
                    <a:pt x="8278" y="19063"/>
                  </a:cubicBezTo>
                  <a:lnTo>
                    <a:pt x="20387" y="1006"/>
                  </a:lnTo>
                  <a:cubicBezTo>
                    <a:pt x="20915" y="221"/>
                    <a:pt x="19258" y="-392"/>
                    <a:pt x="1849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292439" y="1404252"/>
            <a:ext cx="1200052" cy="792584"/>
            <a:chOff x="2374709" y="1597436"/>
            <a:chExt cx="2306100" cy="1415021"/>
          </a:xfrm>
        </p:grpSpPr>
        <p:grpSp>
          <p:nvGrpSpPr>
            <p:cNvPr id="355" name="Google Shape;355;g1e7a89005c1_1_238"/>
            <p:cNvGrpSpPr/>
            <p:nvPr/>
          </p:nvGrpSpPr>
          <p:grpSpPr>
            <a:xfrm>
              <a:off x="2374709" y="1597436"/>
              <a:ext cx="2306100" cy="1415021"/>
              <a:chOff x="1277768" y="1578705"/>
              <a:chExt cx="2923333" cy="2106549"/>
            </a:xfrm>
          </p:grpSpPr>
          <p:sp>
            <p:nvSpPr>
              <p:cNvPr id="356" name="Google Shape;356;g1e7a89005c1_1_238"/>
              <p:cNvSpPr/>
              <p:nvPr/>
            </p:nvSpPr>
            <p:spPr>
              <a:xfrm>
                <a:off x="1417388" y="2125551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g1e7a89005c1_1_238"/>
              <p:cNvSpPr/>
              <p:nvPr/>
            </p:nvSpPr>
            <p:spPr>
              <a:xfrm>
                <a:off x="1754804" y="1753230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g1e7a89005c1_1_238"/>
              <p:cNvSpPr/>
              <p:nvPr/>
            </p:nvSpPr>
            <p:spPr>
              <a:xfrm>
                <a:off x="3918920" y="2660763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g1e7a89005c1_1_238"/>
              <p:cNvSpPr/>
              <p:nvPr/>
            </p:nvSpPr>
            <p:spPr>
              <a:xfrm>
                <a:off x="1277768" y="2637493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g1e7a89005c1_1_238"/>
              <p:cNvSpPr/>
              <p:nvPr/>
            </p:nvSpPr>
            <p:spPr>
              <a:xfrm>
                <a:off x="1312674" y="3184338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g1e7a89005c1_1_238"/>
              <p:cNvSpPr/>
              <p:nvPr/>
            </p:nvSpPr>
            <p:spPr>
              <a:xfrm>
                <a:off x="3825838" y="3207608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g1e7a89005c1_1_238"/>
              <p:cNvSpPr/>
              <p:nvPr/>
            </p:nvSpPr>
            <p:spPr>
              <a:xfrm>
                <a:off x="3709488" y="2148821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g1e7a89005c1_1_238"/>
              <p:cNvSpPr/>
              <p:nvPr/>
            </p:nvSpPr>
            <p:spPr>
              <a:xfrm>
                <a:off x="2243475" y="1578705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g1e7a89005c1_1_238"/>
              <p:cNvSpPr/>
              <p:nvPr/>
            </p:nvSpPr>
            <p:spPr>
              <a:xfrm>
                <a:off x="2790322" y="1578706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g1e7a89005c1_1_238"/>
              <p:cNvSpPr/>
              <p:nvPr/>
            </p:nvSpPr>
            <p:spPr>
              <a:xfrm>
                <a:off x="3302263" y="1764865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6" name="Google Shape;366;g1e7a89005c1_1_238"/>
              <p:cNvGrpSpPr/>
              <p:nvPr/>
            </p:nvGrpSpPr>
            <p:grpSpPr>
              <a:xfrm>
                <a:off x="1447980" y="1742131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67" name="Google Shape;367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8" name="Google Shape;368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1" name="Google Shape;371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2" name="Google Shape;372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3" name="Google Shape;373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4" name="Google Shape;374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6" name="Google Shape;376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77" name="Google Shape;377;g1e7a89005c1_1_238"/>
            <p:cNvSpPr/>
            <p:nvPr/>
          </p:nvSpPr>
          <p:spPr>
            <a:xfrm>
              <a:off x="3315922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g1e7a89005c1_1_238"/>
            <p:cNvSpPr/>
            <p:nvPr/>
          </p:nvSpPr>
          <p:spPr>
            <a:xfrm>
              <a:off x="2937815" y="1894415"/>
              <a:ext cx="693455" cy="752649"/>
            </a:xfrm>
            <a:custGeom>
              <a:avLst/>
              <a:gdLst/>
              <a:ahLst/>
              <a:cxnLst/>
              <a:rect l="l" t="t" r="r" b="b"/>
              <a:pathLst>
                <a:path w="20634" h="20714" extrusionOk="0">
                  <a:moveTo>
                    <a:pt x="142" y="1152"/>
                  </a:moveTo>
                  <a:lnTo>
                    <a:pt x="13562" y="19233"/>
                  </a:lnTo>
                  <a:cubicBezTo>
                    <a:pt x="14701" y="20767"/>
                    <a:pt x="17274" y="21184"/>
                    <a:pt x="19090" y="20130"/>
                  </a:cubicBezTo>
                  <a:lnTo>
                    <a:pt x="19090" y="20130"/>
                  </a:lnTo>
                  <a:cubicBezTo>
                    <a:pt x="20906" y="19076"/>
                    <a:pt x="21160" y="17018"/>
                    <a:pt x="19639" y="15706"/>
                  </a:cubicBezTo>
                  <a:lnTo>
                    <a:pt x="1687" y="253"/>
                  </a:lnTo>
                  <a:cubicBezTo>
                    <a:pt x="906" y="-416"/>
                    <a:pt x="-440" y="365"/>
                    <a:pt x="142" y="11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g1e7a89005c1_1_238"/>
          <p:cNvSpPr/>
          <p:nvPr/>
        </p:nvSpPr>
        <p:spPr>
          <a:xfrm>
            <a:off x="351340" y="228982"/>
            <a:ext cx="3895500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 descr="COMFACHOCO EP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63"/>
          <a:stretch/>
        </p:blipFill>
        <p:spPr bwMode="auto">
          <a:xfrm>
            <a:off x="498487" y="372852"/>
            <a:ext cx="3552405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Google Shape;379;g1e7a89005c1_1_238"/>
          <p:cNvSpPr/>
          <p:nvPr/>
        </p:nvSpPr>
        <p:spPr>
          <a:xfrm>
            <a:off x="4615421" y="231296"/>
            <a:ext cx="2480838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AGOSTO/23:     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95%</a:t>
            </a:r>
            <a:endParaRPr sz="2400" b="1" i="1" u="none" strike="noStrike" cap="none" dirty="0">
              <a:solidFill>
                <a:schemeClr val="accent5">
                  <a:lumMod val="60000"/>
                  <a:lumOff val="40000"/>
                </a:schemeClr>
              </a:solidFill>
              <a:sym typeface="Arial"/>
            </a:endParaRPr>
          </a:p>
        </p:txBody>
      </p:sp>
      <p:sp>
        <p:nvSpPr>
          <p:cNvPr id="65" name="Google Shape;379;g1e7a89005c1_1_238"/>
          <p:cNvSpPr/>
          <p:nvPr/>
        </p:nvSpPr>
        <p:spPr>
          <a:xfrm>
            <a:off x="7542482" y="231296"/>
            <a:ext cx="2372233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MAYO/24:    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 97%</a:t>
            </a:r>
            <a:endParaRPr sz="2800" b="1" i="1" u="none" strike="noStrike" cap="none" dirty="0">
              <a:solidFill>
                <a:srgbClr val="00B05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37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e7a89005c1_1_238"/>
          <p:cNvSpPr/>
          <p:nvPr/>
        </p:nvSpPr>
        <p:spPr>
          <a:xfrm>
            <a:off x="2545075" y="532900"/>
            <a:ext cx="4892100" cy="9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</a:rPr>
              <a:t>OM </a:t>
            </a: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EFICACIA Y </a:t>
            </a:r>
            <a:endParaRPr sz="28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CIERRE DE CICLO</a:t>
            </a:r>
            <a:endParaRPr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0" name="Google Shape;340;g1e7a89005c1_1_238"/>
          <p:cNvGrpSpPr/>
          <p:nvPr/>
        </p:nvGrpSpPr>
        <p:grpSpPr>
          <a:xfrm>
            <a:off x="166773" y="1719707"/>
            <a:ext cx="5755725" cy="5061017"/>
            <a:chOff x="310900" y="4258414"/>
            <a:chExt cx="2097756" cy="4129125"/>
          </a:xfrm>
        </p:grpSpPr>
        <p:sp>
          <p:nvSpPr>
            <p:cNvPr id="341" name="Google Shape;341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9BBB59"/>
                  </a:solidFill>
                  <a:latin typeface="Calibri"/>
                  <a:ea typeface="Calibri"/>
                  <a:cs typeface="Calibri"/>
                  <a:sym typeface="Calibri"/>
                </a:rPr>
                <a:t>LOGROS</a:t>
              </a:r>
              <a:endParaRPr dirty="0"/>
            </a:p>
          </p:txBody>
        </p:sp>
        <p:sp>
          <p:nvSpPr>
            <p:cNvPr id="342" name="Google Shape;342;g1e7a89005c1_1_238"/>
            <p:cNvSpPr/>
            <p:nvPr/>
          </p:nvSpPr>
          <p:spPr>
            <a:xfrm>
              <a:off x="310900" y="4775623"/>
              <a:ext cx="2097756" cy="361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Desarrollo de tableros de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informes de percepción (Satisfacción y Voz del cliente) en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tiempo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real,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para la alta dirección y líderes de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proceso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, con cantidades de PQRSF, tiempos de respuesta, satisfacción con la respuesta y resultados de medición de satisfacción. (3.7 de 80 a 95%)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*Taller práctico “El Arte de la Respuesta al Usuario”, para fortalecer calidad y lenguaje adecuado, para el equipo de atención usuario y procesos misionales.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*Capacitación a más de 40 líderes de proceso y a todo el equipo de infraestructura en la NTC 6047, con curso de 40 horas. 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*Diseño de señalética incluyente en compañía de programas de Diseño Industrial de Universidades: Concurso de diseño con estudiantes.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*Actualización de la carta de Derechos y Deberes.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*Certificación del Sello de No Discriminación de Mininterior (Calificación92,5%) y del Sello de Responsabilidad Social Empresarial de Fundación Fenalco Solidario (Calificación 92,05%)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*Buzón de Voz del cliente cero </a:t>
              </a: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papel, niveles de satisfacción en incremento y disminución de PQRSF en los servicios respecto de 2023.</a:t>
              </a: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13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*Despliegue presencial de talleres CARISMA en los servicios y procesos misionales.</a:t>
              </a:r>
              <a:endParaRPr lang="es-ES" sz="13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endParaRPr sz="13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g1e7a89005c1_1_238"/>
          <p:cNvGrpSpPr/>
          <p:nvPr/>
        </p:nvGrpSpPr>
        <p:grpSpPr>
          <a:xfrm>
            <a:off x="6068781" y="1816583"/>
            <a:ext cx="5909451" cy="4873989"/>
            <a:chOff x="222399" y="4258414"/>
            <a:chExt cx="2244391" cy="3969876"/>
          </a:xfrm>
        </p:grpSpPr>
        <p:sp>
          <p:nvSpPr>
            <p:cNvPr id="344" name="Google Shape;344;g1e7a89005c1_1_238"/>
            <p:cNvSpPr txBox="1"/>
            <p:nvPr/>
          </p:nvSpPr>
          <p:spPr>
            <a:xfrm>
              <a:off x="319755" y="4258414"/>
              <a:ext cx="20889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b" anchorCtr="0">
              <a:no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800" b="1" dirty="0" smtClean="0">
                  <a:solidFill>
                    <a:srgbClr val="F39C12"/>
                  </a:solidFill>
                  <a:latin typeface="Calibri"/>
                  <a:ea typeface="Calibri"/>
                  <a:cs typeface="Calibri"/>
                  <a:sym typeface="Calibri"/>
                </a:rPr>
                <a:t>RETOS</a:t>
              </a:r>
              <a:endParaRPr dirty="0"/>
            </a:p>
          </p:txBody>
        </p:sp>
        <p:sp>
          <p:nvSpPr>
            <p:cNvPr id="345" name="Google Shape;345;g1e7a89005c1_1_238"/>
            <p:cNvSpPr/>
            <p:nvPr/>
          </p:nvSpPr>
          <p:spPr>
            <a:xfrm>
              <a:off x="222399" y="4765116"/>
              <a:ext cx="2244391" cy="34631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noAutofit/>
            </a:bodyPr>
            <a:lstStyle/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*Aprobación de Consejo directivo de cambios realizados a protocolos y procedimientos. (3.3 de 100% a 90%)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*Implementación de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módulo en sistema SIAU para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control y gestión de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los derechos de petición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(3.3 en 90%)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*Mejorar la calidad de las respuestas a manifestaciones y el uso adecuado del lenguaje. (3.3.1 de 90% a 70%) – (3.4 de 100% a 80%)</a:t>
              </a:r>
              <a:endParaRPr lang="es-ES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*Continuar con desarrollo del cronograma de trabajo de implementación de ajustes razonables de infraestructura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incluyente y cambios en Fronts de atención, así cómo en la instalación de la infraestructura más incluyente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(3.8.1 de 65%a 60%).</a:t>
              </a:r>
              <a:endParaRPr lang="es-ES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*Consolidar el nuevo diseño de señalética incluyente institucional, para avanzar en su instalación (Reto con Universidad Católica) –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(3.8.3 en 55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%).</a:t>
              </a: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*Consolidar el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desarrollo de herramientas de inclusión web en las páginas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institucionales, nivel AA. (3.8.2 en 65%)</a:t>
              </a:r>
              <a:endParaRPr lang="es-ES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*Continuar fortaleciendo la oportunidad y calidad de la atención en los canales telefónicos. (4.2 de 100% a 80%)</a:t>
              </a:r>
              <a:endParaRPr lang="es-E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marR="0" lvl="0" algn="just" rtl="0"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E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39700" lvl="0" algn="just">
                <a:buClr>
                  <a:schemeClr val="dk1"/>
                </a:buClr>
                <a:buSzPts val="1400"/>
              </a:pP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*Mejorar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oportunidad de atención e implementación de servicios de la Caja que aun no están incluidos en el 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ChatBot </a:t>
              </a:r>
              <a:r>
                <a:rPr lang="es-ES" sz="1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 Whatsapp</a:t>
              </a:r>
              <a:r>
                <a:rPr lang="es-ES" sz="13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(4.5.2 de 100% a 70%)</a:t>
              </a:r>
              <a:endParaRPr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49" name="Google Shape;349;g1e7a89005c1_1_238"/>
          <p:cNvCxnSpPr/>
          <p:nvPr/>
        </p:nvCxnSpPr>
        <p:spPr>
          <a:xfrm>
            <a:off x="6076224" y="3841762"/>
            <a:ext cx="0" cy="2160300"/>
          </a:xfrm>
          <a:prstGeom prst="straightConnector1">
            <a:avLst/>
          </a:prstGeom>
          <a:noFill/>
          <a:ln w="9525" cap="flat" cmpd="sng">
            <a:solidFill>
              <a:srgbClr val="95A5A6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" name="Grupo 4"/>
          <p:cNvGrpSpPr/>
          <p:nvPr/>
        </p:nvGrpSpPr>
        <p:grpSpPr>
          <a:xfrm>
            <a:off x="8783391" y="1404384"/>
            <a:ext cx="745053" cy="535610"/>
            <a:chOff x="5019054" y="1601134"/>
            <a:chExt cx="2306100" cy="1415021"/>
          </a:xfrm>
        </p:grpSpPr>
        <p:grpSp>
          <p:nvGrpSpPr>
            <p:cNvPr id="317" name="Google Shape;317;g1e7a89005c1_1_238"/>
            <p:cNvGrpSpPr/>
            <p:nvPr/>
          </p:nvGrpSpPr>
          <p:grpSpPr>
            <a:xfrm>
              <a:off x="5019054" y="1601134"/>
              <a:ext cx="2306100" cy="1415021"/>
              <a:chOff x="4629878" y="1584210"/>
              <a:chExt cx="2923333" cy="2106549"/>
            </a:xfrm>
          </p:grpSpPr>
          <p:sp>
            <p:nvSpPr>
              <p:cNvPr id="318" name="Google Shape;318;g1e7a89005c1_1_238"/>
              <p:cNvSpPr/>
              <p:nvPr/>
            </p:nvSpPr>
            <p:spPr>
              <a:xfrm>
                <a:off x="4769498" y="2131056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g1e7a89005c1_1_238"/>
              <p:cNvSpPr/>
              <p:nvPr/>
            </p:nvSpPr>
            <p:spPr>
              <a:xfrm>
                <a:off x="5106914" y="1758735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g1e7a89005c1_1_238"/>
              <p:cNvSpPr/>
              <p:nvPr/>
            </p:nvSpPr>
            <p:spPr>
              <a:xfrm>
                <a:off x="7271030" y="2666268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g1e7a89005c1_1_238"/>
              <p:cNvSpPr/>
              <p:nvPr/>
            </p:nvSpPr>
            <p:spPr>
              <a:xfrm>
                <a:off x="4629878" y="2642998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g1e7a89005c1_1_238"/>
              <p:cNvSpPr/>
              <p:nvPr/>
            </p:nvSpPr>
            <p:spPr>
              <a:xfrm>
                <a:off x="4664784" y="3189843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g1e7a89005c1_1_238"/>
              <p:cNvSpPr/>
              <p:nvPr/>
            </p:nvSpPr>
            <p:spPr>
              <a:xfrm>
                <a:off x="7177948" y="3213113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g1e7a89005c1_1_238"/>
              <p:cNvSpPr/>
              <p:nvPr/>
            </p:nvSpPr>
            <p:spPr>
              <a:xfrm>
                <a:off x="7061598" y="2154326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g1e7a89005c1_1_238"/>
              <p:cNvSpPr/>
              <p:nvPr/>
            </p:nvSpPr>
            <p:spPr>
              <a:xfrm>
                <a:off x="5595585" y="1584210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g1e7a89005c1_1_238"/>
              <p:cNvSpPr/>
              <p:nvPr/>
            </p:nvSpPr>
            <p:spPr>
              <a:xfrm>
                <a:off x="6142432" y="1584211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g1e7a89005c1_1_238"/>
              <p:cNvSpPr/>
              <p:nvPr/>
            </p:nvSpPr>
            <p:spPr>
              <a:xfrm>
                <a:off x="6654373" y="1770370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F39C12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8" name="Google Shape;328;g1e7a89005c1_1_238"/>
              <p:cNvGrpSpPr/>
              <p:nvPr/>
            </p:nvGrpSpPr>
            <p:grpSpPr>
              <a:xfrm>
                <a:off x="4800090" y="1747636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29" name="Google Shape;329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0" name="Google Shape;330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1" name="Google Shape;331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2" name="Google Shape;332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Google Shape;333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" name="Google Shape;335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" name="Google Shape;336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" name="Google Shape;338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51" name="Google Shape;351;g1e7a89005c1_1_238"/>
            <p:cNvSpPr/>
            <p:nvPr/>
          </p:nvSpPr>
          <p:spPr>
            <a:xfrm>
              <a:off x="5963773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g1e7a89005c1_1_238"/>
            <p:cNvSpPr/>
            <p:nvPr/>
          </p:nvSpPr>
          <p:spPr>
            <a:xfrm>
              <a:off x="6076224" y="1835287"/>
              <a:ext cx="604899" cy="801525"/>
            </a:xfrm>
            <a:custGeom>
              <a:avLst/>
              <a:gdLst/>
              <a:ahLst/>
              <a:cxnLst/>
              <a:rect l="l" t="t" r="r" b="b"/>
              <a:pathLst>
                <a:path w="20489" h="20751" extrusionOk="0">
                  <a:moveTo>
                    <a:pt x="18490" y="304"/>
                  </a:moveTo>
                  <a:lnTo>
                    <a:pt x="813" y="16297"/>
                  </a:lnTo>
                  <a:cubicBezTo>
                    <a:pt x="-685" y="17653"/>
                    <a:pt x="-48" y="19555"/>
                    <a:pt x="2181" y="20382"/>
                  </a:cubicBezTo>
                  <a:lnTo>
                    <a:pt x="2181" y="20382"/>
                  </a:lnTo>
                  <a:cubicBezTo>
                    <a:pt x="4410" y="21208"/>
                    <a:pt x="7252" y="20595"/>
                    <a:pt x="8278" y="19063"/>
                  </a:cubicBezTo>
                  <a:lnTo>
                    <a:pt x="20387" y="1006"/>
                  </a:lnTo>
                  <a:cubicBezTo>
                    <a:pt x="20915" y="221"/>
                    <a:pt x="19258" y="-392"/>
                    <a:pt x="18490" y="3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588651" y="1335101"/>
            <a:ext cx="866451" cy="609969"/>
            <a:chOff x="2374709" y="1597436"/>
            <a:chExt cx="2306100" cy="1415021"/>
          </a:xfrm>
        </p:grpSpPr>
        <p:grpSp>
          <p:nvGrpSpPr>
            <p:cNvPr id="355" name="Google Shape;355;g1e7a89005c1_1_238"/>
            <p:cNvGrpSpPr/>
            <p:nvPr/>
          </p:nvGrpSpPr>
          <p:grpSpPr>
            <a:xfrm>
              <a:off x="2374709" y="1597436"/>
              <a:ext cx="2306100" cy="1415021"/>
              <a:chOff x="1277768" y="1578705"/>
              <a:chExt cx="2923333" cy="2106549"/>
            </a:xfrm>
          </p:grpSpPr>
          <p:sp>
            <p:nvSpPr>
              <p:cNvPr id="356" name="Google Shape;356;g1e7a89005c1_1_238"/>
              <p:cNvSpPr/>
              <p:nvPr/>
            </p:nvSpPr>
            <p:spPr>
              <a:xfrm>
                <a:off x="1417388" y="2125551"/>
                <a:ext cx="373700" cy="451326"/>
              </a:xfrm>
              <a:custGeom>
                <a:avLst/>
                <a:gdLst/>
                <a:ahLst/>
                <a:cxnLst/>
                <a:rect l="l" t="t" r="r" b="b"/>
                <a:pathLst>
                  <a:path w="19749" h="20079" extrusionOk="0">
                    <a:moveTo>
                      <a:pt x="17396" y="1431"/>
                    </a:moveTo>
                    <a:lnTo>
                      <a:pt x="17396" y="1431"/>
                    </a:lnTo>
                    <a:cubicBezTo>
                      <a:pt x="14297" y="-841"/>
                      <a:pt x="9569" y="-344"/>
                      <a:pt x="7189" y="2472"/>
                    </a:cubicBezTo>
                    <a:cubicBezTo>
                      <a:pt x="4723" y="5391"/>
                      <a:pt x="2553" y="8471"/>
                      <a:pt x="702" y="11690"/>
                    </a:cubicBezTo>
                    <a:cubicBezTo>
                      <a:pt x="-1087" y="14801"/>
                      <a:pt x="671" y="18533"/>
                      <a:pt x="4527" y="19724"/>
                    </a:cubicBezTo>
                    <a:lnTo>
                      <a:pt x="4533" y="19724"/>
                    </a:lnTo>
                    <a:cubicBezTo>
                      <a:pt x="7884" y="20759"/>
                      <a:pt x="11585" y="19460"/>
                      <a:pt x="13147" y="16753"/>
                    </a:cubicBezTo>
                    <a:cubicBezTo>
                      <a:pt x="14660" y="14118"/>
                      <a:pt x="16437" y="11602"/>
                      <a:pt x="18447" y="9216"/>
                    </a:cubicBezTo>
                    <a:cubicBezTo>
                      <a:pt x="20513" y="6763"/>
                      <a:pt x="20089" y="3403"/>
                      <a:pt x="17396" y="143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g1e7a89005c1_1_238"/>
              <p:cNvSpPr/>
              <p:nvPr/>
            </p:nvSpPr>
            <p:spPr>
              <a:xfrm>
                <a:off x="1754804" y="1753230"/>
                <a:ext cx="441345" cy="389114"/>
              </a:xfrm>
              <a:custGeom>
                <a:avLst/>
                <a:gdLst/>
                <a:ahLst/>
                <a:cxnLst/>
                <a:rect l="l" t="t" r="r" b="b"/>
                <a:pathLst>
                  <a:path w="20116" h="19901" extrusionOk="0">
                    <a:moveTo>
                      <a:pt x="19557" y="3852"/>
                    </a:moveTo>
                    <a:cubicBezTo>
                      <a:pt x="18062" y="252"/>
                      <a:pt x="14127" y="-1075"/>
                      <a:pt x="11083" y="948"/>
                    </a:cubicBezTo>
                    <a:cubicBezTo>
                      <a:pt x="7928" y="3043"/>
                      <a:pt x="4942" y="5429"/>
                      <a:pt x="2142" y="8077"/>
                    </a:cubicBezTo>
                    <a:cubicBezTo>
                      <a:pt x="-563" y="10635"/>
                      <a:pt x="-738" y="15241"/>
                      <a:pt x="1797" y="18014"/>
                    </a:cubicBezTo>
                    <a:lnTo>
                      <a:pt x="1802" y="18020"/>
                    </a:lnTo>
                    <a:cubicBezTo>
                      <a:pt x="4014" y="20430"/>
                      <a:pt x="7471" y="20525"/>
                      <a:pt x="9831" y="18300"/>
                    </a:cubicBezTo>
                    <a:cubicBezTo>
                      <a:pt x="12128" y="16128"/>
                      <a:pt x="14572" y="14176"/>
                      <a:pt x="17155" y="12456"/>
                    </a:cubicBezTo>
                    <a:cubicBezTo>
                      <a:pt x="19807" y="10689"/>
                      <a:pt x="20862" y="6988"/>
                      <a:pt x="19557" y="3852"/>
                    </a:cubicBezTo>
                    <a:lnTo>
                      <a:pt x="19557" y="3852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g1e7a89005c1_1_238"/>
              <p:cNvSpPr/>
              <p:nvPr/>
            </p:nvSpPr>
            <p:spPr>
              <a:xfrm>
                <a:off x="3918920" y="2660763"/>
                <a:ext cx="282181" cy="481265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20633" extrusionOk="0">
                    <a:moveTo>
                      <a:pt x="6977" y="219"/>
                    </a:moveTo>
                    <a:lnTo>
                      <a:pt x="6977" y="219"/>
                    </a:lnTo>
                    <a:cubicBezTo>
                      <a:pt x="2182" y="1017"/>
                      <a:pt x="-726" y="3796"/>
                      <a:pt x="158" y="6649"/>
                    </a:cubicBezTo>
                    <a:cubicBezTo>
                      <a:pt x="1015" y="9423"/>
                      <a:pt x="1479" y="12226"/>
                      <a:pt x="1530" y="15050"/>
                    </a:cubicBezTo>
                    <a:cubicBezTo>
                      <a:pt x="1590" y="17948"/>
                      <a:pt x="5347" y="20362"/>
                      <a:pt x="10314" y="20612"/>
                    </a:cubicBezTo>
                    <a:lnTo>
                      <a:pt x="10323" y="20612"/>
                    </a:lnTo>
                    <a:cubicBezTo>
                      <a:pt x="16027" y="20901"/>
                      <a:pt x="20874" y="18252"/>
                      <a:pt x="20805" y="14925"/>
                    </a:cubicBezTo>
                    <a:cubicBezTo>
                      <a:pt x="20737" y="11473"/>
                      <a:pt x="20171" y="8041"/>
                      <a:pt x="19124" y="4649"/>
                    </a:cubicBezTo>
                    <a:cubicBezTo>
                      <a:pt x="18112" y="1371"/>
                      <a:pt x="12484" y="-699"/>
                      <a:pt x="6977" y="219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g1e7a89005c1_1_238"/>
              <p:cNvSpPr/>
              <p:nvPr/>
            </p:nvSpPr>
            <p:spPr>
              <a:xfrm>
                <a:off x="1277768" y="2637493"/>
                <a:ext cx="287218" cy="480761"/>
              </a:xfrm>
              <a:custGeom>
                <a:avLst/>
                <a:gdLst/>
                <a:ahLst/>
                <a:cxnLst/>
                <a:rect l="l" t="t" r="r" b="b"/>
                <a:pathLst>
                  <a:path w="20652" h="20669" extrusionOk="0">
                    <a:moveTo>
                      <a:pt x="10019" y="20657"/>
                    </a:moveTo>
                    <a:cubicBezTo>
                      <a:pt x="14879" y="20467"/>
                      <a:pt x="18627" y="18091"/>
                      <a:pt x="18794" y="15179"/>
                    </a:cubicBezTo>
                    <a:cubicBezTo>
                      <a:pt x="18903" y="13273"/>
                      <a:pt x="19196" y="11368"/>
                      <a:pt x="19656" y="9477"/>
                    </a:cubicBezTo>
                    <a:cubicBezTo>
                      <a:pt x="19882" y="8541"/>
                      <a:pt x="20158" y="7611"/>
                      <a:pt x="20467" y="6685"/>
                    </a:cubicBezTo>
                    <a:cubicBezTo>
                      <a:pt x="21421" y="3869"/>
                      <a:pt x="18585" y="1088"/>
                      <a:pt x="13992" y="247"/>
                    </a:cubicBezTo>
                    <a:lnTo>
                      <a:pt x="13992" y="247"/>
                    </a:lnTo>
                    <a:cubicBezTo>
                      <a:pt x="8655" y="-728"/>
                      <a:pt x="3109" y="1283"/>
                      <a:pt x="2013" y="4559"/>
                    </a:cubicBezTo>
                    <a:cubicBezTo>
                      <a:pt x="1645" y="5655"/>
                      <a:pt x="1327" y="6750"/>
                      <a:pt x="1059" y="7856"/>
                    </a:cubicBezTo>
                    <a:cubicBezTo>
                      <a:pt x="490" y="10202"/>
                      <a:pt x="139" y="12563"/>
                      <a:pt x="5" y="14924"/>
                    </a:cubicBezTo>
                    <a:cubicBezTo>
                      <a:pt x="-179" y="18216"/>
                      <a:pt x="4514" y="20872"/>
                      <a:pt x="10019" y="20657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g1e7a89005c1_1_238"/>
              <p:cNvSpPr/>
              <p:nvPr/>
            </p:nvSpPr>
            <p:spPr>
              <a:xfrm>
                <a:off x="1312674" y="3184338"/>
                <a:ext cx="327179" cy="472121"/>
              </a:xfrm>
              <a:custGeom>
                <a:avLst/>
                <a:gdLst/>
                <a:ahLst/>
                <a:cxnLst/>
                <a:rect l="l" t="t" r="r" b="b"/>
                <a:pathLst>
                  <a:path w="19823" h="20383" extrusionOk="0">
                    <a:moveTo>
                      <a:pt x="15663" y="4461"/>
                    </a:moveTo>
                    <a:cubicBezTo>
                      <a:pt x="14768" y="1613"/>
                      <a:pt x="11046" y="-306"/>
                      <a:pt x="6978" y="41"/>
                    </a:cubicBezTo>
                    <a:lnTo>
                      <a:pt x="6971" y="41"/>
                    </a:lnTo>
                    <a:cubicBezTo>
                      <a:pt x="2297" y="442"/>
                      <a:pt x="-833" y="3642"/>
                      <a:pt x="196" y="6912"/>
                    </a:cubicBezTo>
                    <a:cubicBezTo>
                      <a:pt x="1261" y="10298"/>
                      <a:pt x="2713" y="13613"/>
                      <a:pt x="4553" y="16833"/>
                    </a:cubicBezTo>
                    <a:cubicBezTo>
                      <a:pt x="6329" y="19938"/>
                      <a:pt x="11447" y="21294"/>
                      <a:pt x="15614" y="19732"/>
                    </a:cubicBezTo>
                    <a:lnTo>
                      <a:pt x="15621" y="19732"/>
                    </a:lnTo>
                    <a:cubicBezTo>
                      <a:pt x="19244" y="18370"/>
                      <a:pt x="20767" y="15276"/>
                      <a:pt x="19223" y="12574"/>
                    </a:cubicBezTo>
                    <a:cubicBezTo>
                      <a:pt x="17722" y="9941"/>
                      <a:pt x="16530" y="7229"/>
                      <a:pt x="15663" y="44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g1e7a89005c1_1_238"/>
              <p:cNvSpPr/>
              <p:nvPr/>
            </p:nvSpPr>
            <p:spPr>
              <a:xfrm>
                <a:off x="3825838" y="3207608"/>
                <a:ext cx="332743" cy="477646"/>
              </a:xfrm>
              <a:custGeom>
                <a:avLst/>
                <a:gdLst/>
                <a:ahLst/>
                <a:cxnLst/>
                <a:rect l="l" t="t" r="r" b="b"/>
                <a:pathLst>
                  <a:path w="19812" h="20334" extrusionOk="0">
                    <a:moveTo>
                      <a:pt x="4468" y="4282"/>
                    </a:moveTo>
                    <a:cubicBezTo>
                      <a:pt x="3505" y="7100"/>
                      <a:pt x="2223" y="9864"/>
                      <a:pt x="644" y="12460"/>
                    </a:cubicBezTo>
                    <a:cubicBezTo>
                      <a:pt x="-915" y="15025"/>
                      <a:pt x="443" y="18022"/>
                      <a:pt x="3782" y="19473"/>
                    </a:cubicBezTo>
                    <a:lnTo>
                      <a:pt x="3782" y="19473"/>
                    </a:lnTo>
                    <a:cubicBezTo>
                      <a:pt x="7890" y="21261"/>
                      <a:pt x="12912" y="20176"/>
                      <a:pt x="14838" y="17026"/>
                    </a:cubicBezTo>
                    <a:cubicBezTo>
                      <a:pt x="16799" y="13827"/>
                      <a:pt x="18392" y="10404"/>
                      <a:pt x="19583" y="6917"/>
                    </a:cubicBezTo>
                    <a:cubicBezTo>
                      <a:pt x="20685" y="3703"/>
                      <a:pt x="17692" y="508"/>
                      <a:pt x="13106" y="52"/>
                    </a:cubicBezTo>
                    <a:lnTo>
                      <a:pt x="13106" y="52"/>
                    </a:lnTo>
                    <a:cubicBezTo>
                      <a:pt x="9137" y="-339"/>
                      <a:pt x="5424" y="1499"/>
                      <a:pt x="4468" y="428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g1e7a89005c1_1_238"/>
              <p:cNvSpPr/>
              <p:nvPr/>
            </p:nvSpPr>
            <p:spPr>
              <a:xfrm>
                <a:off x="3709488" y="2148821"/>
                <a:ext cx="369849" cy="453635"/>
              </a:xfrm>
              <a:custGeom>
                <a:avLst/>
                <a:gdLst/>
                <a:ahLst/>
                <a:cxnLst/>
                <a:rect l="l" t="t" r="r" b="b"/>
                <a:pathLst>
                  <a:path w="19720" h="20079" extrusionOk="0">
                    <a:moveTo>
                      <a:pt x="15029" y="19761"/>
                    </a:moveTo>
                    <a:lnTo>
                      <a:pt x="15029" y="19761"/>
                    </a:lnTo>
                    <a:cubicBezTo>
                      <a:pt x="18943" y="18639"/>
                      <a:pt x="20804" y="14951"/>
                      <a:pt x="19067" y="11830"/>
                    </a:cubicBezTo>
                    <a:cubicBezTo>
                      <a:pt x="17274" y="8601"/>
                      <a:pt x="15165" y="5500"/>
                      <a:pt x="12752" y="2560"/>
                    </a:cubicBezTo>
                    <a:cubicBezTo>
                      <a:pt x="10426" y="-283"/>
                      <a:pt x="5668" y="-860"/>
                      <a:pt x="2492" y="1344"/>
                    </a:cubicBezTo>
                    <a:lnTo>
                      <a:pt x="2486" y="1344"/>
                    </a:lnTo>
                    <a:cubicBezTo>
                      <a:pt x="-281" y="3265"/>
                      <a:pt x="-796" y="6597"/>
                      <a:pt x="1232" y="9075"/>
                    </a:cubicBezTo>
                    <a:cubicBezTo>
                      <a:pt x="3211" y="11485"/>
                      <a:pt x="4936" y="14024"/>
                      <a:pt x="6406" y="16666"/>
                    </a:cubicBezTo>
                    <a:cubicBezTo>
                      <a:pt x="7920" y="19385"/>
                      <a:pt x="11623" y="20740"/>
                      <a:pt x="15029" y="19761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g1e7a89005c1_1_238"/>
              <p:cNvSpPr/>
              <p:nvPr/>
            </p:nvSpPr>
            <p:spPr>
              <a:xfrm>
                <a:off x="2243475" y="1578705"/>
                <a:ext cx="477780" cy="304915"/>
              </a:xfrm>
              <a:custGeom>
                <a:avLst/>
                <a:gdLst/>
                <a:ahLst/>
                <a:cxnLst/>
                <a:rect l="l" t="t" r="r" b="b"/>
                <a:pathLst>
                  <a:path w="20710" h="20173" extrusionOk="0">
                    <a:moveTo>
                      <a:pt x="14355" y="60"/>
                    </a:moveTo>
                    <a:cubicBezTo>
                      <a:pt x="10891" y="676"/>
                      <a:pt x="7476" y="1722"/>
                      <a:pt x="4123" y="3208"/>
                    </a:cubicBezTo>
                    <a:cubicBezTo>
                      <a:pt x="890" y="4640"/>
                      <a:pt x="-845" y="9990"/>
                      <a:pt x="411" y="14762"/>
                    </a:cubicBezTo>
                    <a:lnTo>
                      <a:pt x="411" y="14770"/>
                    </a:lnTo>
                    <a:cubicBezTo>
                      <a:pt x="1505" y="18919"/>
                      <a:pt x="4481" y="21067"/>
                      <a:pt x="7290" y="19820"/>
                    </a:cubicBezTo>
                    <a:cubicBezTo>
                      <a:pt x="10028" y="18604"/>
                      <a:pt x="12822" y="17749"/>
                      <a:pt x="15651" y="17241"/>
                    </a:cubicBezTo>
                    <a:cubicBezTo>
                      <a:pt x="18561" y="16725"/>
                      <a:pt x="20755" y="12984"/>
                      <a:pt x="20710" y="8512"/>
                    </a:cubicBezTo>
                    <a:lnTo>
                      <a:pt x="20710" y="8504"/>
                    </a:lnTo>
                    <a:cubicBezTo>
                      <a:pt x="20659" y="3370"/>
                      <a:pt x="17699" y="-533"/>
                      <a:pt x="14355" y="6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g1e7a89005c1_1_238"/>
              <p:cNvSpPr/>
              <p:nvPr/>
            </p:nvSpPr>
            <p:spPr>
              <a:xfrm>
                <a:off x="2790322" y="1578706"/>
                <a:ext cx="476932" cy="309069"/>
              </a:xfrm>
              <a:custGeom>
                <a:avLst/>
                <a:gdLst/>
                <a:ahLst/>
                <a:cxnLst/>
                <a:rect l="l" t="t" r="r" b="b"/>
                <a:pathLst>
                  <a:path w="20633" h="20089" extrusionOk="0">
                    <a:moveTo>
                      <a:pt x="16615" y="3470"/>
                    </a:moveTo>
                    <a:cubicBezTo>
                      <a:pt x="13308" y="1935"/>
                      <a:pt x="9905" y="793"/>
                      <a:pt x="6467" y="82"/>
                    </a:cubicBezTo>
                    <a:cubicBezTo>
                      <a:pt x="3140" y="-606"/>
                      <a:pt x="135" y="3130"/>
                      <a:pt x="4" y="8167"/>
                    </a:cubicBezTo>
                    <a:lnTo>
                      <a:pt x="4" y="8175"/>
                    </a:lnTo>
                    <a:cubicBezTo>
                      <a:pt x="-107" y="12569"/>
                      <a:pt x="2027" y="16312"/>
                      <a:pt x="4927" y="16918"/>
                    </a:cubicBezTo>
                    <a:cubicBezTo>
                      <a:pt x="7751" y="17507"/>
                      <a:pt x="10544" y="18438"/>
                      <a:pt x="13263" y="19701"/>
                    </a:cubicBezTo>
                    <a:cubicBezTo>
                      <a:pt x="16056" y="20994"/>
                      <a:pt x="19047" y="18975"/>
                      <a:pt x="20184" y="14928"/>
                    </a:cubicBezTo>
                    <a:lnTo>
                      <a:pt x="20184" y="14921"/>
                    </a:lnTo>
                    <a:cubicBezTo>
                      <a:pt x="21493" y="10277"/>
                      <a:pt x="19827" y="4968"/>
                      <a:pt x="16615" y="347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g1e7a89005c1_1_238"/>
              <p:cNvSpPr/>
              <p:nvPr/>
            </p:nvSpPr>
            <p:spPr>
              <a:xfrm>
                <a:off x="3302263" y="1764865"/>
                <a:ext cx="438621" cy="392885"/>
              </a:xfrm>
              <a:custGeom>
                <a:avLst/>
                <a:gdLst/>
                <a:ahLst/>
                <a:cxnLst/>
                <a:rect l="l" t="t" r="r" b="b"/>
                <a:pathLst>
                  <a:path w="20141" h="19951" extrusionOk="0">
                    <a:moveTo>
                      <a:pt x="18081" y="8302"/>
                    </a:moveTo>
                    <a:cubicBezTo>
                      <a:pt x="15303" y="5596"/>
                      <a:pt x="12338" y="3162"/>
                      <a:pt x="9202" y="1012"/>
                    </a:cubicBezTo>
                    <a:cubicBezTo>
                      <a:pt x="6172" y="-1068"/>
                      <a:pt x="2182" y="167"/>
                      <a:pt x="611" y="3712"/>
                    </a:cubicBezTo>
                    <a:lnTo>
                      <a:pt x="611" y="3718"/>
                    </a:lnTo>
                    <a:cubicBezTo>
                      <a:pt x="-757" y="6796"/>
                      <a:pt x="247" y="10488"/>
                      <a:pt x="2881" y="12302"/>
                    </a:cubicBezTo>
                    <a:cubicBezTo>
                      <a:pt x="5446" y="14063"/>
                      <a:pt x="7871" y="16054"/>
                      <a:pt x="10142" y="18263"/>
                    </a:cubicBezTo>
                    <a:cubicBezTo>
                      <a:pt x="12471" y="20532"/>
                      <a:pt x="15960" y="20520"/>
                      <a:pt x="18230" y="18181"/>
                    </a:cubicBezTo>
                    <a:lnTo>
                      <a:pt x="18236" y="18175"/>
                    </a:lnTo>
                    <a:cubicBezTo>
                      <a:pt x="20843" y="15487"/>
                      <a:pt x="20758" y="10908"/>
                      <a:pt x="18081" y="8302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spcFirstLastPara="1" wrap="square" lIns="38100" tIns="38100" rIns="38100" bIns="381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95A5A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66" name="Google Shape;366;g1e7a89005c1_1_238"/>
              <p:cNvGrpSpPr/>
              <p:nvPr/>
            </p:nvGrpSpPr>
            <p:grpSpPr>
              <a:xfrm>
                <a:off x="1447980" y="1742131"/>
                <a:ext cx="2578490" cy="1905130"/>
                <a:chOff x="1447980" y="1742131"/>
                <a:chExt cx="2578490" cy="1905130"/>
              </a:xfrm>
            </p:grpSpPr>
            <p:sp>
              <p:nvSpPr>
                <p:cNvPr id="367" name="Google Shape;367;g1e7a89005c1_1_238"/>
                <p:cNvSpPr/>
                <p:nvPr/>
              </p:nvSpPr>
              <p:spPr>
                <a:xfrm>
                  <a:off x="2270606" y="1742131"/>
                  <a:ext cx="444617" cy="141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4617" h="141475" extrusionOk="0">
                      <a:moveTo>
                        <a:pt x="444617" y="0"/>
                      </a:moveTo>
                      <a:lnTo>
                        <a:pt x="442309" y="13263"/>
                      </a:lnTo>
                      <a:cubicBezTo>
                        <a:pt x="425364" y="58047"/>
                        <a:pt x="384304" y="91315"/>
                        <a:pt x="333952" y="97164"/>
                      </a:cubicBezTo>
                      <a:cubicBezTo>
                        <a:pt x="268684" y="104843"/>
                        <a:pt x="204224" y="117765"/>
                        <a:pt x="141057" y="136145"/>
                      </a:cubicBezTo>
                      <a:cubicBezTo>
                        <a:pt x="92453" y="150280"/>
                        <a:pt x="41681" y="135552"/>
                        <a:pt x="8684" y="100849"/>
                      </a:cubicBezTo>
                      <a:lnTo>
                        <a:pt x="0" y="87316"/>
                      </a:lnTo>
                      <a:lnTo>
                        <a:pt x="83237" y="56851"/>
                      </a:lnTo>
                      <a:cubicBezTo>
                        <a:pt x="163977" y="31738"/>
                        <a:pt x="248120" y="14348"/>
                        <a:pt x="334801" y="5545"/>
                      </a:cubicBezTo>
                      <a:lnTo>
                        <a:pt x="44461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8" name="Google Shape;368;g1e7a89005c1_1_238"/>
                <p:cNvSpPr/>
                <p:nvPr/>
              </p:nvSpPr>
              <p:spPr>
                <a:xfrm>
                  <a:off x="2796377" y="1744006"/>
                  <a:ext cx="438795" cy="1437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795" h="143766" extrusionOk="0">
                      <a:moveTo>
                        <a:pt x="0" y="0"/>
                      </a:moveTo>
                      <a:lnTo>
                        <a:pt x="72666" y="3669"/>
                      </a:lnTo>
                      <a:cubicBezTo>
                        <a:pt x="159347" y="12472"/>
                        <a:pt x="243490" y="29862"/>
                        <a:pt x="324230" y="54975"/>
                      </a:cubicBezTo>
                      <a:lnTo>
                        <a:pt x="438795" y="96906"/>
                      </a:lnTo>
                      <a:lnTo>
                        <a:pt x="433474" y="104894"/>
                      </a:lnTo>
                      <a:cubicBezTo>
                        <a:pt x="399917" y="138963"/>
                        <a:pt x="348925" y="152705"/>
                        <a:pt x="300506" y="137786"/>
                      </a:cubicBezTo>
                      <a:cubicBezTo>
                        <a:pt x="237660" y="118356"/>
                        <a:pt x="173102" y="104033"/>
                        <a:pt x="107829" y="94971"/>
                      </a:cubicBezTo>
                      <a:cubicBezTo>
                        <a:pt x="57556" y="87980"/>
                        <a:pt x="17242" y="53841"/>
                        <a:pt x="1310" y="869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9" name="Google Shape;369;g1e7a89005c1_1_238"/>
                <p:cNvSpPr/>
                <p:nvPr/>
              </p:nvSpPr>
              <p:spPr>
                <a:xfrm>
                  <a:off x="1821294" y="1862937"/>
                  <a:ext cx="374839" cy="279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839" h="279424" extrusionOk="0">
                      <a:moveTo>
                        <a:pt x="371329" y="0"/>
                      </a:moveTo>
                      <a:lnTo>
                        <a:pt x="374612" y="12910"/>
                      </a:lnTo>
                      <a:cubicBezTo>
                        <a:pt x="377453" y="60752"/>
                        <a:pt x="353524" y="107937"/>
                        <a:pt x="309886" y="133850"/>
                      </a:cubicBezTo>
                      <a:cubicBezTo>
                        <a:pt x="253216" y="167482"/>
                        <a:pt x="199595" y="205650"/>
                        <a:pt x="149200" y="248120"/>
                      </a:cubicBezTo>
                      <a:cubicBezTo>
                        <a:pt x="110367" y="280750"/>
                        <a:pt x="57995" y="287862"/>
                        <a:pt x="13763" y="269499"/>
                      </a:cubicBezTo>
                      <a:lnTo>
                        <a:pt x="0" y="260422"/>
                      </a:lnTo>
                      <a:lnTo>
                        <a:pt x="4297" y="255693"/>
                      </a:lnTo>
                      <a:cubicBezTo>
                        <a:pt x="91788" y="168203"/>
                        <a:pt x="191794" y="93229"/>
                        <a:pt x="301400" y="33687"/>
                      </a:cubicBezTo>
                      <a:lnTo>
                        <a:pt x="37132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0" name="Google Shape;370;g1e7a89005c1_1_238"/>
                <p:cNvSpPr/>
                <p:nvPr/>
              </p:nvSpPr>
              <p:spPr>
                <a:xfrm>
                  <a:off x="3302266" y="1874386"/>
                  <a:ext cx="367412" cy="283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412" h="283361" extrusionOk="0">
                      <a:moveTo>
                        <a:pt x="3323" y="0"/>
                      </a:moveTo>
                      <a:lnTo>
                        <a:pt x="49489" y="22239"/>
                      </a:lnTo>
                      <a:cubicBezTo>
                        <a:pt x="159095" y="81781"/>
                        <a:pt x="259102" y="156755"/>
                        <a:pt x="346592" y="244245"/>
                      </a:cubicBezTo>
                      <a:lnTo>
                        <a:pt x="367412" y="267153"/>
                      </a:lnTo>
                      <a:lnTo>
                        <a:pt x="355761" y="274489"/>
                      </a:lnTo>
                      <a:cubicBezTo>
                        <a:pt x="311158" y="291894"/>
                        <a:pt x="258907" y="283648"/>
                        <a:pt x="220867" y="250135"/>
                      </a:cubicBezTo>
                      <a:cubicBezTo>
                        <a:pt x="171410" y="206633"/>
                        <a:pt x="118599" y="167424"/>
                        <a:pt x="62739" y="132745"/>
                      </a:cubicBezTo>
                      <a:cubicBezTo>
                        <a:pt x="19717" y="105952"/>
                        <a:pt x="-3338" y="58356"/>
                        <a:pt x="392" y="10661"/>
                      </a:cubicBezTo>
                      <a:lnTo>
                        <a:pt x="3323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1" name="Google Shape;371;g1e7a89005c1_1_238"/>
                <p:cNvSpPr/>
                <p:nvPr/>
              </p:nvSpPr>
              <p:spPr>
                <a:xfrm>
                  <a:off x="1532696" y="2183378"/>
                  <a:ext cx="258397" cy="39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397" h="393468" extrusionOk="0">
                      <a:moveTo>
                        <a:pt x="234049" y="0"/>
                      </a:moveTo>
                      <a:lnTo>
                        <a:pt x="243977" y="12628"/>
                      </a:lnTo>
                      <a:cubicBezTo>
                        <a:pt x="265900" y="55155"/>
                        <a:pt x="263083" y="107978"/>
                        <a:pt x="233762" y="149331"/>
                      </a:cubicBezTo>
                      <a:cubicBezTo>
                        <a:pt x="195727" y="202964"/>
                        <a:pt x="162101" y="259519"/>
                        <a:pt x="133471" y="318749"/>
                      </a:cubicBezTo>
                      <a:cubicBezTo>
                        <a:pt x="111303" y="364385"/>
                        <a:pt x="66367" y="392219"/>
                        <a:pt x="18533" y="393468"/>
                      </a:cubicBezTo>
                      <a:lnTo>
                        <a:pt x="0" y="390408"/>
                      </a:lnTo>
                      <a:lnTo>
                        <a:pt x="16599" y="345054"/>
                      </a:lnTo>
                      <a:cubicBezTo>
                        <a:pt x="65529" y="229372"/>
                        <a:pt x="130863" y="122317"/>
                        <a:pt x="209685" y="26807"/>
                      </a:cubicBezTo>
                      <a:lnTo>
                        <a:pt x="234049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2" name="Google Shape;372;g1e7a89005c1_1_238"/>
                <p:cNvSpPr/>
                <p:nvPr/>
              </p:nvSpPr>
              <p:spPr>
                <a:xfrm>
                  <a:off x="3709486" y="2209399"/>
                  <a:ext cx="242242" cy="3928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242" h="392892" extrusionOk="0">
                      <a:moveTo>
                        <a:pt x="21867" y="0"/>
                      </a:moveTo>
                      <a:lnTo>
                        <a:pt x="22582" y="786"/>
                      </a:lnTo>
                      <a:cubicBezTo>
                        <a:pt x="101404" y="96296"/>
                        <a:pt x="166738" y="203351"/>
                        <a:pt x="215668" y="319033"/>
                      </a:cubicBezTo>
                      <a:lnTo>
                        <a:pt x="242242" y="391638"/>
                      </a:lnTo>
                      <a:lnTo>
                        <a:pt x="233656" y="392892"/>
                      </a:lnTo>
                      <a:cubicBezTo>
                        <a:pt x="185841" y="390734"/>
                        <a:pt x="141449" y="361998"/>
                        <a:pt x="120152" y="315928"/>
                      </a:cubicBezTo>
                      <a:cubicBezTo>
                        <a:pt x="92581" y="256242"/>
                        <a:pt x="60227" y="198883"/>
                        <a:pt x="23109" y="144438"/>
                      </a:cubicBezTo>
                      <a:cubicBezTo>
                        <a:pt x="-5419" y="102452"/>
                        <a:pt x="-7117" y="49614"/>
                        <a:pt x="15711" y="7511"/>
                      </a:cubicBezTo>
                      <a:lnTo>
                        <a:pt x="218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3" name="Google Shape;373;g1e7a89005c1_1_238"/>
                <p:cNvSpPr/>
                <p:nvPr/>
              </p:nvSpPr>
              <p:spPr>
                <a:xfrm>
                  <a:off x="1447980" y="2659153"/>
                  <a:ext cx="117009" cy="449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009" h="449770" extrusionOk="0">
                      <a:moveTo>
                        <a:pt x="54807" y="0"/>
                      </a:moveTo>
                      <a:lnTo>
                        <a:pt x="67276" y="6524"/>
                      </a:lnTo>
                      <a:cubicBezTo>
                        <a:pt x="104697" y="36039"/>
                        <a:pt x="124396" y="84703"/>
                        <a:pt x="114445" y="133826"/>
                      </a:cubicBezTo>
                      <a:cubicBezTo>
                        <a:pt x="110148" y="155364"/>
                        <a:pt x="106309" y="176994"/>
                        <a:pt x="103166" y="198765"/>
                      </a:cubicBezTo>
                      <a:cubicBezTo>
                        <a:pt x="96768" y="242747"/>
                        <a:pt x="92693" y="287055"/>
                        <a:pt x="91177" y="331387"/>
                      </a:cubicBezTo>
                      <a:cubicBezTo>
                        <a:pt x="89435" y="382185"/>
                        <a:pt x="59678" y="425969"/>
                        <a:pt x="16392" y="446551"/>
                      </a:cubicBezTo>
                      <a:lnTo>
                        <a:pt x="3972" y="449770"/>
                      </a:lnTo>
                      <a:lnTo>
                        <a:pt x="0" y="371111"/>
                      </a:lnTo>
                      <a:cubicBezTo>
                        <a:pt x="0" y="282107"/>
                        <a:pt x="9019" y="195210"/>
                        <a:pt x="26193" y="111283"/>
                      </a:cubicBezTo>
                      <a:lnTo>
                        <a:pt x="5480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4" name="Google Shape;374;g1e7a89005c1_1_238"/>
                <p:cNvSpPr/>
                <p:nvPr/>
              </p:nvSpPr>
              <p:spPr>
                <a:xfrm>
                  <a:off x="3918925" y="2683766"/>
                  <a:ext cx="107545" cy="44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545" h="447196" extrusionOk="0">
                      <a:moveTo>
                        <a:pt x="59067" y="0"/>
                      </a:moveTo>
                      <a:lnTo>
                        <a:pt x="81352" y="86670"/>
                      </a:lnTo>
                      <a:cubicBezTo>
                        <a:pt x="98526" y="170597"/>
                        <a:pt x="107545" y="257494"/>
                        <a:pt x="107545" y="346498"/>
                      </a:cubicBezTo>
                      <a:lnTo>
                        <a:pt x="102460" y="447196"/>
                      </a:lnTo>
                      <a:lnTo>
                        <a:pt x="92968" y="444521"/>
                      </a:lnTo>
                      <a:cubicBezTo>
                        <a:pt x="50176" y="423058"/>
                        <a:pt x="21359" y="378714"/>
                        <a:pt x="20748" y="328020"/>
                      </a:cubicBezTo>
                      <a:cubicBezTo>
                        <a:pt x="20057" y="262153"/>
                        <a:pt x="13763" y="196777"/>
                        <a:pt x="2139" y="132077"/>
                      </a:cubicBezTo>
                      <a:cubicBezTo>
                        <a:pt x="-6853" y="82170"/>
                        <a:pt x="13085" y="33234"/>
                        <a:pt x="51054" y="4032"/>
                      </a:cubicBezTo>
                      <a:lnTo>
                        <a:pt x="59067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5" name="Google Shape;375;g1e7a89005c1_1_238"/>
                <p:cNvSpPr/>
                <p:nvPr/>
              </p:nvSpPr>
              <p:spPr>
                <a:xfrm>
                  <a:off x="1458498" y="3187387"/>
                  <a:ext cx="181327" cy="435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27" h="435861" extrusionOk="0">
                      <a:moveTo>
                        <a:pt x="0" y="0"/>
                      </a:moveTo>
                      <a:lnTo>
                        <a:pt x="17986" y="1231"/>
                      </a:lnTo>
                      <a:cubicBezTo>
                        <a:pt x="64279" y="13434"/>
                        <a:pt x="101602" y="50806"/>
                        <a:pt x="112680" y="100281"/>
                      </a:cubicBezTo>
                      <a:cubicBezTo>
                        <a:pt x="126989" y="164395"/>
                        <a:pt x="146662" y="227212"/>
                        <a:pt x="171435" y="288200"/>
                      </a:cubicBezTo>
                      <a:cubicBezTo>
                        <a:pt x="190547" y="335139"/>
                        <a:pt x="181185" y="387186"/>
                        <a:pt x="150085" y="423584"/>
                      </a:cubicBezTo>
                      <a:lnTo>
                        <a:pt x="134707" y="435861"/>
                      </a:lnTo>
                      <a:lnTo>
                        <a:pt x="90797" y="344710"/>
                      </a:lnTo>
                      <a:cubicBezTo>
                        <a:pt x="58178" y="267589"/>
                        <a:pt x="32849" y="186633"/>
                        <a:pt x="15675" y="102706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6" name="Google Shape;376;g1e7a89005c1_1_238"/>
                <p:cNvSpPr/>
                <p:nvPr/>
              </p:nvSpPr>
              <p:spPr>
                <a:xfrm>
                  <a:off x="3825837" y="3210530"/>
                  <a:ext cx="186582" cy="43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82" h="436731" extrusionOk="0">
                      <a:moveTo>
                        <a:pt x="186582" y="0"/>
                      </a:moveTo>
                      <a:lnTo>
                        <a:pt x="174439" y="79563"/>
                      </a:lnTo>
                      <a:cubicBezTo>
                        <a:pt x="148678" y="205453"/>
                        <a:pt x="104569" y="324659"/>
                        <a:pt x="45027" y="434266"/>
                      </a:cubicBezTo>
                      <a:lnTo>
                        <a:pt x="43529" y="436731"/>
                      </a:lnTo>
                      <a:lnTo>
                        <a:pt x="27946" y="422869"/>
                      </a:lnTo>
                      <a:cubicBezTo>
                        <a:pt x="-900" y="385864"/>
                        <a:pt x="-8821" y="334966"/>
                        <a:pt x="10818" y="289775"/>
                      </a:cubicBezTo>
                      <a:cubicBezTo>
                        <a:pt x="37338" y="228793"/>
                        <a:pt x="58871" y="163864"/>
                        <a:pt x="75045" y="97667"/>
                      </a:cubicBezTo>
                      <a:cubicBezTo>
                        <a:pt x="87088" y="48636"/>
                        <a:pt x="125178" y="12092"/>
                        <a:pt x="171594" y="759"/>
                      </a:cubicBezTo>
                      <a:lnTo>
                        <a:pt x="186582" y="0"/>
                      </a:lnTo>
                      <a:close/>
                    </a:path>
                  </a:pathLst>
                </a:custGeom>
                <a:solidFill>
                  <a:srgbClr val="181818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77" name="Google Shape;377;g1e7a89005c1_1_238"/>
            <p:cNvSpPr/>
            <p:nvPr/>
          </p:nvSpPr>
          <p:spPr>
            <a:xfrm>
              <a:off x="3315922" y="2390020"/>
              <a:ext cx="420305" cy="357895"/>
            </a:xfrm>
            <a:prstGeom prst="ellipse">
              <a:avLst/>
            </a:prstGeom>
            <a:solidFill>
              <a:srgbClr val="808184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g1e7a89005c1_1_238"/>
            <p:cNvSpPr/>
            <p:nvPr/>
          </p:nvSpPr>
          <p:spPr>
            <a:xfrm>
              <a:off x="2937815" y="1894415"/>
              <a:ext cx="693455" cy="752649"/>
            </a:xfrm>
            <a:custGeom>
              <a:avLst/>
              <a:gdLst/>
              <a:ahLst/>
              <a:cxnLst/>
              <a:rect l="l" t="t" r="r" b="b"/>
              <a:pathLst>
                <a:path w="20634" h="20714" extrusionOk="0">
                  <a:moveTo>
                    <a:pt x="142" y="1152"/>
                  </a:moveTo>
                  <a:lnTo>
                    <a:pt x="13562" y="19233"/>
                  </a:lnTo>
                  <a:cubicBezTo>
                    <a:pt x="14701" y="20767"/>
                    <a:pt x="17274" y="21184"/>
                    <a:pt x="19090" y="20130"/>
                  </a:cubicBezTo>
                  <a:lnTo>
                    <a:pt x="19090" y="20130"/>
                  </a:lnTo>
                  <a:cubicBezTo>
                    <a:pt x="20906" y="19076"/>
                    <a:pt x="21160" y="17018"/>
                    <a:pt x="19639" y="15706"/>
                  </a:cubicBezTo>
                  <a:lnTo>
                    <a:pt x="1687" y="253"/>
                  </a:lnTo>
                  <a:cubicBezTo>
                    <a:pt x="906" y="-416"/>
                    <a:pt x="-440" y="365"/>
                    <a:pt x="142" y="11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95A5A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g1e7a89005c1_1_238"/>
          <p:cNvSpPr/>
          <p:nvPr/>
        </p:nvSpPr>
        <p:spPr>
          <a:xfrm>
            <a:off x="351340" y="228982"/>
            <a:ext cx="3895500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8" name="Picture 4" descr="No hay ninguna descripción de la fot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0" b="20382"/>
          <a:stretch/>
        </p:blipFill>
        <p:spPr bwMode="auto">
          <a:xfrm>
            <a:off x="735748" y="326659"/>
            <a:ext cx="3184510" cy="74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Google Shape;379;g1e7a89005c1_1_238"/>
          <p:cNvSpPr/>
          <p:nvPr/>
        </p:nvSpPr>
        <p:spPr>
          <a:xfrm>
            <a:off x="4615421" y="231296"/>
            <a:ext cx="2480838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AGOSTO/23:     </a:t>
            </a:r>
            <a:r>
              <a:rPr lang="es-E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91%</a:t>
            </a:r>
            <a:endParaRPr sz="2400" b="1" i="1" u="none" strike="noStrike" cap="none" dirty="0">
              <a:solidFill>
                <a:schemeClr val="accent5">
                  <a:lumMod val="60000"/>
                  <a:lumOff val="40000"/>
                </a:schemeClr>
              </a:solidFill>
              <a:sym typeface="Arial"/>
            </a:endParaRPr>
          </a:p>
        </p:txBody>
      </p:sp>
      <p:sp>
        <p:nvSpPr>
          <p:cNvPr id="65" name="Google Shape;379;g1e7a89005c1_1_238"/>
          <p:cNvSpPr/>
          <p:nvPr/>
        </p:nvSpPr>
        <p:spPr>
          <a:xfrm>
            <a:off x="7542482" y="231296"/>
            <a:ext cx="2372233" cy="9891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ES" sz="1600" b="1" dirty="0" smtClean="0">
                <a:solidFill>
                  <a:srgbClr val="124057"/>
                </a:solidFill>
                <a:latin typeface="Roboto Slab"/>
                <a:ea typeface="Roboto Slab"/>
                <a:cs typeface="Roboto Slab"/>
                <a:sym typeface="Roboto Slab"/>
              </a:rPr>
              <a:t>MAYO/24:     </a:t>
            </a:r>
            <a:r>
              <a:rPr lang="es-ES" sz="2800" b="1" dirty="0" smtClean="0">
                <a:solidFill>
                  <a:srgbClr val="00B050"/>
                </a:solidFill>
                <a:latin typeface="Roboto Slab"/>
                <a:ea typeface="Roboto Slab"/>
                <a:cs typeface="Roboto Slab"/>
                <a:sym typeface="Roboto Slab"/>
              </a:rPr>
              <a:t> 90%</a:t>
            </a:r>
            <a:endParaRPr sz="2800" b="1" i="1" u="none" strike="noStrike" cap="none" dirty="0">
              <a:solidFill>
                <a:srgbClr val="00B05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6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3097</TotalTime>
  <Words>1879</Words>
  <Application>Microsoft Office PowerPoint</Application>
  <PresentationFormat>Panorámica</PresentationFormat>
  <Paragraphs>185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 Slab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CirGar17</dc:creator>
  <cp:lastModifiedBy>CirGciJef</cp:lastModifiedBy>
  <cp:revision>104</cp:revision>
  <dcterms:modified xsi:type="dcterms:W3CDTF">2024-05-24T01:37:04Z</dcterms:modified>
</cp:coreProperties>
</file>